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drawings/drawing2.xml" ContentType="application/vnd.openxmlformats-officedocument.drawingml.chartshap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446" r:id="rId5"/>
    <p:sldId id="447" r:id="rId6"/>
    <p:sldId id="448" r:id="rId7"/>
    <p:sldId id="259" r:id="rId8"/>
    <p:sldId id="451" r:id="rId9"/>
    <p:sldId id="450" r:id="rId10"/>
    <p:sldId id="454" r:id="rId11"/>
    <p:sldId id="455" r:id="rId12"/>
    <p:sldId id="456" r:id="rId13"/>
    <p:sldId id="457" r:id="rId14"/>
    <p:sldId id="458" r:id="rId15"/>
    <p:sldId id="461" r:id="rId16"/>
    <p:sldId id="463" r:id="rId17"/>
    <p:sldId id="464" r:id="rId18"/>
    <p:sldId id="465" r:id="rId19"/>
    <p:sldId id="466" r:id="rId20"/>
    <p:sldId id="467" r:id="rId21"/>
    <p:sldId id="468" r:id="rId22"/>
    <p:sldId id="470" r:id="rId23"/>
    <p:sldId id="471" r:id="rId24"/>
    <p:sldId id="472" r:id="rId25"/>
    <p:sldId id="480" r:id="rId26"/>
    <p:sldId id="474" r:id="rId27"/>
    <p:sldId id="475" r:id="rId28"/>
    <p:sldId id="476" r:id="rId29"/>
    <p:sldId id="479" r:id="rId30"/>
    <p:sldId id="481" r:id="rId31"/>
    <p:sldId id="482" r:id="rId32"/>
    <p:sldId id="483" r:id="rId33"/>
    <p:sldId id="501" r:id="rId34"/>
    <p:sldId id="489" r:id="rId35"/>
    <p:sldId id="484" r:id="rId36"/>
    <p:sldId id="492" r:id="rId37"/>
    <p:sldId id="490" r:id="rId38"/>
    <p:sldId id="485" r:id="rId39"/>
    <p:sldId id="487" r:id="rId40"/>
    <p:sldId id="488" r:id="rId41"/>
    <p:sldId id="491" r:id="rId42"/>
    <p:sldId id="502" r:id="rId43"/>
    <p:sldId id="504" r:id="rId44"/>
    <p:sldId id="503" r:id="rId45"/>
    <p:sldId id="505" r:id="rId46"/>
    <p:sldId id="506" r:id="rId47"/>
    <p:sldId id="507" r:id="rId48"/>
    <p:sldId id="508" r:id="rId49"/>
    <p:sldId id="509" r:id="rId50"/>
    <p:sldId id="510" r:id="rId51"/>
    <p:sldId id="511" r:id="rId52"/>
    <p:sldId id="512" r:id="rId53"/>
    <p:sldId id="513" r:id="rId54"/>
    <p:sldId id="514" r:id="rId55"/>
    <p:sldId id="517" r:id="rId56"/>
    <p:sldId id="518" r:id="rId57"/>
    <p:sldId id="519" r:id="rId58"/>
    <p:sldId id="520" r:id="rId59"/>
    <p:sldId id="521" r:id="rId60"/>
    <p:sldId id="522" r:id="rId61"/>
    <p:sldId id="523" r:id="rId62"/>
    <p:sldId id="524" r:id="rId63"/>
    <p:sldId id="525" r:id="rId64"/>
    <p:sldId id="526" r:id="rId65"/>
    <p:sldId id="527" r:id="rId66"/>
    <p:sldId id="528" r:id="rId67"/>
    <p:sldId id="529" r:id="rId68"/>
    <p:sldId id="530" r:id="rId69"/>
    <p:sldId id="531" r:id="rId70"/>
    <p:sldId id="532" r:id="rId71"/>
    <p:sldId id="533" r:id="rId72"/>
    <p:sldId id="534" r:id="rId73"/>
    <p:sldId id="535" r:id="rId74"/>
    <p:sldId id="536" r:id="rId75"/>
    <p:sldId id="537" r:id="rId76"/>
    <p:sldId id="538" r:id="rId77"/>
    <p:sldId id="539" r:id="rId78"/>
    <p:sldId id="540" r:id="rId79"/>
    <p:sldId id="541" r:id="rId80"/>
    <p:sldId id="542" r:id="rId81"/>
    <p:sldId id="543" r:id="rId82"/>
    <p:sldId id="544" r:id="rId83"/>
    <p:sldId id="545" r:id="rId84"/>
    <p:sldId id="546" r:id="rId85"/>
    <p:sldId id="287" r:id="rId86"/>
  </p:sldIdLst>
  <p:sldSz cx="1224089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2DA5FF"/>
    <a:srgbClr val="0099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2000" autoAdjust="0"/>
  </p:normalViewPr>
  <p:slideViewPr>
    <p:cSldViewPr>
      <p:cViewPr>
        <p:scale>
          <a:sx n="75" d="100"/>
          <a:sy n="75" d="100"/>
        </p:scale>
        <p:origin x="-966" y="-654"/>
      </p:cViewPr>
      <p:guideLst>
        <p:guide orient="horz" pos="2160"/>
        <p:guide pos="3855"/>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9" Type="http://schemas.openxmlformats.org/officeDocument/2006/relationships/tableStyles" Target="tableStyles.xml"/><Relationship Id="rId88" Type="http://schemas.openxmlformats.org/officeDocument/2006/relationships/viewProps" Target="viewProps.xml"/><Relationship Id="rId87" Type="http://schemas.openxmlformats.org/officeDocument/2006/relationships/presProps" Target="presProps.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20160330_Dust_Explosion_Accidents\&#36164;&#26009;\&#25353;&#30465;&#20221;&#32479;&#3574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20160330_Dust_Explosion_Accidents\&#36164;&#26009;\&#25353;&#34892;&#19994;&#32479;&#35745;&#65288;&#30334;&#20998;&#25968;&#65289;.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20160330_Dust_Explosion_Accidents\&#36164;&#26009;\&#25353;&#31881;&#23576;&#31181;&#31867;&#32479;&#3574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361024032964"/>
          <c:y val="0.0788909756035363"/>
          <c:w val="0.404333333031066"/>
          <c:h val="0.733595913878188"/>
        </c:manualLayout>
      </c:layout>
      <c:pieChart>
        <c:varyColors val="1"/>
        <c:ser>
          <c:idx val="0"/>
          <c:order val="0"/>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Pt>
            <c:idx val="11"/>
            <c:bubble3D val="0"/>
            <c:spPr>
              <a:solidFill>
                <a:schemeClr val="accent6">
                  <a:lumMod val="60000"/>
                </a:schemeClr>
              </a:solidFill>
              <a:ln w="19050">
                <a:solidFill>
                  <a:schemeClr val="lt1"/>
                </a:solidFill>
              </a:ln>
              <a:effectLst/>
            </c:spPr>
          </c:dPt>
          <c:dPt>
            <c:idx val="12"/>
            <c:bubble3D val="0"/>
            <c:spPr>
              <a:solidFill>
                <a:schemeClr val="accent1">
                  <a:lumMod val="80000"/>
                  <a:lumOff val="20000"/>
                </a:schemeClr>
              </a:solidFill>
              <a:ln w="19050">
                <a:solidFill>
                  <a:schemeClr val="lt1"/>
                </a:solidFill>
              </a:ln>
              <a:effectLst/>
            </c:spPr>
          </c:dPt>
          <c:dPt>
            <c:idx val="13"/>
            <c:bubble3D val="0"/>
            <c:spPr>
              <a:solidFill>
                <a:schemeClr val="accent2">
                  <a:lumMod val="80000"/>
                  <a:lumOff val="20000"/>
                </a:schemeClr>
              </a:solidFill>
              <a:ln w="19050">
                <a:solidFill>
                  <a:schemeClr val="lt1"/>
                </a:solidFill>
              </a:ln>
              <a:effectLst/>
            </c:spPr>
          </c:dPt>
          <c:dPt>
            <c:idx val="14"/>
            <c:bubble3D val="0"/>
            <c:spPr>
              <a:solidFill>
                <a:schemeClr val="accent3">
                  <a:lumMod val="80000"/>
                  <a:lumOff val="20000"/>
                </a:schemeClr>
              </a:solidFill>
              <a:ln w="19050">
                <a:solidFill>
                  <a:schemeClr val="lt1"/>
                </a:solidFill>
              </a:ln>
              <a:effectLst/>
            </c:spPr>
          </c:dPt>
          <c:dPt>
            <c:idx val="15"/>
            <c:bubble3D val="0"/>
            <c:spPr>
              <a:solidFill>
                <a:schemeClr val="accent4">
                  <a:lumMod val="80000"/>
                  <a:lumOff val="20000"/>
                </a:schemeClr>
              </a:solidFill>
              <a:ln w="19050">
                <a:solidFill>
                  <a:schemeClr val="lt1"/>
                </a:solidFill>
              </a:ln>
              <a:effectLst/>
            </c:spPr>
          </c:dPt>
          <c:dPt>
            <c:idx val="16"/>
            <c:bubble3D val="0"/>
            <c:spPr>
              <a:solidFill>
                <a:schemeClr val="accent5">
                  <a:lumMod val="80000"/>
                  <a:lumOff val="20000"/>
                </a:schemeClr>
              </a:solidFill>
              <a:ln w="19050">
                <a:solidFill>
                  <a:schemeClr val="lt1"/>
                </a:solidFill>
              </a:ln>
              <a:effectLst/>
            </c:spPr>
          </c:dPt>
          <c:dPt>
            <c:idx val="17"/>
            <c:bubble3D val="0"/>
            <c:spPr>
              <a:solidFill>
                <a:schemeClr val="accent6">
                  <a:lumMod val="80000"/>
                  <a:lumOff val="20000"/>
                </a:schemeClr>
              </a:solidFill>
              <a:ln w="19050">
                <a:solidFill>
                  <a:schemeClr val="lt1"/>
                </a:solidFill>
              </a:ln>
              <a:effectLst/>
            </c:spPr>
          </c:dPt>
          <c:dPt>
            <c:idx val="18"/>
            <c:bubble3D val="0"/>
            <c:spPr>
              <a:solidFill>
                <a:schemeClr val="accent1">
                  <a:lumMod val="80000"/>
                </a:schemeClr>
              </a:solidFill>
              <a:ln w="19050">
                <a:solidFill>
                  <a:schemeClr val="lt1"/>
                </a:solidFill>
              </a:ln>
              <a:effectLst/>
            </c:spPr>
          </c:dPt>
          <c:dPt>
            <c:idx val="19"/>
            <c:bubble3D val="0"/>
            <c:spPr>
              <a:solidFill>
                <a:schemeClr val="accent2">
                  <a:lumMod val="80000"/>
                </a:schemeClr>
              </a:solidFill>
              <a:ln w="19050">
                <a:solidFill>
                  <a:schemeClr val="lt1"/>
                </a:solidFill>
              </a:ln>
              <a:effectLst/>
            </c:spPr>
          </c:dPt>
          <c:dPt>
            <c:idx val="20"/>
            <c:bubble3D val="0"/>
            <c:spPr>
              <a:solidFill>
                <a:schemeClr val="accent3">
                  <a:lumMod val="80000"/>
                </a:schemeClr>
              </a:solidFill>
              <a:ln w="19050">
                <a:solidFill>
                  <a:schemeClr val="lt1"/>
                </a:solidFill>
              </a:ln>
              <a:effectLst/>
            </c:spPr>
          </c:dPt>
          <c:dPt>
            <c:idx val="21"/>
            <c:bubble3D val="0"/>
            <c:spPr>
              <a:solidFill>
                <a:schemeClr val="accent4">
                  <a:lumMod val="80000"/>
                </a:schemeClr>
              </a:solidFill>
              <a:ln w="19050">
                <a:solidFill>
                  <a:schemeClr val="lt1"/>
                </a:solidFill>
              </a:ln>
              <a:effectLst/>
            </c:spPr>
          </c:dPt>
          <c:dPt>
            <c:idx val="22"/>
            <c:bubble3D val="0"/>
            <c:spPr>
              <a:solidFill>
                <a:schemeClr val="accent5">
                  <a:lumMod val="8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Sheet1!$A$1:$A$23</c:f>
              <c:strCache>
                <c:ptCount val="23"/>
                <c:pt idx="0">
                  <c:v>江苏</c:v>
                </c:pt>
                <c:pt idx="1">
                  <c:v>浙江</c:v>
                </c:pt>
                <c:pt idx="2">
                  <c:v>广东</c:v>
                </c:pt>
                <c:pt idx="3">
                  <c:v>山东</c:v>
                </c:pt>
                <c:pt idx="4">
                  <c:v>上海</c:v>
                </c:pt>
                <c:pt idx="5">
                  <c:v>河北</c:v>
                </c:pt>
                <c:pt idx="6">
                  <c:v>江西</c:v>
                </c:pt>
                <c:pt idx="7">
                  <c:v>福建</c:v>
                </c:pt>
                <c:pt idx="8">
                  <c:v>宁夏</c:v>
                </c:pt>
                <c:pt idx="9">
                  <c:v>黑龙江</c:v>
                </c:pt>
                <c:pt idx="10">
                  <c:v>山西</c:v>
                </c:pt>
                <c:pt idx="11">
                  <c:v>云南</c:v>
                </c:pt>
                <c:pt idx="12">
                  <c:v>新疆</c:v>
                </c:pt>
                <c:pt idx="13">
                  <c:v>重庆</c:v>
                </c:pt>
                <c:pt idx="14">
                  <c:v>吉林</c:v>
                </c:pt>
                <c:pt idx="15">
                  <c:v>辽宁</c:v>
                </c:pt>
                <c:pt idx="16">
                  <c:v>四川</c:v>
                </c:pt>
                <c:pt idx="17">
                  <c:v>安徽</c:v>
                </c:pt>
                <c:pt idx="18">
                  <c:v>湖北</c:v>
                </c:pt>
                <c:pt idx="19">
                  <c:v>河南</c:v>
                </c:pt>
                <c:pt idx="20">
                  <c:v>北京</c:v>
                </c:pt>
                <c:pt idx="21">
                  <c:v>甘肃</c:v>
                </c:pt>
                <c:pt idx="22">
                  <c:v>内蒙古</c:v>
                </c:pt>
              </c:strCache>
            </c:strRef>
          </c:cat>
          <c:val>
            <c:numRef>
              <c:f>Sheet1!$B$1:$B$23</c:f>
              <c:numCache>
                <c:formatCode>0.0%</c:formatCode>
                <c:ptCount val="23"/>
                <c:pt idx="0">
                  <c:v>0.194444444444445</c:v>
                </c:pt>
                <c:pt idx="1">
                  <c:v>0.166666666666667</c:v>
                </c:pt>
                <c:pt idx="2">
                  <c:v>0.138888888888889</c:v>
                </c:pt>
                <c:pt idx="3">
                  <c:v>0.0555555555555555</c:v>
                </c:pt>
                <c:pt idx="4">
                  <c:v>0.0555555555555555</c:v>
                </c:pt>
                <c:pt idx="5">
                  <c:v>0.0416666666666667</c:v>
                </c:pt>
                <c:pt idx="6">
                  <c:v>0.0277777777777778</c:v>
                </c:pt>
                <c:pt idx="7">
                  <c:v>0.0277777777777778</c:v>
                </c:pt>
                <c:pt idx="8">
                  <c:v>0.0277777777777778</c:v>
                </c:pt>
                <c:pt idx="9">
                  <c:v>0.0277777777777778</c:v>
                </c:pt>
                <c:pt idx="10">
                  <c:v>0.0277777777777778</c:v>
                </c:pt>
                <c:pt idx="11">
                  <c:v>0.0277777777777778</c:v>
                </c:pt>
                <c:pt idx="12">
                  <c:v>0.0277777777777778</c:v>
                </c:pt>
                <c:pt idx="13">
                  <c:v>0.0277777777777778</c:v>
                </c:pt>
                <c:pt idx="14">
                  <c:v>0.0138888888888889</c:v>
                </c:pt>
                <c:pt idx="15">
                  <c:v>0.0138888888888889</c:v>
                </c:pt>
                <c:pt idx="16">
                  <c:v>0.0138888888888889</c:v>
                </c:pt>
                <c:pt idx="17">
                  <c:v>0.0138888888888889</c:v>
                </c:pt>
                <c:pt idx="18">
                  <c:v>0.0138888888888889</c:v>
                </c:pt>
                <c:pt idx="19">
                  <c:v>0.0138888888888889</c:v>
                </c:pt>
                <c:pt idx="20">
                  <c:v>0.0138888888888889</c:v>
                </c:pt>
                <c:pt idx="21">
                  <c:v>0.0138888888888889</c:v>
                </c:pt>
                <c:pt idx="22">
                  <c:v>0.0138888888888889</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0287642016472959"/>
          <c:y val="0.807799596422258"/>
          <c:w val="0.953987977623763"/>
          <c:h val="0.181753119994867"/>
        </c:manualLayout>
      </c:layout>
      <c:overlay val="0"/>
      <c:spPr>
        <a:noFill/>
        <a:ln>
          <a:noFill/>
        </a:ln>
        <a:effectLst/>
      </c:spPr>
      <c:txPr>
        <a:bodyPr rot="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p>
      </c:txPr>
    </c:legend>
    <c:plotVisOnly val="1"/>
    <c:dispBlanksAs val="zero"/>
    <c:showDLblsOverMax val="0"/>
  </c:chart>
  <c:spPr>
    <a:noFill/>
    <a:ln>
      <a:noFill/>
    </a:ln>
    <a:effectLst/>
  </c:spPr>
  <c:txPr>
    <a:bodyPr/>
    <a:lstStyle/>
    <a:p>
      <a:pPr>
        <a:defRPr lang="zh-CN"/>
      </a:pP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438242249422"/>
          <c:y val="0.151440357259113"/>
          <c:w val="0.539356305709311"/>
          <c:h val="0.768606659094772"/>
        </c:manualLayout>
      </c:layout>
      <c:pieChart>
        <c:varyColors val="1"/>
        <c:ser>
          <c:idx val="0"/>
          <c:order val="0"/>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Sheet1!$A$2:$A$11</c:f>
              <c:strCache>
                <c:ptCount val="10"/>
                <c:pt idx="0">
                  <c:v>金属加工</c:v>
                </c:pt>
                <c:pt idx="1">
                  <c:v>木材加工</c:v>
                </c:pt>
                <c:pt idx="2">
                  <c:v>化工</c:v>
                </c:pt>
                <c:pt idx="3">
                  <c:v>食品</c:v>
                </c:pt>
                <c:pt idx="4">
                  <c:v>饲料</c:v>
                </c:pt>
                <c:pt idx="5">
                  <c:v>冶金</c:v>
                </c:pt>
                <c:pt idx="6">
                  <c:v>电力</c:v>
                </c:pt>
                <c:pt idx="7">
                  <c:v>塑料</c:v>
                </c:pt>
                <c:pt idx="8">
                  <c:v>建材</c:v>
                </c:pt>
                <c:pt idx="9">
                  <c:v>纺织</c:v>
                </c:pt>
              </c:strCache>
            </c:strRef>
          </c:cat>
          <c:val>
            <c:numRef>
              <c:f>Sheet1!$B$2:$B$11</c:f>
              <c:numCache>
                <c:formatCode>0.0%</c:formatCode>
                <c:ptCount val="10"/>
                <c:pt idx="0">
                  <c:v>0.305555555555556</c:v>
                </c:pt>
                <c:pt idx="1">
                  <c:v>0.194444444444445</c:v>
                </c:pt>
                <c:pt idx="2">
                  <c:v>0.152777777777778</c:v>
                </c:pt>
                <c:pt idx="3">
                  <c:v>0.111111111111111</c:v>
                </c:pt>
                <c:pt idx="4">
                  <c:v>0.0416666666666667</c:v>
                </c:pt>
                <c:pt idx="5">
                  <c:v>0.0694444444444445</c:v>
                </c:pt>
                <c:pt idx="6">
                  <c:v>0.0277777777777778</c:v>
                </c:pt>
                <c:pt idx="7">
                  <c:v>0.0138888888888889</c:v>
                </c:pt>
                <c:pt idx="8">
                  <c:v>0.0138888888888889</c:v>
                </c:pt>
                <c:pt idx="9">
                  <c:v>0.0138888888888889</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0206600501178881"/>
          <c:y val="0.18820359158133"/>
          <c:w val="0.211839579552889"/>
          <c:h val="0.668652629726672"/>
        </c:manualLayout>
      </c:layout>
      <c:overlay val="0"/>
      <c:spPr>
        <a:noFill/>
        <a:ln>
          <a:noFill/>
        </a:ln>
        <a:effectLst/>
      </c:spPr>
      <c:txPr>
        <a:bodyPr rot="0" spcFirstLastPara="1"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
    <c:plotVisOnly val="1"/>
    <c:dispBlanksAs val="zero"/>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438242249422"/>
          <c:y val="0.151440357259113"/>
          <c:w val="0.539356305709311"/>
          <c:h val="0.768606659094772"/>
        </c:manualLayout>
      </c:layout>
      <c:pieChart>
        <c:varyColors val="1"/>
        <c:ser>
          <c:idx val="0"/>
          <c:order val="0"/>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Sheet1!$A$2:$A$12</c:f>
              <c:strCache>
                <c:ptCount val="11"/>
                <c:pt idx="0">
                  <c:v>金属</c:v>
                </c:pt>
                <c:pt idx="1">
                  <c:v>木材</c:v>
                </c:pt>
                <c:pt idx="2">
                  <c:v>食品</c:v>
                </c:pt>
                <c:pt idx="3">
                  <c:v>硅粉</c:v>
                </c:pt>
                <c:pt idx="4">
                  <c:v>化学品</c:v>
                </c:pt>
                <c:pt idx="5">
                  <c:v>煤粉</c:v>
                </c:pt>
                <c:pt idx="6">
                  <c:v>制药粉尘</c:v>
                </c:pt>
                <c:pt idx="7">
                  <c:v>饲料</c:v>
                </c:pt>
                <c:pt idx="8">
                  <c:v>硫磺</c:v>
                </c:pt>
                <c:pt idx="9">
                  <c:v>塑料</c:v>
                </c:pt>
                <c:pt idx="10">
                  <c:v>纺织纤维</c:v>
                </c:pt>
              </c:strCache>
            </c:strRef>
          </c:cat>
          <c:val>
            <c:numRef>
              <c:f>Sheet1!$B$2:$B$12</c:f>
              <c:numCache>
                <c:formatCode>0.0%</c:formatCode>
                <c:ptCount val="11"/>
                <c:pt idx="0">
                  <c:v>0.416666666666667</c:v>
                </c:pt>
                <c:pt idx="1">
                  <c:v>0.166666666666667</c:v>
                </c:pt>
                <c:pt idx="2">
                  <c:v>0.111111111111111</c:v>
                </c:pt>
                <c:pt idx="3">
                  <c:v>0.0694444444444445</c:v>
                </c:pt>
                <c:pt idx="4">
                  <c:v>0.0555555555555555</c:v>
                </c:pt>
                <c:pt idx="5">
                  <c:v>0.0555555555555555</c:v>
                </c:pt>
                <c:pt idx="6">
                  <c:v>0.0416666666666667</c:v>
                </c:pt>
                <c:pt idx="7">
                  <c:v>0.0416666666666667</c:v>
                </c:pt>
                <c:pt idx="8">
                  <c:v>0.0138888888888889</c:v>
                </c:pt>
                <c:pt idx="9">
                  <c:v>0.0138888888888889</c:v>
                </c:pt>
                <c:pt idx="10">
                  <c:v>0.0138888888888889</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0348805884891846"/>
          <c:y val="0.183208709851994"/>
          <c:w val="0.139183055606421"/>
          <c:h val="0.668652629726672"/>
        </c:manualLayout>
      </c:layout>
      <c:overlay val="0"/>
      <c:spPr>
        <a:noFill/>
        <a:ln>
          <a:noFill/>
        </a:ln>
        <a:effectLst/>
      </c:spPr>
      <c:txPr>
        <a:bodyPr rot="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p>
      </c:txPr>
    </c:legend>
    <c:plotVisOnly val="1"/>
    <c:dispBlanksAs val="zero"/>
    <c:showDLblsOverMax val="0"/>
  </c:chart>
  <c:spPr>
    <a:noFill/>
    <a:ln>
      <a:noFill/>
    </a:ln>
    <a:effectLst/>
  </c:spPr>
  <c:txPr>
    <a:bodyPr/>
    <a:lstStyle/>
    <a:p>
      <a:pPr>
        <a:defRPr lang="zh-CN"/>
      </a:pPr>
    </a:p>
  </c:txPr>
  <c:externalData r:id="rId1">
    <c:autoUpdate val="0"/>
  </c:externalData>
  <c:userShapes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drawings/drawing1.xml><?xml version="1.0" encoding="utf-8"?>
<c:userShapes xmlns:c="http://schemas.openxmlformats.org/drawingml/2006/chart">
  <cdr:relSizeAnchor xmlns:cdr="http://schemas.openxmlformats.org/drawingml/2006/chartDrawing">
    <cdr:from>
      <cdr:x>0.698</cdr:x>
      <cdr:y>0.05924</cdr:y>
    </cdr:from>
    <cdr:to>
      <cdr:x>0.9347</cdr:x>
      <cdr:y>0.28077</cdr:y>
    </cdr:to>
    <cdr:sp>
      <cdr:nvSpPr>
        <cdr:cNvPr id="2" name="矩形 1"/>
        <cdr:cNvSpPr/>
      </cdr:nvSpPr>
      <cdr:spPr xmlns:a="http://schemas.openxmlformats.org/drawingml/2006/main">
        <a:xfrm xmlns:a="http://schemas.openxmlformats.org/drawingml/2006/main">
          <a:off x="6157920" y="288031"/>
          <a:ext cx="2088232" cy="1077218"/>
        </a:xfrm>
        <a:prstGeom xmlns:a="http://schemas.openxmlformats.org/drawingml/2006/main" prst="rect">
          <a:avLst/>
        </a:prstGeom>
        <a:noFill/>
      </cdr:spPr>
      <cdr:txBody xmlns:a="http://schemas.openxmlformats.org/drawingml/2006/main">
        <a:bodyPr vert="horz" wrap="square" lIns="45720" tIns="45720" rIns="45720" bIns="4572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zh-CN" altLang="en-US" sz="1600" b="1" dirty="0">
              <a:solidFill>
                <a:schemeClr val="tx1"/>
              </a:solidFill>
              <a:latin typeface="Times New Roman" panose="02020603050405020304" pitchFamily="18" charset="0"/>
              <a:cs typeface="Times New Roman" panose="02020603050405020304" pitchFamily="18" charset="0"/>
            </a:rPr>
            <a:t>发生粉尘爆炸的主要省份为：</a:t>
          </a:r>
          <a:r>
            <a:rPr lang="zh-CN" altLang="en-US" sz="1600" b="1" dirty="0">
              <a:solidFill>
                <a:srgbClr val="FF0000"/>
              </a:solidFill>
              <a:latin typeface="Times New Roman" panose="02020603050405020304" pitchFamily="18" charset="0"/>
              <a:cs typeface="Times New Roman" panose="02020603050405020304" pitchFamily="18" charset="0"/>
            </a:rPr>
            <a:t>江苏、浙江、广东、山东</a:t>
          </a:r>
          <a:r>
            <a:rPr lang="zh-CN" altLang="en-US" sz="1600" b="1" dirty="0">
              <a:solidFill>
                <a:schemeClr val="tx1"/>
              </a:solidFill>
              <a:latin typeface="Times New Roman" panose="02020603050405020304" pitchFamily="18" charset="0"/>
              <a:cs typeface="Times New Roman" panose="02020603050405020304" pitchFamily="18" charset="0"/>
            </a:rPr>
            <a:t>、上海、河北、江西、福建等</a:t>
          </a:r>
          <a:r>
            <a:rPr lang="zh-CN" altLang="en-US" sz="1600" dirty="0">
              <a:latin typeface="Times New Roman" panose="02020603050405020304" pitchFamily="18" charset="0"/>
              <a:cs typeface="Times New Roman" panose="02020603050405020304" pitchFamily="18" charset="0"/>
            </a:rPr>
            <a:t>。</a:t>
          </a:r>
          <a:endParaRPr lang="en-US" altLang="zh-CN" sz="16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0.70796</cdr:x>
      <cdr:y>0.0659</cdr:y>
    </cdr:from>
    <cdr:to>
      <cdr:x>0.9963</cdr:x>
      <cdr:y>0.22932</cdr:y>
    </cdr:to>
    <cdr:sp>
      <cdr:nvSpPr>
        <cdr:cNvPr id="2" name="矩形 1"/>
        <cdr:cNvSpPr/>
      </cdr:nvSpPr>
      <cdr:spPr xmlns:a="http://schemas.openxmlformats.org/drawingml/2006/main">
        <a:xfrm xmlns:a="http://schemas.openxmlformats.org/drawingml/2006/main">
          <a:off x="5760640" y="335114"/>
          <a:ext cx="2346157" cy="830997"/>
        </a:xfrm>
        <a:prstGeom xmlns:a="http://schemas.openxmlformats.org/drawingml/2006/main" prst="rect">
          <a:avLst/>
        </a:prstGeom>
        <a:noFill/>
      </cdr:spPr>
      <cdr:txBody xmlns:a="http://schemas.openxmlformats.org/drawingml/2006/main">
        <a:bodyPr vert="horz" wrap="square" lIns="45720" tIns="45720" rIns="45720" bIns="45720" rtlCol="0" anchor="t" anchorCtr="0">
          <a:spAutoFit/>
        </a:bodyPr>
        <a:lstStyle>
          <a:defPPr>
            <a:defRPr lang="zh-CN"/>
          </a:defPPr>
          <a:lvl1pPr algn="l" rtl="0" eaLnBrk="0" fontAlgn="base" hangingPunct="0">
            <a:spcBef>
              <a:spcPct val="0"/>
            </a:spcBef>
            <a:spcAft>
              <a:spcPct val="0"/>
            </a:spcAft>
            <a:defRPr sz="2800" kern="1200">
              <a:solidFill>
                <a:srgbClr val="0000FF"/>
              </a:solidFill>
              <a:latin typeface="黑体" panose="02010609060101010101" pitchFamily="49" charset="-122"/>
              <a:ea typeface="黑体" panose="02010609060101010101" pitchFamily="49" charset="-122"/>
              <a:cs typeface="+mn-cs"/>
            </a:defRPr>
          </a:lvl1pPr>
          <a:lvl2pPr marL="457200" algn="l" rtl="0" eaLnBrk="0" fontAlgn="base" hangingPunct="0">
            <a:spcBef>
              <a:spcPct val="0"/>
            </a:spcBef>
            <a:spcAft>
              <a:spcPct val="0"/>
            </a:spcAft>
            <a:defRPr sz="2800" kern="1200">
              <a:solidFill>
                <a:srgbClr val="0000FF"/>
              </a:solidFill>
              <a:latin typeface="黑体" panose="02010609060101010101" pitchFamily="49" charset="-122"/>
              <a:ea typeface="黑体" panose="02010609060101010101" pitchFamily="49" charset="-122"/>
              <a:cs typeface="+mn-cs"/>
            </a:defRPr>
          </a:lvl2pPr>
          <a:lvl3pPr marL="914400" algn="l" rtl="0" eaLnBrk="0" fontAlgn="base" hangingPunct="0">
            <a:spcBef>
              <a:spcPct val="0"/>
            </a:spcBef>
            <a:spcAft>
              <a:spcPct val="0"/>
            </a:spcAft>
            <a:defRPr sz="2800" kern="1200">
              <a:solidFill>
                <a:srgbClr val="0000FF"/>
              </a:solidFill>
              <a:latin typeface="黑体" panose="02010609060101010101" pitchFamily="49" charset="-122"/>
              <a:ea typeface="黑体" panose="02010609060101010101" pitchFamily="49" charset="-122"/>
              <a:cs typeface="+mn-cs"/>
            </a:defRPr>
          </a:lvl3pPr>
          <a:lvl4pPr marL="1371600" algn="l" rtl="0" eaLnBrk="0" fontAlgn="base" hangingPunct="0">
            <a:spcBef>
              <a:spcPct val="0"/>
            </a:spcBef>
            <a:spcAft>
              <a:spcPct val="0"/>
            </a:spcAft>
            <a:defRPr sz="2800" kern="1200">
              <a:solidFill>
                <a:srgbClr val="0000FF"/>
              </a:solidFill>
              <a:latin typeface="黑体" panose="02010609060101010101" pitchFamily="49" charset="-122"/>
              <a:ea typeface="黑体" panose="02010609060101010101" pitchFamily="49" charset="-122"/>
              <a:cs typeface="+mn-cs"/>
            </a:defRPr>
          </a:lvl4pPr>
          <a:lvl5pPr marL="1828800" algn="l" rtl="0" eaLnBrk="0" fontAlgn="base" hangingPunct="0">
            <a:spcBef>
              <a:spcPct val="0"/>
            </a:spcBef>
            <a:spcAft>
              <a:spcPct val="0"/>
            </a:spcAft>
            <a:defRPr sz="2800" kern="1200">
              <a:solidFill>
                <a:srgbClr val="0000FF"/>
              </a:solidFill>
              <a:latin typeface="黑体" panose="02010609060101010101" pitchFamily="49" charset="-122"/>
              <a:ea typeface="黑体" panose="02010609060101010101" pitchFamily="49" charset="-122"/>
              <a:cs typeface="+mn-cs"/>
            </a:defRPr>
          </a:lvl5pPr>
          <a:lvl6pPr marL="2286000" algn="l" defTabSz="914400" rtl="0" eaLnBrk="1" latinLnBrk="0" hangingPunct="1">
            <a:defRPr sz="2800" kern="1200">
              <a:solidFill>
                <a:srgbClr val="0000FF"/>
              </a:solidFill>
              <a:latin typeface="黑体" panose="02010609060101010101" pitchFamily="49" charset="-122"/>
              <a:ea typeface="黑体" panose="02010609060101010101" pitchFamily="49" charset="-122"/>
              <a:cs typeface="+mn-cs"/>
            </a:defRPr>
          </a:lvl6pPr>
          <a:lvl7pPr marL="2743200" algn="l" defTabSz="914400" rtl="0" eaLnBrk="1" latinLnBrk="0" hangingPunct="1">
            <a:defRPr sz="2800" kern="1200">
              <a:solidFill>
                <a:srgbClr val="0000FF"/>
              </a:solidFill>
              <a:latin typeface="黑体" panose="02010609060101010101" pitchFamily="49" charset="-122"/>
              <a:ea typeface="黑体" panose="02010609060101010101" pitchFamily="49" charset="-122"/>
              <a:cs typeface="+mn-cs"/>
            </a:defRPr>
          </a:lvl7pPr>
          <a:lvl8pPr marL="3200400" algn="l" defTabSz="914400" rtl="0" eaLnBrk="1" latinLnBrk="0" hangingPunct="1">
            <a:defRPr sz="2800" kern="1200">
              <a:solidFill>
                <a:srgbClr val="0000FF"/>
              </a:solidFill>
              <a:latin typeface="黑体" panose="02010609060101010101" pitchFamily="49" charset="-122"/>
              <a:ea typeface="黑体" panose="02010609060101010101" pitchFamily="49" charset="-122"/>
              <a:cs typeface="+mn-cs"/>
            </a:defRPr>
          </a:lvl8pPr>
          <a:lvl9pPr marL="3657600" algn="l" defTabSz="914400" rtl="0" eaLnBrk="1" latinLnBrk="0" hangingPunct="1">
            <a:defRPr sz="2800" kern="1200">
              <a:solidFill>
                <a:srgbClr val="0000FF"/>
              </a:solidFill>
              <a:latin typeface="黑体" panose="02010609060101010101" pitchFamily="49" charset="-122"/>
              <a:ea typeface="黑体" panose="02010609060101010101" pitchFamily="49" charset="-122"/>
              <a:cs typeface="+mn-cs"/>
            </a:defRPr>
          </a:lvl9pPr>
        </a:lstStyle>
        <a:p>
          <a:pPr algn="just"/>
          <a:r>
            <a:rPr lang="zh-CN" altLang="en-US" sz="1600" dirty="0">
              <a:solidFill>
                <a:schemeClr val="tx1"/>
              </a:solidFill>
              <a:latin typeface="Times New Roman" panose="02020603050405020304" pitchFamily="18" charset="0"/>
              <a:cs typeface="Times New Roman" panose="02020603050405020304" pitchFamily="18" charset="0"/>
            </a:rPr>
            <a:t>主要粉尘为：</a:t>
          </a:r>
          <a:r>
            <a:rPr lang="zh-CN" altLang="en-US" sz="1600" b="1" dirty="0">
              <a:solidFill>
                <a:srgbClr val="FF0000"/>
              </a:solidFill>
              <a:latin typeface="Times New Roman" panose="02020603050405020304" pitchFamily="18" charset="0"/>
              <a:cs typeface="Times New Roman" panose="02020603050405020304" pitchFamily="18" charset="0"/>
            </a:rPr>
            <a:t>金属、木材、食品、硅粉、化学品、煤粉</a:t>
          </a:r>
          <a:r>
            <a:rPr lang="zh-CN" altLang="en-US" sz="1600" dirty="0">
              <a:solidFill>
                <a:schemeClr val="tx1"/>
              </a:solidFill>
              <a:latin typeface="Times New Roman" panose="02020603050405020304" pitchFamily="18" charset="0"/>
              <a:cs typeface="Times New Roman" panose="02020603050405020304" pitchFamily="18" charset="0"/>
            </a:rPr>
            <a:t>等</a:t>
          </a:r>
          <a:r>
            <a:rPr lang="zh-CN" altLang="en-US" sz="1600" dirty="0" smtClean="0">
              <a:solidFill>
                <a:schemeClr val="tx1"/>
              </a:solidFill>
              <a:latin typeface="Times New Roman" panose="02020603050405020304" pitchFamily="18" charset="0"/>
              <a:cs typeface="Times New Roman" panose="02020603050405020304" pitchFamily="18" charset="0"/>
            </a:rPr>
            <a:t>。</a:t>
          </a:r>
          <a:endParaRPr lang="en-US" altLang="zh-CN" sz="1600"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C4507D-676C-46F9-9193-26D2264ED98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69888" y="685800"/>
            <a:ext cx="61182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3D0BC8-9839-4217-9CBC-BC3859D7054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3D0BC8-9839-4217-9CBC-BC3859D7054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69888" y="685800"/>
            <a:ext cx="61182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indent="0" algn="l" defTabSz="914400" rtl="0" eaLnBrk="1" fontAlgn="auto" latinLnBrk="0" hangingPunct="1">
              <a:lnSpc>
                <a:spcPct val="150000"/>
              </a:lnSpc>
              <a:spcBef>
                <a:spcPts val="0"/>
              </a:spcBef>
              <a:spcAft>
                <a:spcPts val="0"/>
              </a:spcAft>
              <a:buClrTx/>
              <a:buSzTx/>
              <a:buFontTx/>
              <a:buNone/>
              <a:defRPr/>
            </a:pPr>
            <a:r>
              <a:rPr lang="en-US" altLang="zh-CN" b="1" dirty="0" smtClean="0">
                <a:solidFill>
                  <a:srgbClr val="0070C0"/>
                </a:solidFill>
                <a:latin typeface="Times New Roman" panose="02020603050405020304" pitchFamily="18" charset="0"/>
                <a:cs typeface="Times New Roman" panose="02020603050405020304" pitchFamily="18" charset="0"/>
                <a:sym typeface="+mn-ea"/>
              </a:rPr>
              <a:t>1</a:t>
            </a:r>
            <a:r>
              <a:rPr lang="zh-CN" altLang="en-US" b="1" dirty="0" smtClean="0">
                <a:solidFill>
                  <a:srgbClr val="0070C0"/>
                </a:solidFill>
                <a:latin typeface="Times New Roman" panose="02020603050405020304" pitchFamily="18" charset="0"/>
                <a:cs typeface="Times New Roman" panose="02020603050405020304" pitchFamily="18" charset="0"/>
                <a:sym typeface="+mn-ea"/>
              </a:rPr>
              <a:t>粉尘层着火温度反映了粉尘在堆积状态时对点燃的敏感程度。在处理可燃粉尘的车间设备及管道热表面常常沉积一层可燃粉尘，如热表面或环境温度较高，会使粉尘的氧化速度增加，热量不断积聚就可能发生自燃着火。粉尘层着火后通常不会自身发生爆炸，但可成为粉尘爆炸的点火源。在有可燃粉尘沉积的场所，设备热表面的温度不能超过粉尘层最低着火温度。粉尘层着火温度的主要应用为：(1) 电气防爆设备的选型；(2) 控制发热设备的表面温度</a:t>
            </a:r>
            <a:endParaRPr lang="zh-CN" altLang="en-US" b="1" dirty="0" smtClean="0">
              <a:solidFill>
                <a:srgbClr val="0070C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50000"/>
              </a:lnSpc>
              <a:spcBef>
                <a:spcPts val="0"/>
              </a:spcBef>
              <a:spcAft>
                <a:spcPts val="0"/>
              </a:spcAft>
              <a:buClrTx/>
              <a:buSzTx/>
              <a:buFontTx/>
              <a:buNone/>
              <a:defRPr/>
            </a:pPr>
            <a:r>
              <a:rPr lang="en-US" altLang="zh-CN" b="1" dirty="0" smtClean="0">
                <a:solidFill>
                  <a:srgbClr val="0070C0"/>
                </a:solidFill>
                <a:latin typeface="Times New Roman" panose="02020603050405020304" pitchFamily="18" charset="0"/>
                <a:cs typeface="Times New Roman" panose="02020603050405020304" pitchFamily="18" charset="0"/>
                <a:sym typeface="+mn-ea"/>
              </a:rPr>
              <a:t>2</a:t>
            </a:r>
            <a:r>
              <a:rPr lang="zh-CN" altLang="en-US" b="1" dirty="0" smtClean="0">
                <a:solidFill>
                  <a:srgbClr val="0070C0"/>
                </a:solidFill>
                <a:latin typeface="Times New Roman" panose="02020603050405020304" pitchFamily="18" charset="0"/>
                <a:cs typeface="Times New Roman" panose="02020603050405020304" pitchFamily="18" charset="0"/>
                <a:sym typeface="+mn-ea"/>
              </a:rPr>
              <a:t>粉尘云最低着火温度是在粉尘云（粉尘和空气的混合物）受热时，使粉尘云的温度发生突变（点燃）时的最低加热温度（环境温度）。粉尘云着火温度的主要应用为：(1) 电气防爆设备的选型；(2) 控制发热设备的表面温度。</a:t>
            </a:r>
            <a:endParaRPr lang="zh-CN" altLang="en-US" u="sng" dirty="0" smtClean="0">
              <a:solidFill>
                <a:schemeClr val="accent2">
                  <a:lumMod val="75000"/>
                </a:schemeClr>
              </a:solidFill>
            </a:endParaRPr>
          </a:p>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爆炸的含义；爆炸的种类；</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69888" y="685800"/>
            <a:ext cx="61182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8092" y="2130428"/>
            <a:ext cx="10405031"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36183" y="3886200"/>
            <a:ext cx="856885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74881" y="274641"/>
            <a:ext cx="275427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12061" y="274641"/>
            <a:ext cx="8058799"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6971" y="4406903"/>
            <a:ext cx="10405031"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6971" y="2906713"/>
            <a:ext cx="1040503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12061" y="1600203"/>
            <a:ext cx="540653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22617" y="1600203"/>
            <a:ext cx="540653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12062" y="1535113"/>
            <a:ext cx="54086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12062" y="2174875"/>
            <a:ext cx="54086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18368" y="1535113"/>
            <a:ext cx="54107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18368" y="2174875"/>
            <a:ext cx="54107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12061" y="273050"/>
            <a:ext cx="4027275"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85975" y="273053"/>
            <a:ext cx="684317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12061" y="1435103"/>
            <a:ext cx="402727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822" y="6118805"/>
            <a:ext cx="3542556" cy="739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9363" y="4800600"/>
            <a:ext cx="7344728"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9363" y="612775"/>
            <a:ext cx="734472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9363" y="5367338"/>
            <a:ext cx="734472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12062" y="274638"/>
            <a:ext cx="11017092"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12062" y="1600203"/>
            <a:ext cx="11017092"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12062" y="6356353"/>
            <a:ext cx="285628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82415" y="6356353"/>
            <a:ext cx="387638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72870" y="6356353"/>
            <a:ext cx="28562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chart" Target="../charts/chart2.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7.png"/><Relationship Id="rId7" Type="http://schemas.openxmlformats.org/officeDocument/2006/relationships/image" Target="../media/image56.jpeg"/><Relationship Id="rId6" Type="http://schemas.openxmlformats.org/officeDocument/2006/relationships/image" Target="../media/image55.wmf"/><Relationship Id="rId5" Type="http://schemas.openxmlformats.org/officeDocument/2006/relationships/oleObject" Target="../embeddings/oleObject2.bin"/><Relationship Id="rId4" Type="http://schemas.openxmlformats.org/officeDocument/2006/relationships/image" Target="../media/image54.wmf"/><Relationship Id="rId3" Type="http://schemas.openxmlformats.org/officeDocument/2006/relationships/oleObject" Target="../embeddings/oleObject1.bin"/><Relationship Id="rId2" Type="http://schemas.openxmlformats.org/officeDocument/2006/relationships/image" Target="../media/image53.png"/><Relationship Id="rId11" Type="http://schemas.openxmlformats.org/officeDocument/2006/relationships/notesSlide" Target="../notesSlides/notesSlide33.xml"/><Relationship Id="rId10" Type="http://schemas.openxmlformats.org/officeDocument/2006/relationships/vmlDrawing" Target="../drawings/vmlDrawing1.v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9" Type="http://schemas.openxmlformats.org/officeDocument/2006/relationships/vmlDrawing" Target="../drawings/vmlDrawing2.vml"/><Relationship Id="rId8" Type="http://schemas.openxmlformats.org/officeDocument/2006/relationships/slideLayout" Target="../slideLayouts/slideLayout2.xml"/><Relationship Id="rId7" Type="http://schemas.openxmlformats.org/officeDocument/2006/relationships/image" Target="../media/image55.wmf"/><Relationship Id="rId6" Type="http://schemas.openxmlformats.org/officeDocument/2006/relationships/oleObject" Target="../embeddings/oleObject4.bin"/><Relationship Id="rId5" Type="http://schemas.openxmlformats.org/officeDocument/2006/relationships/image" Target="../media/image54.wmf"/><Relationship Id="rId4" Type="http://schemas.openxmlformats.org/officeDocument/2006/relationships/oleObject" Target="../embeddings/oleObject3.bin"/><Relationship Id="rId3" Type="http://schemas.openxmlformats.org/officeDocument/2006/relationships/image" Target="../media/image57.png"/><Relationship Id="rId2" Type="http://schemas.openxmlformats.org/officeDocument/2006/relationships/image" Target="../media/image56.jpeg"/><Relationship Id="rId10" Type="http://schemas.openxmlformats.org/officeDocument/2006/relationships/notesSlide" Target="../notesSlides/notesSlide34.xml"/><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9.xml"/><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66.emf"/><Relationship Id="rId3" Type="http://schemas.openxmlformats.org/officeDocument/2006/relationships/oleObject" Target="../embeddings/oleObject5.bin"/><Relationship Id="rId2" Type="http://schemas.openxmlformats.org/officeDocument/2006/relationships/image" Target="../media/image65.emf"/><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2.xml"/><Relationship Id="rId4" Type="http://schemas.openxmlformats.org/officeDocument/2006/relationships/image" Target="../media/image70.jpe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1.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image" Target="../media/image1.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1.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xml"/><Relationship Id="rId2" Type="http://schemas.openxmlformats.org/officeDocument/2006/relationships/image" Target="../media/image73.png"/><Relationship Id="rId1" Type="http://schemas.openxmlformats.org/officeDocument/2006/relationships/image" Target="../media/image1.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2.xml"/><Relationship Id="rId2" Type="http://schemas.openxmlformats.org/officeDocument/2006/relationships/image" Target="../media/image73.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image" Target="../media/image16.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xml"/><Relationship Id="rId2" Type="http://schemas.openxmlformats.org/officeDocument/2006/relationships/image" Target="../media/image74.png"/><Relationship Id="rId1" Type="http://schemas.openxmlformats.org/officeDocument/2006/relationships/image" Target="../media/image1.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2.xml"/><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1.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2.xml"/><Relationship Id="rId2" Type="http://schemas.openxmlformats.org/officeDocument/2006/relationships/image" Target="../media/image77.png"/><Relationship Id="rId1" Type="http://schemas.openxmlformats.org/officeDocument/2006/relationships/image" Target="../media/image1.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2.xml"/><Relationship Id="rId2" Type="http://schemas.openxmlformats.org/officeDocument/2006/relationships/image" Target="../media/image78.png"/><Relationship Id="rId1" Type="http://schemas.openxmlformats.org/officeDocument/2006/relationships/image" Target="../media/image1.pn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2.xml"/><Relationship Id="rId2" Type="http://schemas.openxmlformats.org/officeDocument/2006/relationships/image" Target="../media/image79.png"/><Relationship Id="rId1" Type="http://schemas.openxmlformats.org/officeDocument/2006/relationships/image" Target="../media/image1.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2.xml"/><Relationship Id="rId2" Type="http://schemas.openxmlformats.org/officeDocument/2006/relationships/image" Target="../media/image80.png"/><Relationship Id="rId1" Type="http://schemas.openxmlformats.org/officeDocument/2006/relationships/image" Target="../media/image1.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2.xml"/><Relationship Id="rId2" Type="http://schemas.openxmlformats.org/officeDocument/2006/relationships/image" Target="../media/image81.png"/><Relationship Id="rId1" Type="http://schemas.openxmlformats.org/officeDocument/2006/relationships/image" Target="../media/image1.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2.xml"/><Relationship Id="rId2" Type="http://schemas.openxmlformats.org/officeDocument/2006/relationships/image" Target="../media/image82.png"/><Relationship Id="rId1" Type="http://schemas.openxmlformats.org/officeDocument/2006/relationships/image" Target="../media/image1.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2.xml"/><Relationship Id="rId2" Type="http://schemas.openxmlformats.org/officeDocument/2006/relationships/image" Target="../media/image83.png"/><Relationship Id="rId1" Type="http://schemas.openxmlformats.org/officeDocument/2006/relationships/image" Target="../media/image1.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xml"/><Relationship Id="rId2" Type="http://schemas.openxmlformats.org/officeDocument/2006/relationships/image" Target="../media/image8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pn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2.xml"/><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1.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2.xml"/><Relationship Id="rId2" Type="http://schemas.openxmlformats.org/officeDocument/2006/relationships/image" Target="../media/image87.png"/><Relationship Id="rId1" Type="http://schemas.openxmlformats.org/officeDocument/2006/relationships/image" Target="../media/image1.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2.xml"/><Relationship Id="rId2" Type="http://schemas.openxmlformats.org/officeDocument/2006/relationships/image" Target="../media/image88.png"/><Relationship Id="rId1" Type="http://schemas.openxmlformats.org/officeDocument/2006/relationships/image" Target="../media/image1.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2.xml"/><Relationship Id="rId2" Type="http://schemas.openxmlformats.org/officeDocument/2006/relationships/image" Target="../media/image89.png"/><Relationship Id="rId1" Type="http://schemas.openxmlformats.org/officeDocument/2006/relationships/image" Target="../media/image1.pn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2.xml"/><Relationship Id="rId2" Type="http://schemas.openxmlformats.org/officeDocument/2006/relationships/image" Target="../media/image90.png"/><Relationship Id="rId1" Type="http://schemas.openxmlformats.org/officeDocument/2006/relationships/image" Target="../media/image1.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2.xml"/><Relationship Id="rId2" Type="http://schemas.openxmlformats.org/officeDocument/2006/relationships/image" Target="../media/image91.png"/><Relationship Id="rId1" Type="http://schemas.openxmlformats.org/officeDocument/2006/relationships/image" Target="../media/image1.pn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2.xml"/><Relationship Id="rId2" Type="http://schemas.openxmlformats.org/officeDocument/2006/relationships/image" Target="../media/image92.png"/><Relationship Id="rId1" Type="http://schemas.openxmlformats.org/officeDocument/2006/relationships/image" Target="../media/image1.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67.xml"/><Relationship Id="rId3" Type="http://schemas.openxmlformats.org/officeDocument/2006/relationships/slideLayout" Target="../slideLayouts/slideLayout2.xml"/><Relationship Id="rId2" Type="http://schemas.openxmlformats.org/officeDocument/2006/relationships/image" Target="../media/image93.png"/><Relationship Id="rId1" Type="http://schemas.openxmlformats.org/officeDocument/2006/relationships/image" Target="../media/image1.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2.xml"/><Relationship Id="rId2" Type="http://schemas.openxmlformats.org/officeDocument/2006/relationships/image" Target="../media/image94.png"/><Relationship Id="rId1" Type="http://schemas.openxmlformats.org/officeDocument/2006/relationships/image" Target="../media/image1.pn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69.xml"/><Relationship Id="rId3" Type="http://schemas.openxmlformats.org/officeDocument/2006/relationships/slideLayout" Target="../slideLayouts/slideLayout2.xml"/><Relationship Id="rId2" Type="http://schemas.openxmlformats.org/officeDocument/2006/relationships/image" Target="../media/image94.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1.png"/></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2.xml"/><Relationship Id="rId2" Type="http://schemas.openxmlformats.org/officeDocument/2006/relationships/image" Target="../media/image95.png"/><Relationship Id="rId1" Type="http://schemas.openxmlformats.org/officeDocument/2006/relationships/image" Target="../media/image1.png"/></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71.xml"/><Relationship Id="rId3" Type="http://schemas.openxmlformats.org/officeDocument/2006/relationships/slideLayout" Target="../slideLayouts/slideLayout2.xml"/><Relationship Id="rId2" Type="http://schemas.openxmlformats.org/officeDocument/2006/relationships/image" Target="../media/image96.png"/><Relationship Id="rId1" Type="http://schemas.openxmlformats.org/officeDocument/2006/relationships/image" Target="../media/image1.png"/></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72.xml"/><Relationship Id="rId3" Type="http://schemas.openxmlformats.org/officeDocument/2006/relationships/slideLayout" Target="../slideLayouts/slideLayout2.xml"/><Relationship Id="rId2" Type="http://schemas.openxmlformats.org/officeDocument/2006/relationships/image" Target="../media/image97.png"/><Relationship Id="rId1" Type="http://schemas.openxmlformats.org/officeDocument/2006/relationships/image" Target="../media/image1.pn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2.xml"/><Relationship Id="rId2" Type="http://schemas.openxmlformats.org/officeDocument/2006/relationships/image" Target="../media/image98.png"/><Relationship Id="rId1" Type="http://schemas.openxmlformats.org/officeDocument/2006/relationships/image" Target="../media/image1.png"/></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74.xml"/><Relationship Id="rId3" Type="http://schemas.openxmlformats.org/officeDocument/2006/relationships/slideLayout" Target="../slideLayouts/slideLayout2.xml"/><Relationship Id="rId2" Type="http://schemas.openxmlformats.org/officeDocument/2006/relationships/image" Target="../media/image99.png"/><Relationship Id="rId1" Type="http://schemas.openxmlformats.org/officeDocument/2006/relationships/image" Target="../media/image1.png"/></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75.xml"/><Relationship Id="rId3" Type="http://schemas.openxmlformats.org/officeDocument/2006/relationships/slideLayout" Target="../slideLayouts/slideLayout2.xml"/><Relationship Id="rId2" Type="http://schemas.openxmlformats.org/officeDocument/2006/relationships/image" Target="../media/image100.png"/><Relationship Id="rId1" Type="http://schemas.openxmlformats.org/officeDocument/2006/relationships/image" Target="../media/image1.png"/></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76.xml"/><Relationship Id="rId3" Type="http://schemas.openxmlformats.org/officeDocument/2006/relationships/slideLayout" Target="../slideLayouts/slideLayout2.xml"/><Relationship Id="rId2" Type="http://schemas.openxmlformats.org/officeDocument/2006/relationships/image" Target="../media/image101.png"/><Relationship Id="rId1" Type="http://schemas.openxmlformats.org/officeDocument/2006/relationships/image" Target="../media/image1.png"/></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77.xml"/><Relationship Id="rId3" Type="http://schemas.openxmlformats.org/officeDocument/2006/relationships/slideLayout" Target="../slideLayouts/slideLayout2.xml"/><Relationship Id="rId2" Type="http://schemas.openxmlformats.org/officeDocument/2006/relationships/image" Target="../media/image102.png"/><Relationship Id="rId1" Type="http://schemas.openxmlformats.org/officeDocument/2006/relationships/image" Target="../media/image1.png"/></Relationships>
</file>

<file path=ppt/slides/_rels/slide78.xml.rels><?xml version="1.0" encoding="UTF-8" standalone="yes"?>
<Relationships xmlns="http://schemas.openxmlformats.org/package/2006/relationships"><Relationship Id="rId4" Type="http://schemas.openxmlformats.org/officeDocument/2006/relationships/notesSlide" Target="../notesSlides/notesSlide78.xml"/><Relationship Id="rId3" Type="http://schemas.openxmlformats.org/officeDocument/2006/relationships/slideLayout" Target="../slideLayouts/slideLayout2.xml"/><Relationship Id="rId2" Type="http://schemas.openxmlformats.org/officeDocument/2006/relationships/image" Target="../media/image103.png"/><Relationship Id="rId1" Type="http://schemas.openxmlformats.org/officeDocument/2006/relationships/image" Target="../media/image1.pn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79.xml"/><Relationship Id="rId3" Type="http://schemas.openxmlformats.org/officeDocument/2006/relationships/slideLayout" Target="../slideLayouts/slideLayout2.xml"/><Relationship Id="rId2" Type="http://schemas.openxmlformats.org/officeDocument/2006/relationships/image" Target="../media/image104.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png"/></Relationships>
</file>

<file path=ppt/slides/_rels/slide80.xml.rels><?xml version="1.0" encoding="UTF-8" standalone="yes"?>
<Relationships xmlns="http://schemas.openxmlformats.org/package/2006/relationships"><Relationship Id="rId4" Type="http://schemas.openxmlformats.org/officeDocument/2006/relationships/notesSlide" Target="../notesSlides/notesSlide80.xml"/><Relationship Id="rId3" Type="http://schemas.openxmlformats.org/officeDocument/2006/relationships/slideLayout" Target="../slideLayouts/slideLayout2.xml"/><Relationship Id="rId2" Type="http://schemas.openxmlformats.org/officeDocument/2006/relationships/image" Target="../media/image105.png"/><Relationship Id="rId1" Type="http://schemas.openxmlformats.org/officeDocument/2006/relationships/image" Target="../media/image1.png"/></Relationships>
</file>

<file path=ppt/slides/_rels/slide81.xml.rels><?xml version="1.0" encoding="UTF-8" standalone="yes"?>
<Relationships xmlns="http://schemas.openxmlformats.org/package/2006/relationships"><Relationship Id="rId4" Type="http://schemas.openxmlformats.org/officeDocument/2006/relationships/notesSlide" Target="../notesSlides/notesSlide81.xml"/><Relationship Id="rId3" Type="http://schemas.openxmlformats.org/officeDocument/2006/relationships/slideLayout" Target="../slideLayouts/slideLayout2.xml"/><Relationship Id="rId2" Type="http://schemas.openxmlformats.org/officeDocument/2006/relationships/image" Target="../media/image106.png"/><Relationship Id="rId1"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83.xml.rels><?xml version="1.0" encoding="UTF-8" standalone="yes"?>
<Relationships xmlns="http://schemas.openxmlformats.org/package/2006/relationships"><Relationship Id="rId5" Type="http://schemas.openxmlformats.org/officeDocument/2006/relationships/notesSlide" Target="../notesSlides/notesSlide83.xml"/><Relationship Id="rId4" Type="http://schemas.openxmlformats.org/officeDocument/2006/relationships/slideLayout" Target="../slideLayouts/slideLayout7.xml"/><Relationship Id="rId3" Type="http://schemas.microsoft.com/office/2007/relationships/hdphoto" Target="../media/image109.wdp"/><Relationship Id="rId2" Type="http://schemas.openxmlformats.org/officeDocument/2006/relationships/image" Target="../media/image108.png"/><Relationship Id="rId1" Type="http://schemas.openxmlformats.org/officeDocument/2006/relationships/image" Target="../media/image107.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图片 10" descr="单位LOGO终稿_图标.jpg"/>
          <p:cNvPicPr>
            <a:picLocks noChangeAspect="1"/>
          </p:cNvPicPr>
          <p:nvPr/>
        </p:nvPicPr>
        <p:blipFill>
          <a:blip r:embed="rId1" cstate="print"/>
          <a:srcRect/>
          <a:stretch>
            <a:fillRect/>
          </a:stretch>
        </p:blipFill>
        <p:spPr bwMode="auto">
          <a:xfrm>
            <a:off x="204020" y="990600"/>
            <a:ext cx="2356860" cy="1676400"/>
          </a:xfrm>
          <a:prstGeom prst="rect">
            <a:avLst/>
          </a:prstGeom>
          <a:noFill/>
          <a:ln w="9525">
            <a:noFill/>
            <a:miter lim="800000"/>
            <a:headEnd/>
            <a:tailEnd/>
          </a:ln>
        </p:spPr>
      </p:pic>
      <p:sp>
        <p:nvSpPr>
          <p:cNvPr id="15364" name="Rectangle 59"/>
          <p:cNvSpPr>
            <a:spLocks noChangeArrowheads="1"/>
          </p:cNvSpPr>
          <p:nvPr/>
        </p:nvSpPr>
        <p:spPr bwMode="auto">
          <a:xfrm>
            <a:off x="635" y="44624"/>
            <a:ext cx="12240895" cy="3600399"/>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nchor="ctr"/>
          <a:lstStyle/>
          <a:p>
            <a:pPr algn="dist">
              <a:lnSpc>
                <a:spcPct val="130000"/>
              </a:lnSpc>
              <a:defRPr/>
            </a:pPr>
            <a:r>
              <a:rPr lang="zh-CN" altLang="en-US" sz="5400" b="1" dirty="0" smtClean="0">
                <a:ln>
                  <a:solidFill>
                    <a:srgbClr val="00B050"/>
                  </a:solidFill>
                </a:ln>
                <a:latin typeface="微软雅黑" panose="020B0503020204020204" pitchFamily="34" charset="-122"/>
                <a:ea typeface="微软雅黑" panose="020B0503020204020204" pitchFamily="34" charset="-122"/>
              </a:rPr>
              <a:t>         粉尘爆炸基础知识与检查要点</a:t>
            </a:r>
            <a:endParaRPr lang="zh-CN" altLang="en-US" sz="3200" b="1" dirty="0" smtClean="0">
              <a:ln>
                <a:solidFill>
                  <a:srgbClr val="00B050"/>
                </a:solidFill>
              </a:ln>
              <a:latin typeface="微软雅黑" panose="020B0503020204020204" pitchFamily="34" charset="-122"/>
              <a:ea typeface="微软雅黑" panose="020B0503020204020204" pitchFamily="34" charset="-122"/>
            </a:endParaRPr>
          </a:p>
        </p:txBody>
      </p:sp>
      <p:sp>
        <p:nvSpPr>
          <p:cNvPr id="2" name="文本框 1"/>
          <p:cNvSpPr txBox="1"/>
          <p:nvPr/>
        </p:nvSpPr>
        <p:spPr>
          <a:xfrm>
            <a:off x="7169241" y="116633"/>
            <a:ext cx="5043703" cy="400110"/>
          </a:xfrm>
          <a:prstGeom prst="rect">
            <a:avLst/>
          </a:prstGeom>
          <a:noFill/>
        </p:spPr>
        <p:txBody>
          <a:bodyPr wrap="square" rtlCol="0">
            <a:spAutoFit/>
            <a:scene3d>
              <a:camera prst="orthographicFront"/>
              <a:lightRig rig="threePt" dir="t"/>
            </a:scene3d>
          </a:bodyPr>
          <a:lstStyle/>
          <a:p>
            <a:r>
              <a:rPr lang="zh-CN" altLang="en-US" sz="2000" b="1" dirty="0" smtClean="0">
                <a:solidFill>
                  <a:srgbClr val="FF0000"/>
                </a:solidFill>
                <a:effectLst>
                  <a:outerShdw blurRad="38100" dist="19050" dir="2700000" algn="tl" rotWithShape="0">
                    <a:schemeClr val="dk1">
                      <a:alpha val="40000"/>
                    </a:schemeClr>
                  </a:outerShdw>
                </a:effectLst>
              </a:rPr>
              <a:t>浙江省</a:t>
            </a:r>
            <a:r>
              <a:rPr lang="zh-CN" altLang="en-US" sz="2000" b="1" dirty="0">
                <a:solidFill>
                  <a:srgbClr val="FF0000"/>
                </a:solidFill>
                <a:effectLst>
                  <a:outerShdw blurRad="38100" dist="19050" dir="2700000" algn="tl" rotWithShape="0">
                    <a:schemeClr val="dk1">
                      <a:alpha val="40000"/>
                    </a:schemeClr>
                  </a:outerShdw>
                </a:effectLst>
              </a:rPr>
              <a:t>应急管理专业技术人员继续教育基地</a:t>
            </a:r>
            <a:endParaRPr lang="zh-CN" altLang="en-US" sz="2000" b="1" dirty="0">
              <a:solidFill>
                <a:srgbClr val="FF0000"/>
              </a:solidFill>
              <a:effectLst>
                <a:outerShdw blurRad="38100" dist="19050" dir="2700000" algn="tl" rotWithShape="0">
                  <a:schemeClr val="dk1">
                    <a:alpha val="40000"/>
                  </a:schemeClr>
                </a:outerShdw>
              </a:effectLst>
            </a:endParaRPr>
          </a:p>
        </p:txBody>
      </p:sp>
      <p:sp>
        <p:nvSpPr>
          <p:cNvPr id="6" name="文本框 1"/>
          <p:cNvSpPr txBox="1"/>
          <p:nvPr/>
        </p:nvSpPr>
        <p:spPr>
          <a:xfrm>
            <a:off x="3240286" y="3068960"/>
            <a:ext cx="6624736" cy="523220"/>
          </a:xfrm>
          <a:prstGeom prst="rect">
            <a:avLst/>
          </a:prstGeom>
          <a:noFill/>
        </p:spPr>
        <p:txBody>
          <a:bodyPr wrap="square" rtlCol="0">
            <a:spAutoFit/>
            <a:scene3d>
              <a:camera prst="orthographicFront"/>
              <a:lightRig rig="threePt" dir="t"/>
            </a:scene3d>
          </a:bodyPr>
          <a:lstStyle/>
          <a:p>
            <a:r>
              <a:rPr lang="zh-CN" altLang="en-US" sz="2800" b="1" dirty="0" smtClean="0">
                <a:solidFill>
                  <a:srgbClr val="FF0000"/>
                </a:solidFill>
                <a:effectLst>
                  <a:outerShdw blurRad="38100" dist="19050" dir="2700000" algn="tl" rotWithShape="0">
                    <a:schemeClr val="dk1">
                      <a:alpha val="40000"/>
                    </a:schemeClr>
                  </a:outerShdw>
                </a:effectLst>
              </a:rPr>
              <a:t>牟杰，</a:t>
            </a:r>
            <a:r>
              <a:rPr lang="en-US" altLang="zh-CN" sz="2800" b="1" dirty="0" smtClean="0">
                <a:solidFill>
                  <a:srgbClr val="FF0000"/>
                </a:solidFill>
                <a:effectLst>
                  <a:outerShdw blurRad="38100" dist="19050" dir="2700000" algn="tl" rotWithShape="0">
                    <a:schemeClr val="dk1">
                      <a:alpha val="40000"/>
                    </a:schemeClr>
                  </a:outerShdw>
                </a:effectLst>
              </a:rPr>
              <a:t>15867155021</a:t>
            </a:r>
            <a:r>
              <a:rPr lang="zh-CN" altLang="en-US" sz="2800" b="1" dirty="0" smtClean="0">
                <a:solidFill>
                  <a:srgbClr val="FF0000"/>
                </a:solidFill>
                <a:effectLst>
                  <a:outerShdw blurRad="38100" dist="19050" dir="2700000" algn="tl" rotWithShape="0">
                    <a:schemeClr val="dk1">
                      <a:alpha val="40000"/>
                    </a:schemeClr>
                  </a:outerShdw>
                </a:effectLst>
              </a:rPr>
              <a:t>（微信），浙江杭州</a:t>
            </a:r>
            <a:endParaRPr lang="zh-CN" altLang="en-US" sz="2800" b="1" dirty="0">
              <a:solidFill>
                <a:srgbClr val="FF0000"/>
              </a:solidFill>
              <a:effectLst>
                <a:outerShdw blurRad="38100" dist="19050" dir="2700000" algn="tl" rotWithShape="0">
                  <a:schemeClr val="dk1">
                    <a:alpha val="40000"/>
                  </a:schemeClr>
                </a:outerShdw>
              </a:effectLst>
            </a:endParaRPr>
          </a:p>
        </p:txBody>
      </p:sp>
      <p:pic>
        <p:nvPicPr>
          <p:cNvPr id="788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 y="3717031"/>
            <a:ext cx="12240577" cy="3168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rPr>
              <a:t>国内外粉尘爆炸事故</a:t>
            </a:r>
            <a:r>
              <a:rPr lang="en-US" altLang="zh-CN" sz="2800" b="1" dirty="0" smtClean="0">
                <a:solidFill>
                  <a:srgbClr val="0070C0"/>
                </a:solidFill>
                <a:latin typeface="微软雅黑" panose="020B0503020204020204" pitchFamily="34" charset="-122"/>
                <a:ea typeface="微软雅黑" panose="020B0503020204020204" pitchFamily="34" charset="-122"/>
              </a:rPr>
              <a:t>-</a:t>
            </a:r>
            <a:r>
              <a:rPr lang="zh-CN" altLang="en-US" sz="2800" b="1" dirty="0" smtClean="0">
                <a:solidFill>
                  <a:srgbClr val="0070C0"/>
                </a:solidFill>
                <a:latin typeface="微软雅黑" panose="020B0503020204020204" pitchFamily="34" charset="-122"/>
                <a:ea typeface="微软雅黑" panose="020B0503020204020204" pitchFamily="34" charset="-122"/>
              </a:rPr>
              <a:t>粮食饲料类粉尘爆炸</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图片 11" descr="C:\Users\Administrator\Desktop\科盛\绍兴照片5.13\IMG_1992.JPG"/>
          <p:cNvPicPr/>
          <p:nvPr/>
        </p:nvPicPr>
        <p:blipFill>
          <a:blip r:embed="rId2" cstate="print"/>
          <a:srcRect/>
          <a:stretch>
            <a:fillRect/>
          </a:stretch>
        </p:blipFill>
        <p:spPr bwMode="auto">
          <a:xfrm rot="10800000">
            <a:off x="720006" y="1124744"/>
            <a:ext cx="2392680" cy="1799590"/>
          </a:xfrm>
          <a:prstGeom prst="rect">
            <a:avLst/>
          </a:prstGeom>
          <a:noFill/>
          <a:ln w="9525">
            <a:noFill/>
            <a:miter lim="800000"/>
            <a:headEnd/>
            <a:tailEnd/>
          </a:ln>
        </p:spPr>
      </p:pic>
      <p:pic>
        <p:nvPicPr>
          <p:cNvPr id="13" name="图片 12" descr="C:\Users\Administrator\Desktop\科盛\绍兴照片5.13\IMG_2008.JPG"/>
          <p:cNvPicPr/>
          <p:nvPr/>
        </p:nvPicPr>
        <p:blipFill>
          <a:blip r:embed="rId3" cstate="print"/>
          <a:srcRect/>
          <a:stretch>
            <a:fillRect/>
          </a:stretch>
        </p:blipFill>
        <p:spPr bwMode="auto">
          <a:xfrm rot="10800000">
            <a:off x="3292773" y="1124744"/>
            <a:ext cx="2394585" cy="1799590"/>
          </a:xfrm>
          <a:prstGeom prst="rect">
            <a:avLst/>
          </a:prstGeom>
          <a:noFill/>
          <a:ln w="9525">
            <a:noFill/>
            <a:miter lim="800000"/>
            <a:headEnd/>
            <a:tailEnd/>
          </a:ln>
        </p:spPr>
      </p:pic>
      <p:pic>
        <p:nvPicPr>
          <p:cNvPr id="14" name="图片 13" descr="C:\Users\Administrator\Desktop\科盛\绍兴照片5.13\IMG_2141.JPG"/>
          <p:cNvPicPr/>
          <p:nvPr/>
        </p:nvPicPr>
        <p:blipFill>
          <a:blip r:embed="rId4" cstate="print"/>
          <a:srcRect/>
          <a:stretch>
            <a:fillRect/>
          </a:stretch>
        </p:blipFill>
        <p:spPr bwMode="auto">
          <a:xfrm>
            <a:off x="2063539" y="3049163"/>
            <a:ext cx="2401570" cy="1799590"/>
          </a:xfrm>
          <a:prstGeom prst="rect">
            <a:avLst/>
          </a:prstGeom>
          <a:noFill/>
          <a:ln w="9525">
            <a:noFill/>
            <a:miter lim="800000"/>
            <a:headEnd/>
            <a:tailEnd/>
          </a:ln>
        </p:spPr>
      </p:pic>
      <p:sp>
        <p:nvSpPr>
          <p:cNvPr id="2" name="矩形 1"/>
          <p:cNvSpPr/>
          <p:nvPr/>
        </p:nvSpPr>
        <p:spPr>
          <a:xfrm>
            <a:off x="863667" y="5354632"/>
            <a:ext cx="4801314" cy="369332"/>
          </a:xfrm>
          <a:prstGeom prst="rect">
            <a:avLst/>
          </a:prstGeom>
        </p:spPr>
        <p:txBody>
          <a:bodyPr wrap="none">
            <a:spAutoFit/>
          </a:bodyPr>
          <a:lstStyle/>
          <a:p>
            <a:pPr algn="ctr"/>
            <a:r>
              <a:rPr lang="zh-CN" altLang="en-US" b="1" dirty="0">
                <a:solidFill>
                  <a:srgbClr val="FF0000"/>
                </a:solidFill>
                <a:latin typeface="Times New Roman" panose="02020603050405020304" pitchFamily="18" charset="0"/>
                <a:cs typeface="Times New Roman" panose="02020603050405020304" pitchFamily="18" charset="0"/>
              </a:rPr>
              <a:t>绍兴饲料加工厂拆除作业过程中粉尘爆炸事故</a:t>
            </a:r>
            <a:endParaRPr lang="en-US" altLang="zh-CN" b="1" dirty="0">
              <a:solidFill>
                <a:srgbClr val="FF0000"/>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614" y="1020675"/>
            <a:ext cx="5688559" cy="2007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3878" y="3208318"/>
            <a:ext cx="5514781" cy="1563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矩形 17"/>
          <p:cNvSpPr/>
          <p:nvPr/>
        </p:nvSpPr>
        <p:spPr>
          <a:xfrm>
            <a:off x="7146340" y="5301208"/>
            <a:ext cx="3438762" cy="369332"/>
          </a:xfrm>
          <a:prstGeom prst="rect">
            <a:avLst/>
          </a:prstGeom>
        </p:spPr>
        <p:txBody>
          <a:bodyPr wrap="none">
            <a:spAutoFit/>
          </a:bodyPr>
          <a:lstStyle/>
          <a:p>
            <a:pPr algn="ctr"/>
            <a:r>
              <a:rPr lang="zh-CN" altLang="en-US" b="1" dirty="0" smtClean="0">
                <a:solidFill>
                  <a:srgbClr val="FF0000"/>
                </a:solidFill>
                <a:latin typeface="Times New Roman" panose="02020603050405020304" pitchFamily="18" charset="0"/>
                <a:cs typeface="Times New Roman" panose="02020603050405020304" pitchFamily="18" charset="0"/>
              </a:rPr>
              <a:t>新加坡马铃薯淀粉粉尘</a:t>
            </a:r>
            <a:r>
              <a:rPr lang="zh-CN" altLang="en-US" b="1" dirty="0">
                <a:solidFill>
                  <a:srgbClr val="FF0000"/>
                </a:solidFill>
                <a:latin typeface="Times New Roman" panose="02020603050405020304" pitchFamily="18" charset="0"/>
                <a:cs typeface="Times New Roman" panose="02020603050405020304" pitchFamily="18" charset="0"/>
              </a:rPr>
              <a:t>爆炸事故</a:t>
            </a:r>
            <a:endParaRPr lang="en-US" altLang="zh-CN"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rPr>
              <a:t>国内外粉尘爆炸事故</a:t>
            </a:r>
            <a:r>
              <a:rPr lang="en-US" altLang="zh-CN" sz="2800" b="1" dirty="0" smtClean="0">
                <a:solidFill>
                  <a:srgbClr val="0070C0"/>
                </a:solidFill>
                <a:latin typeface="微软雅黑" panose="020B0503020204020204" pitchFamily="34" charset="-122"/>
                <a:ea typeface="微软雅黑" panose="020B0503020204020204" pitchFamily="34" charset="-122"/>
              </a:rPr>
              <a:t>-</a:t>
            </a:r>
            <a:r>
              <a:rPr lang="zh-CN" altLang="en-US" sz="2800" b="1" dirty="0" smtClean="0">
                <a:solidFill>
                  <a:srgbClr val="0070C0"/>
                </a:solidFill>
                <a:latin typeface="微软雅黑" panose="020B0503020204020204" pitchFamily="34" charset="-122"/>
                <a:ea typeface="微软雅黑" panose="020B0503020204020204" pitchFamily="34" charset="-122"/>
              </a:rPr>
              <a:t>化工类粉尘爆炸</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1" name="Rectangle 57"/>
          <p:cNvSpPr>
            <a:spLocks noChangeArrowheads="1"/>
          </p:cNvSpPr>
          <p:nvPr/>
        </p:nvSpPr>
        <p:spPr bwMode="auto">
          <a:xfrm>
            <a:off x="1" y="2179486"/>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688558" y="1206144"/>
            <a:ext cx="4896544" cy="2554545"/>
          </a:xfrm>
          <a:prstGeom prst="rect">
            <a:avLst/>
          </a:prstGeom>
          <a:noFill/>
        </p:spPr>
        <p:txBody>
          <a:bodyPr wrap="square" rtlCol="0">
            <a:spAutoFit/>
          </a:bodyPr>
          <a:lstStyle/>
          <a:p>
            <a:pPr algn="just"/>
            <a:r>
              <a:rPr lang="en-US" altLang="zh-CN" sz="2000" b="1" dirty="0" smtClean="0">
                <a:solidFill>
                  <a:srgbClr val="FF0000"/>
                </a:solidFill>
              </a:rPr>
              <a:t>2014</a:t>
            </a:r>
            <a:r>
              <a:rPr lang="zh-CN" altLang="en-US" sz="2000" b="1" dirty="0" smtClean="0">
                <a:solidFill>
                  <a:srgbClr val="FF0000"/>
                </a:solidFill>
              </a:rPr>
              <a:t>年</a:t>
            </a:r>
            <a:r>
              <a:rPr lang="en-US" altLang="zh-CN" sz="2000" b="1" dirty="0" smtClean="0">
                <a:solidFill>
                  <a:srgbClr val="FF0000"/>
                </a:solidFill>
              </a:rPr>
              <a:t>4</a:t>
            </a:r>
            <a:r>
              <a:rPr lang="zh-CN" altLang="en-US" sz="2000" b="1" dirty="0" smtClean="0">
                <a:solidFill>
                  <a:srgbClr val="FF0000"/>
                </a:solidFill>
              </a:rPr>
              <a:t>月</a:t>
            </a:r>
            <a:r>
              <a:rPr lang="en-US" altLang="zh-CN" sz="2000" b="1" dirty="0" smtClean="0">
                <a:solidFill>
                  <a:srgbClr val="FF0000"/>
                </a:solidFill>
              </a:rPr>
              <a:t>16</a:t>
            </a:r>
            <a:r>
              <a:rPr lang="zh-CN" altLang="en-US" sz="2000" b="1" dirty="0" smtClean="0">
                <a:solidFill>
                  <a:srgbClr val="FF0000"/>
                </a:solidFill>
              </a:rPr>
              <a:t>日，南通</a:t>
            </a:r>
            <a:r>
              <a:rPr lang="zh-CN" altLang="en-US" sz="2000" b="1" dirty="0">
                <a:solidFill>
                  <a:srgbClr val="FF0000"/>
                </a:solidFill>
              </a:rPr>
              <a:t>双马</a:t>
            </a:r>
            <a:r>
              <a:rPr lang="zh-CN" altLang="en-US" sz="2000" b="1" dirty="0" smtClean="0">
                <a:solidFill>
                  <a:srgbClr val="FF0000"/>
                </a:solidFill>
              </a:rPr>
              <a:t>化工粉尘爆炸，造成</a:t>
            </a:r>
            <a:r>
              <a:rPr lang="en-US" altLang="zh-CN" sz="2000" b="1" dirty="0" smtClean="0">
                <a:solidFill>
                  <a:srgbClr val="FF0000"/>
                </a:solidFill>
              </a:rPr>
              <a:t>9</a:t>
            </a:r>
            <a:r>
              <a:rPr lang="zh-CN" altLang="en-US" sz="2000" b="1" dirty="0" smtClean="0">
                <a:solidFill>
                  <a:srgbClr val="FF0000"/>
                </a:solidFill>
              </a:rPr>
              <a:t>人死亡，</a:t>
            </a:r>
            <a:r>
              <a:rPr lang="en-US" altLang="zh-CN" sz="2000" b="1" dirty="0" smtClean="0">
                <a:solidFill>
                  <a:srgbClr val="FF0000"/>
                </a:solidFill>
              </a:rPr>
              <a:t>6</a:t>
            </a:r>
            <a:r>
              <a:rPr lang="zh-CN" altLang="en-US" sz="2000" b="1" dirty="0" smtClean="0">
                <a:solidFill>
                  <a:srgbClr val="FF0000"/>
                </a:solidFill>
              </a:rPr>
              <a:t>人受伤</a:t>
            </a:r>
            <a:r>
              <a:rPr lang="zh-CN" altLang="en-US" sz="2000" b="1" dirty="0" smtClean="0">
                <a:solidFill>
                  <a:srgbClr val="FF0000"/>
                </a:solidFill>
                <a:latin typeface="Times New Roman" panose="02020603050405020304" pitchFamily="18" charset="0"/>
                <a:cs typeface="Times New Roman" panose="02020603050405020304" pitchFamily="18" charset="0"/>
              </a:rPr>
              <a:t>。</a:t>
            </a:r>
            <a:endParaRPr lang="en-US" altLang="zh-CN" sz="2000" b="1" dirty="0" smtClean="0">
              <a:solidFill>
                <a:srgbClr val="FF0000"/>
              </a:solidFill>
              <a:latin typeface="Times New Roman" panose="02020603050405020304" pitchFamily="18" charset="0"/>
              <a:cs typeface="Times New Roman" panose="02020603050405020304" pitchFamily="18" charset="0"/>
            </a:endParaRPr>
          </a:p>
          <a:p>
            <a:pPr algn="just"/>
            <a:r>
              <a:rPr lang="zh-CN" altLang="en-US" sz="2000" dirty="0" smtClean="0">
                <a:latin typeface="Times New Roman" panose="02020603050405020304" pitchFamily="18" charset="0"/>
                <a:cs typeface="Times New Roman" panose="02020603050405020304" pitchFamily="18" charset="0"/>
              </a:rPr>
              <a:t>直接原因：</a:t>
            </a:r>
            <a:endParaRPr lang="en-US" altLang="zh-CN" sz="2000" dirty="0" smtClean="0">
              <a:latin typeface="Times New Roman" panose="02020603050405020304" pitchFamily="18" charset="0"/>
              <a:cs typeface="Times New Roman" panose="02020603050405020304" pitchFamily="18" charset="0"/>
            </a:endParaRPr>
          </a:p>
          <a:p>
            <a:pPr algn="just"/>
            <a:r>
              <a:rPr lang="zh-CN" altLang="en-US" sz="2000" dirty="0" smtClean="0">
                <a:latin typeface="Times New Roman" panose="02020603050405020304" pitchFamily="18" charset="0"/>
                <a:cs typeface="Times New Roman" panose="02020603050405020304" pitchFamily="18" charset="0"/>
              </a:rPr>
              <a:t>在</a:t>
            </a:r>
            <a:r>
              <a:rPr lang="en-US" altLang="zh-CN" sz="2000" dirty="0" smtClean="0">
                <a:latin typeface="Times New Roman" panose="02020603050405020304" pitchFamily="18" charset="0"/>
                <a:cs typeface="Times New Roman" panose="02020603050405020304" pitchFamily="18" charset="0"/>
              </a:rPr>
              <a:t>1#</a:t>
            </a:r>
            <a:r>
              <a:rPr lang="zh-CN" altLang="en-US" sz="2000" dirty="0" smtClean="0">
                <a:latin typeface="Times New Roman" panose="02020603050405020304" pitchFamily="18" charset="0"/>
                <a:cs typeface="Times New Roman" panose="02020603050405020304" pitchFamily="18" charset="0"/>
              </a:rPr>
              <a:t>造粒塔正常生产状态下，没有采取停车清空物料的措施，维修人员直接在塔底部锥体上进行焊接作业，致使造粒系统内的硬脂酸粉发生爆炸，继而引发连续爆炸，造成整个车间燃烧，厂房倒塌</a:t>
            </a:r>
            <a:endParaRPr lang="zh-CN" altLang="en-US" sz="2000" dirty="0">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195" y="1052736"/>
            <a:ext cx="3938077" cy="2667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96" y="3861048"/>
            <a:ext cx="3938077" cy="2605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rPr>
              <a:t>国内外粉尘爆炸事故</a:t>
            </a:r>
            <a:r>
              <a:rPr lang="en-US" altLang="zh-CN" sz="2800" b="1" dirty="0" smtClean="0">
                <a:solidFill>
                  <a:srgbClr val="0070C0"/>
                </a:solidFill>
                <a:latin typeface="微软雅黑" panose="020B0503020204020204" pitchFamily="34" charset="-122"/>
                <a:ea typeface="微软雅黑" panose="020B0503020204020204" pitchFamily="34" charset="-122"/>
              </a:rPr>
              <a:t>-</a:t>
            </a:r>
            <a:r>
              <a:rPr lang="zh-CN" altLang="en-US" sz="2800" b="1" dirty="0" smtClean="0">
                <a:solidFill>
                  <a:srgbClr val="0070C0"/>
                </a:solidFill>
                <a:latin typeface="微软雅黑" panose="020B0503020204020204" pitchFamily="34" charset="-122"/>
                <a:ea typeface="微软雅黑" panose="020B0503020204020204" pitchFamily="34" charset="-122"/>
              </a:rPr>
              <a:t>化工类粉尘爆炸</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1" name="Rectangle 57"/>
          <p:cNvSpPr>
            <a:spLocks noChangeArrowheads="1"/>
          </p:cNvSpPr>
          <p:nvPr/>
        </p:nvSpPr>
        <p:spPr bwMode="auto">
          <a:xfrm>
            <a:off x="1" y="2179486"/>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9608040" y="2852936"/>
            <a:ext cx="2417222" cy="1323439"/>
          </a:xfrm>
          <a:prstGeom prst="rect">
            <a:avLst/>
          </a:prstGeom>
          <a:noFill/>
        </p:spPr>
        <p:txBody>
          <a:bodyPr wrap="square" rtlCol="0">
            <a:spAutoFit/>
          </a:bodyPr>
          <a:lstStyle/>
          <a:p>
            <a:pPr algn="just"/>
            <a:r>
              <a:rPr lang="en-US" altLang="zh-CN" sz="2000" b="1" dirty="0" smtClean="0">
                <a:solidFill>
                  <a:srgbClr val="FF0000"/>
                </a:solidFill>
              </a:rPr>
              <a:t>2019</a:t>
            </a:r>
            <a:r>
              <a:rPr lang="zh-CN" altLang="en-US" sz="2000" b="1" dirty="0" smtClean="0">
                <a:solidFill>
                  <a:srgbClr val="FF0000"/>
                </a:solidFill>
              </a:rPr>
              <a:t>年</a:t>
            </a:r>
            <a:r>
              <a:rPr lang="en-US" altLang="zh-CN" sz="2000" b="1" dirty="0" smtClean="0">
                <a:solidFill>
                  <a:srgbClr val="FF0000"/>
                </a:solidFill>
              </a:rPr>
              <a:t>3</a:t>
            </a:r>
            <a:r>
              <a:rPr lang="zh-CN" altLang="en-US" sz="2000" b="1" dirty="0" smtClean="0">
                <a:solidFill>
                  <a:srgbClr val="FF0000"/>
                </a:solidFill>
              </a:rPr>
              <a:t>月</a:t>
            </a:r>
            <a:r>
              <a:rPr lang="en-US" altLang="zh-CN" sz="2000" b="1" dirty="0" smtClean="0">
                <a:solidFill>
                  <a:srgbClr val="FF0000"/>
                </a:solidFill>
              </a:rPr>
              <a:t>12</a:t>
            </a:r>
            <a:r>
              <a:rPr lang="zh-CN" altLang="en-US" sz="2000" b="1" dirty="0" smtClean="0">
                <a:solidFill>
                  <a:srgbClr val="FF0000"/>
                </a:solidFill>
              </a:rPr>
              <a:t>日，嘉兴平湖某化工厂偶氮二异丁腈爆炸，造成多人死伤。</a:t>
            </a:r>
            <a:endParaRPr lang="en-US" altLang="zh-CN" sz="2000" b="1" dirty="0" smtClean="0">
              <a:solidFill>
                <a:srgbClr val="FF0000"/>
              </a:solidFill>
              <a:latin typeface="Times New Roman" panose="02020603050405020304" pitchFamily="18" charset="0"/>
              <a:cs typeface="Times New Roman" panose="02020603050405020304" pitchFamily="18" charset="0"/>
            </a:endParaRPr>
          </a:p>
        </p:txBody>
      </p:sp>
      <p:pic>
        <p:nvPicPr>
          <p:cNvPr id="1536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4528" b="11446"/>
          <a:stretch>
            <a:fillRect/>
          </a:stretch>
        </p:blipFill>
        <p:spPr bwMode="auto">
          <a:xfrm>
            <a:off x="408040" y="1095790"/>
            <a:ext cx="4278983" cy="2536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42" y="3760689"/>
            <a:ext cx="4278982" cy="2692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470" y="3760689"/>
            <a:ext cx="4452009" cy="2692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32" y="1095790"/>
            <a:ext cx="4344447" cy="2536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rPr>
              <a:t>国内外粉尘爆炸事故</a:t>
            </a:r>
            <a:r>
              <a:rPr lang="en-US" altLang="zh-CN" sz="2800" b="1" dirty="0" smtClean="0">
                <a:solidFill>
                  <a:srgbClr val="0070C0"/>
                </a:solidFill>
                <a:latin typeface="微软雅黑" panose="020B0503020204020204" pitchFamily="34" charset="-122"/>
                <a:ea typeface="微软雅黑" panose="020B0503020204020204" pitchFamily="34" charset="-122"/>
              </a:rPr>
              <a:t>-</a:t>
            </a:r>
            <a:r>
              <a:rPr lang="zh-CN" altLang="en-US" sz="2800" b="1" dirty="0" smtClean="0">
                <a:solidFill>
                  <a:srgbClr val="0070C0"/>
                </a:solidFill>
                <a:latin typeface="微软雅黑" panose="020B0503020204020204" pitchFamily="34" charset="-122"/>
                <a:ea typeface="微软雅黑" panose="020B0503020204020204" pitchFamily="34" charset="-122"/>
              </a:rPr>
              <a:t>粉尘爆炸统计</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图表 10"/>
          <p:cNvGraphicFramePr/>
          <p:nvPr/>
        </p:nvGraphicFramePr>
        <p:xfrm>
          <a:off x="1872134" y="1268760"/>
          <a:ext cx="8822216" cy="4862508"/>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粉尘爆炸原理</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805064" y="980728"/>
            <a:ext cx="6631086" cy="5262979"/>
          </a:xfrm>
          <a:prstGeom prst="rect">
            <a:avLst/>
          </a:prstGeom>
          <a:noFill/>
        </p:spPr>
        <p:txBody>
          <a:bodyPr wrap="square" rtlCol="0">
            <a:spAutoFit/>
          </a:bodyPr>
          <a:lstStyle/>
          <a:p>
            <a:pPr algn="just">
              <a:lnSpc>
                <a:spcPct val="150000"/>
              </a:lnSpc>
            </a:pPr>
            <a:r>
              <a:rPr lang="en-US" altLang="zh-CN" sz="3200" b="1" dirty="0" smtClean="0">
                <a:solidFill>
                  <a:srgbClr val="FF0000"/>
                </a:solidFill>
                <a:latin typeface="Times New Roman" panose="02020603050405020304" pitchFamily="18" charset="0"/>
                <a:cs typeface="Times New Roman" panose="02020603050405020304" pitchFamily="18" charset="0"/>
              </a:rPr>
              <a:t>2.1</a:t>
            </a:r>
            <a:r>
              <a:rPr lang="zh-CN" altLang="en-US" sz="3200" b="1" dirty="0" smtClean="0">
                <a:solidFill>
                  <a:srgbClr val="FF0000"/>
                </a:solidFill>
                <a:latin typeface="Times New Roman" panose="02020603050405020304" pitchFamily="18" charset="0"/>
                <a:cs typeface="Times New Roman" panose="02020603050405020304" pitchFamily="18" charset="0"/>
              </a:rPr>
              <a:t>几</a:t>
            </a:r>
            <a:r>
              <a:rPr lang="zh-CN" altLang="en-US" sz="3200" b="1" dirty="0">
                <a:solidFill>
                  <a:srgbClr val="FF0000"/>
                </a:solidFill>
                <a:latin typeface="Times New Roman" panose="02020603050405020304" pitchFamily="18" charset="0"/>
                <a:cs typeface="Times New Roman" panose="02020603050405020304" pitchFamily="18" charset="0"/>
              </a:rPr>
              <a:t>个基本概念？</a:t>
            </a:r>
            <a:endParaRPr lang="en-US" altLang="zh-CN" sz="3200"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altLang="zh-CN" sz="3200" b="1" dirty="0" smtClean="0">
                <a:solidFill>
                  <a:srgbClr val="FF0000"/>
                </a:solidFill>
                <a:latin typeface="Times New Roman" panose="02020603050405020304" pitchFamily="18" charset="0"/>
                <a:cs typeface="Times New Roman" panose="02020603050405020304" pitchFamily="18" charset="0"/>
              </a:rPr>
              <a:t>2.2</a:t>
            </a:r>
            <a:r>
              <a:rPr lang="zh-CN" altLang="en-US" sz="3200" b="1" dirty="0" smtClean="0">
                <a:solidFill>
                  <a:srgbClr val="FF0000"/>
                </a:solidFill>
                <a:latin typeface="Times New Roman" panose="02020603050405020304" pitchFamily="18" charset="0"/>
                <a:cs typeface="Times New Roman" panose="02020603050405020304" pitchFamily="18" charset="0"/>
              </a:rPr>
              <a:t>什么</a:t>
            </a:r>
            <a:r>
              <a:rPr lang="zh-CN" altLang="en-US" sz="3200" b="1" dirty="0">
                <a:solidFill>
                  <a:srgbClr val="FF0000"/>
                </a:solidFill>
                <a:latin typeface="Times New Roman" panose="02020603050405020304" pitchFamily="18" charset="0"/>
                <a:cs typeface="Times New Roman" panose="02020603050405020304" pitchFamily="18" charset="0"/>
              </a:rPr>
              <a:t>是粉尘爆炸？</a:t>
            </a:r>
            <a:endParaRPr lang="en-US" altLang="zh-CN" sz="3200"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altLang="zh-CN" sz="3200" b="1" dirty="0" smtClean="0">
                <a:solidFill>
                  <a:srgbClr val="FF0000"/>
                </a:solidFill>
                <a:latin typeface="Times New Roman" panose="02020603050405020304" pitchFamily="18" charset="0"/>
                <a:cs typeface="Times New Roman" panose="02020603050405020304" pitchFamily="18" charset="0"/>
              </a:rPr>
              <a:t>2.3</a:t>
            </a:r>
            <a:r>
              <a:rPr lang="zh-CN" altLang="en-US" sz="3200" b="1" dirty="0" smtClean="0">
                <a:solidFill>
                  <a:srgbClr val="FF0000"/>
                </a:solidFill>
                <a:latin typeface="Times New Roman" panose="02020603050405020304" pitchFamily="18" charset="0"/>
                <a:cs typeface="Times New Roman" panose="02020603050405020304" pitchFamily="18" charset="0"/>
              </a:rPr>
              <a:t>为什么</a:t>
            </a:r>
            <a:r>
              <a:rPr lang="zh-CN" altLang="en-US" sz="3200" b="1" dirty="0">
                <a:solidFill>
                  <a:srgbClr val="FF0000"/>
                </a:solidFill>
                <a:latin typeface="Times New Roman" panose="02020603050405020304" pitchFamily="18" charset="0"/>
                <a:cs typeface="Times New Roman" panose="02020603050405020304" pitchFamily="18" charset="0"/>
              </a:rPr>
              <a:t>粉尘会爆炸？</a:t>
            </a:r>
            <a:endParaRPr lang="en-US" altLang="zh-CN" sz="3200"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altLang="zh-CN" sz="3200" b="1" dirty="0" smtClean="0">
                <a:solidFill>
                  <a:srgbClr val="FF0000"/>
                </a:solidFill>
                <a:latin typeface="Times New Roman" panose="02020603050405020304" pitchFamily="18" charset="0"/>
                <a:cs typeface="Times New Roman" panose="02020603050405020304" pitchFamily="18" charset="0"/>
              </a:rPr>
              <a:t>2.4</a:t>
            </a:r>
            <a:r>
              <a:rPr lang="zh-CN" altLang="en-US" sz="3200" b="1" dirty="0" smtClean="0">
                <a:solidFill>
                  <a:srgbClr val="FF0000"/>
                </a:solidFill>
                <a:latin typeface="Times New Roman" panose="02020603050405020304" pitchFamily="18" charset="0"/>
                <a:cs typeface="Times New Roman" panose="02020603050405020304" pitchFamily="18" charset="0"/>
              </a:rPr>
              <a:t>粉尘爆炸必要条件</a:t>
            </a:r>
            <a:r>
              <a:rPr lang="zh-CN" altLang="en-US" sz="3200" b="1" dirty="0">
                <a:solidFill>
                  <a:srgbClr val="FF0000"/>
                </a:solidFill>
                <a:latin typeface="Times New Roman" panose="02020603050405020304" pitchFamily="18" charset="0"/>
                <a:cs typeface="Times New Roman" panose="02020603050405020304" pitchFamily="18" charset="0"/>
              </a:rPr>
              <a:t>是</a:t>
            </a:r>
            <a:r>
              <a:rPr lang="zh-CN" altLang="en-US" sz="3200" b="1" dirty="0" smtClean="0">
                <a:solidFill>
                  <a:srgbClr val="FF0000"/>
                </a:solidFill>
                <a:latin typeface="Times New Roman" panose="02020603050405020304" pitchFamily="18" charset="0"/>
                <a:cs typeface="Times New Roman" panose="02020603050405020304" pitchFamily="18" charset="0"/>
              </a:rPr>
              <a:t>什么？</a:t>
            </a:r>
            <a:endParaRPr lang="en-US" altLang="zh-CN" sz="3200"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altLang="zh-CN" sz="3200" b="1" dirty="0" smtClean="0">
                <a:solidFill>
                  <a:srgbClr val="FF0000"/>
                </a:solidFill>
                <a:latin typeface="Times New Roman" panose="02020603050405020304" pitchFamily="18" charset="0"/>
                <a:cs typeface="Times New Roman" panose="02020603050405020304" pitchFamily="18" charset="0"/>
              </a:rPr>
              <a:t>2.5</a:t>
            </a:r>
            <a:r>
              <a:rPr lang="zh-CN" altLang="en-US" sz="3200" b="1" dirty="0" smtClean="0">
                <a:solidFill>
                  <a:srgbClr val="FF0000"/>
                </a:solidFill>
                <a:latin typeface="Times New Roman" panose="02020603050405020304" pitchFamily="18" charset="0"/>
                <a:cs typeface="Times New Roman" panose="02020603050405020304" pitchFamily="18" charset="0"/>
              </a:rPr>
              <a:t>哪些种类的</a:t>
            </a:r>
            <a:r>
              <a:rPr lang="zh-CN" altLang="en-US" sz="3200" b="1" dirty="0">
                <a:solidFill>
                  <a:srgbClr val="FF0000"/>
                </a:solidFill>
                <a:latin typeface="Times New Roman" panose="02020603050405020304" pitchFamily="18" charset="0"/>
                <a:cs typeface="Times New Roman" panose="02020603050405020304" pitchFamily="18" charset="0"/>
              </a:rPr>
              <a:t>粉尘会发生爆炸？</a:t>
            </a:r>
            <a:endParaRPr lang="en-US" altLang="zh-CN" sz="3200"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altLang="zh-CN" sz="3200" b="1" dirty="0" smtClean="0">
                <a:solidFill>
                  <a:srgbClr val="FF0000"/>
                </a:solidFill>
                <a:latin typeface="Times New Roman" panose="02020603050405020304" pitchFamily="18" charset="0"/>
                <a:cs typeface="Times New Roman" panose="02020603050405020304" pitchFamily="18" charset="0"/>
              </a:rPr>
              <a:t>2.6</a:t>
            </a:r>
            <a:r>
              <a:rPr lang="zh-CN" altLang="en-US" sz="3200" b="1" dirty="0" smtClean="0">
                <a:solidFill>
                  <a:srgbClr val="FF0000"/>
                </a:solidFill>
                <a:latin typeface="Times New Roman" panose="02020603050405020304" pitchFamily="18" charset="0"/>
                <a:cs typeface="Times New Roman" panose="02020603050405020304" pitchFamily="18" charset="0"/>
              </a:rPr>
              <a:t>粉尘爆炸影响因素</a:t>
            </a:r>
            <a:endParaRPr lang="en-US" altLang="zh-CN" sz="3200"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altLang="zh-CN" sz="3200" b="1" dirty="0" smtClean="0">
                <a:solidFill>
                  <a:srgbClr val="FF0000"/>
                </a:solidFill>
                <a:latin typeface="Times New Roman" panose="02020603050405020304" pitchFamily="18" charset="0"/>
                <a:cs typeface="Times New Roman" panose="02020603050405020304" pitchFamily="18" charset="0"/>
              </a:rPr>
              <a:t>2.7</a:t>
            </a:r>
            <a:r>
              <a:rPr lang="zh-CN" altLang="en-US" sz="3200" b="1" dirty="0" smtClean="0">
                <a:solidFill>
                  <a:srgbClr val="FF0000"/>
                </a:solidFill>
                <a:latin typeface="Times New Roman" panose="02020603050405020304" pitchFamily="18" charset="0"/>
                <a:cs typeface="Times New Roman" panose="02020603050405020304" pitchFamily="18" charset="0"/>
              </a:rPr>
              <a:t>粉尘爆炸危害</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2.1 </a:t>
            </a:r>
            <a:r>
              <a:rPr lang="zh-CN" altLang="en-US" sz="2800" b="1" dirty="0" smtClean="0">
                <a:solidFill>
                  <a:srgbClr val="0070C0"/>
                </a:solidFill>
                <a:latin typeface="微软雅黑" panose="020B0503020204020204" pitchFamily="34" charset="-122"/>
                <a:ea typeface="微软雅黑" panose="020B0503020204020204" pitchFamily="34" charset="-122"/>
              </a:rPr>
              <a:t>几</a:t>
            </a:r>
            <a:r>
              <a:rPr lang="zh-CN" altLang="en-US" sz="2800" b="1" dirty="0">
                <a:solidFill>
                  <a:srgbClr val="0070C0"/>
                </a:solidFill>
                <a:latin typeface="微软雅黑" panose="020B0503020204020204" pitchFamily="34" charset="-122"/>
                <a:ea typeface="微软雅黑" panose="020B0503020204020204" pitchFamily="34" charset="-122"/>
              </a:rPr>
              <a:t>个基本概念</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006376" y="1196752"/>
            <a:ext cx="10297144" cy="3970318"/>
          </a:xfrm>
          <a:prstGeom prst="rect">
            <a:avLst/>
          </a:prstGeom>
        </p:spPr>
        <p:txBody>
          <a:bodyPr wrap="square">
            <a:spAutoFit/>
          </a:bodyPr>
          <a:lstStyle/>
          <a:p>
            <a:pPr algn="just">
              <a:lnSpc>
                <a:spcPct val="150000"/>
              </a:lnSpc>
            </a:pP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1</a:t>
            </a:r>
            <a:r>
              <a:rPr lang="zh-CN" altLang="en-US" sz="2400" b="1" dirty="0">
                <a:latin typeface="Times New Roman" panose="02020603050405020304" pitchFamily="18" charset="0"/>
                <a:cs typeface="Times New Roman" panose="02020603050405020304" pitchFamily="18" charset="0"/>
              </a:rPr>
              <a:t>）粉尘。国际标准化组织定义：粒径小于75</a:t>
            </a:r>
            <a:r>
              <a:rPr lang="en-US" altLang="zh-CN" sz="2400" b="1" dirty="0" err="1">
                <a:latin typeface="Times New Roman" panose="02020603050405020304" pitchFamily="18" charset="0"/>
                <a:cs typeface="Times New Roman" panose="02020603050405020304" pitchFamily="18" charset="0"/>
              </a:rPr>
              <a:t>μm</a:t>
            </a:r>
            <a:r>
              <a:rPr lang="zh-CN" altLang="en-US" sz="2400" b="1" dirty="0">
                <a:latin typeface="Times New Roman" panose="02020603050405020304" pitchFamily="18" charset="0"/>
                <a:cs typeface="Times New Roman" panose="02020603050405020304" pitchFamily="18" charset="0"/>
              </a:rPr>
              <a:t>的固体悬浮物（人类头发的直径）。</a:t>
            </a:r>
            <a:r>
              <a:rPr lang="en-US" altLang="zh-CN" sz="2400" b="1" dirty="0">
                <a:latin typeface="Times New Roman" panose="02020603050405020304" pitchFamily="18" charset="0"/>
                <a:cs typeface="Times New Roman" panose="02020603050405020304" pitchFamily="18" charset="0"/>
              </a:rPr>
              <a:t>GB/T15604-2008《</a:t>
            </a:r>
            <a:r>
              <a:rPr lang="zh-CN" altLang="en-US" sz="2400" b="1" dirty="0">
                <a:latin typeface="Times New Roman" panose="02020603050405020304" pitchFamily="18" charset="0"/>
                <a:cs typeface="Times New Roman" panose="02020603050405020304" pitchFamily="18" charset="0"/>
              </a:rPr>
              <a:t>粉尘防爆术语</a:t>
            </a:r>
            <a:r>
              <a:rPr lang="en-US"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：细微的固体颗粒。可分为：呼吸性粉尘/漂尘/降尘/可见粉尘/显微粉尘等。特点：在其自重作用下能够沉降下来，但又可在空气中悬浮一些时间</a:t>
            </a:r>
            <a:r>
              <a:rPr lang="zh-CN" altLang="en-US" sz="2400" b="1" dirty="0" smtClean="0">
                <a:latin typeface="Times New Roman" panose="02020603050405020304" pitchFamily="18" charset="0"/>
                <a:cs typeface="Times New Roman" panose="02020603050405020304" pitchFamily="18" charset="0"/>
              </a:rPr>
              <a:t>。</a:t>
            </a:r>
            <a:endParaRPr lang="en-US" altLang="zh-CN" sz="2400" b="1" dirty="0">
              <a:latin typeface="Times New Roman" panose="02020603050405020304" pitchFamily="18" charset="0"/>
              <a:cs typeface="Times New Roman" panose="02020603050405020304" pitchFamily="18" charset="0"/>
            </a:endParaRPr>
          </a:p>
          <a:p>
            <a:pPr algn="just">
              <a:lnSpc>
                <a:spcPct val="150000"/>
              </a:lnSpc>
            </a:pPr>
            <a:r>
              <a:rPr lang="zh-CN" altLang="en-US" sz="2400" b="1" dirty="0" smtClean="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2</a:t>
            </a:r>
            <a:r>
              <a:rPr lang="zh-CN" altLang="en-US" sz="2400" b="1" dirty="0">
                <a:latin typeface="Times New Roman" panose="02020603050405020304" pitchFamily="18" charset="0"/>
                <a:cs typeface="Times New Roman" panose="02020603050405020304" pitchFamily="18" charset="0"/>
              </a:rPr>
              <a:t>）可燃性粉尘。能与气态氧化剂（主要是空气）发生剧烈氧化反应的</a:t>
            </a:r>
            <a:r>
              <a:rPr lang="zh-CN" altLang="en-US" sz="2400" b="1" dirty="0" smtClean="0">
                <a:latin typeface="Times New Roman" panose="02020603050405020304" pitchFamily="18" charset="0"/>
                <a:cs typeface="Times New Roman" panose="02020603050405020304" pitchFamily="18" charset="0"/>
              </a:rPr>
              <a:t>粉尘。</a:t>
            </a:r>
            <a:r>
              <a:rPr lang="en-US" altLang="zh-CN" sz="2400" b="1" dirty="0" err="1" smtClean="0">
                <a:latin typeface="Times New Roman" panose="02020603050405020304" pitchFamily="18" charset="0"/>
                <a:cs typeface="Times New Roman" panose="02020603050405020304" pitchFamily="18" charset="0"/>
              </a:rPr>
              <a:t>美国消防规范</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NFPA</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直径小于420微米，在分散状态下点火会引起火灾或爆炸的细微颗粒物。</a:t>
            </a:r>
            <a:endParaRPr lang="en-US" altLang="zh-CN" sz="2400" b="1" dirty="0">
              <a:latin typeface="Times New Roman" panose="02020603050405020304" pitchFamily="18" charset="0"/>
              <a:cs typeface="Times New Roman" panose="02020603050405020304" pitchFamily="18" charset="0"/>
            </a:endParaRPr>
          </a:p>
        </p:txBody>
      </p:sp>
      <p:sp>
        <p:nvSpPr>
          <p:cNvPr id="3" name="矩形 2"/>
          <p:cNvSpPr/>
          <p:nvPr/>
        </p:nvSpPr>
        <p:spPr>
          <a:xfrm>
            <a:off x="1512094" y="5301208"/>
            <a:ext cx="8840882" cy="523220"/>
          </a:xfrm>
          <a:prstGeom prst="rect">
            <a:avLst/>
          </a:prstGeom>
        </p:spPr>
        <p:txBody>
          <a:bodyPr wrap="none">
            <a:spAutoFit/>
          </a:bodyPr>
          <a:lstStyle/>
          <a:p>
            <a:r>
              <a:rPr lang="zh-CN" altLang="en-US" sz="2800" b="1" kern="0" dirty="0">
                <a:solidFill>
                  <a:srgbClr val="FF0000"/>
                </a:solidFill>
                <a:latin typeface="Verdana" panose="020B0604030504040204"/>
              </a:rPr>
              <a:t>可燃物质形成的粉尘在一定条件下都可能发生爆炸！！</a:t>
            </a:r>
            <a:endParaRPr lang="zh-CN" altLang="en-US" sz="2800" dirty="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2.2 </a:t>
            </a:r>
            <a:r>
              <a:rPr lang="zh-CN" altLang="en-US" sz="2800" b="1" dirty="0" smtClean="0">
                <a:solidFill>
                  <a:srgbClr val="0070C0"/>
                </a:solidFill>
                <a:latin typeface="微软雅黑" panose="020B0503020204020204" pitchFamily="34" charset="-122"/>
                <a:ea typeface="微软雅黑" panose="020B0503020204020204" pitchFamily="34" charset="-122"/>
              </a:rPr>
              <a:t>什么是粉尘爆炸</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503982" y="1133356"/>
            <a:ext cx="10765197" cy="5493812"/>
          </a:xfrm>
          <a:prstGeom prst="rect">
            <a:avLst/>
          </a:prstGeom>
        </p:spPr>
        <p:txBody>
          <a:bodyPr wrap="square">
            <a:spAutoFit/>
          </a:bodyPr>
          <a:lstStyle/>
          <a:p>
            <a:pPr algn="just">
              <a:lnSpc>
                <a:spcPct val="150000"/>
              </a:lnSpc>
            </a:pPr>
            <a:r>
              <a:rPr lang="zh-CN" altLang="en-US" sz="2000" b="1" dirty="0">
                <a:solidFill>
                  <a:srgbClr val="FF0000"/>
                </a:solidFill>
                <a:latin typeface="Times New Roman" panose="02020603050405020304" pitchFamily="18" charset="0"/>
                <a:cs typeface="Times New Roman" panose="02020603050405020304" pitchFamily="18" charset="0"/>
              </a:rPr>
              <a:t>（</a:t>
            </a:r>
            <a:r>
              <a:rPr lang="en-US" altLang="zh-CN" sz="2000" b="1" dirty="0" smtClean="0">
                <a:solidFill>
                  <a:srgbClr val="FF0000"/>
                </a:solidFill>
                <a:latin typeface="Times New Roman" panose="02020603050405020304" pitchFamily="18" charset="0"/>
                <a:cs typeface="Times New Roman" panose="02020603050405020304" pitchFamily="18" charset="0"/>
              </a:rPr>
              <a:t>1</a:t>
            </a:r>
            <a:r>
              <a:rPr lang="zh-CN" altLang="en-US" sz="2000" b="1" dirty="0" smtClean="0">
                <a:solidFill>
                  <a:srgbClr val="FF0000"/>
                </a:solidFill>
                <a:latin typeface="Times New Roman" panose="02020603050405020304" pitchFamily="18" charset="0"/>
                <a:cs typeface="Times New Roman" panose="02020603050405020304" pitchFamily="18" charset="0"/>
              </a:rPr>
              <a:t>）指</a:t>
            </a:r>
            <a:r>
              <a:rPr lang="zh-CN" altLang="en-US" sz="2000" b="1" dirty="0">
                <a:solidFill>
                  <a:srgbClr val="FF0000"/>
                </a:solidFill>
                <a:latin typeface="Times New Roman" panose="02020603050405020304" pitchFamily="18" charset="0"/>
                <a:cs typeface="Times New Roman" panose="02020603050405020304" pitchFamily="18" charset="0"/>
              </a:rPr>
              <a:t>粉尘在爆炸极限范围内，遇到热源</a:t>
            </a:r>
            <a:r>
              <a:rPr lang="en-US" altLang="zh-CN" sz="2000" b="1" dirty="0">
                <a:solidFill>
                  <a:srgbClr val="FF0000"/>
                </a:solidFill>
                <a:latin typeface="Times New Roman" panose="02020603050405020304" pitchFamily="18" charset="0"/>
                <a:cs typeface="Times New Roman" panose="02020603050405020304" pitchFamily="18" charset="0"/>
              </a:rPr>
              <a:t>(</a:t>
            </a:r>
            <a:r>
              <a:rPr lang="zh-CN" altLang="en-US" sz="2000" b="1" dirty="0">
                <a:solidFill>
                  <a:srgbClr val="FF0000"/>
                </a:solidFill>
                <a:latin typeface="Times New Roman" panose="02020603050405020304" pitchFamily="18" charset="0"/>
                <a:cs typeface="Times New Roman" panose="02020603050405020304" pitchFamily="18" charset="0"/>
              </a:rPr>
              <a:t>明火或温度</a:t>
            </a:r>
            <a:r>
              <a:rPr lang="en-US" altLang="zh-CN" sz="2000" b="1" dirty="0">
                <a:solidFill>
                  <a:srgbClr val="FF0000"/>
                </a:solidFill>
                <a:latin typeface="Times New Roman" panose="02020603050405020304" pitchFamily="18" charset="0"/>
                <a:cs typeface="Times New Roman" panose="02020603050405020304" pitchFamily="18" charset="0"/>
              </a:rPr>
              <a:t>)</a:t>
            </a:r>
            <a:r>
              <a:rPr lang="zh-CN" altLang="en-US" sz="2000" b="1" dirty="0">
                <a:solidFill>
                  <a:srgbClr val="FF0000"/>
                </a:solidFill>
                <a:latin typeface="Times New Roman" panose="02020603050405020304" pitchFamily="18" charset="0"/>
                <a:cs typeface="Times New Roman" panose="02020603050405020304" pitchFamily="18" charset="0"/>
              </a:rPr>
              <a:t>，火焰瞬间传播于整个混合粉尘空间，化学反应速度极快，同时释放大量的热，形成很高的温度和很大的压力，系统的能量转化为机械能以及光和热的辐射，具有很强的破坏力这样一种状态</a:t>
            </a:r>
            <a:r>
              <a:rPr lang="zh-CN" altLang="en-US" sz="2000" b="1" dirty="0" smtClean="0">
                <a:solidFill>
                  <a:srgbClr val="FF0000"/>
                </a:solidFill>
                <a:latin typeface="Times New Roman" panose="02020603050405020304" pitchFamily="18" charset="0"/>
                <a:cs typeface="Times New Roman" panose="02020603050405020304" pitchFamily="18" charset="0"/>
              </a:rPr>
              <a:t>。</a:t>
            </a:r>
            <a:r>
              <a:rPr lang="zh-CN" altLang="en-US" sz="2000" b="1" kern="0" dirty="0">
                <a:solidFill>
                  <a:srgbClr val="6600FF"/>
                </a:solidFill>
                <a:latin typeface="楷体_GB2312" pitchFamily="49" charset="-122"/>
              </a:rPr>
              <a:t>火焰在粉尘云中传播，引起压力明显跃升（</a:t>
            </a:r>
            <a:r>
              <a:rPr lang="en-US" altLang="zh-CN" sz="2000" b="1" kern="0" dirty="0" err="1">
                <a:solidFill>
                  <a:srgbClr val="6600FF"/>
                </a:solidFill>
                <a:latin typeface="楷体_GB2312" pitchFamily="49" charset="-122"/>
              </a:rPr>
              <a:t>Pex</a:t>
            </a:r>
            <a:r>
              <a:rPr lang="en-US" altLang="zh-CN" sz="2000" b="1" kern="0" dirty="0">
                <a:solidFill>
                  <a:srgbClr val="6600FF"/>
                </a:solidFill>
                <a:latin typeface="楷体_GB2312" pitchFamily="49" charset="-122"/>
              </a:rPr>
              <a:t>- Pigniter≥0.03MPa</a:t>
            </a:r>
            <a:r>
              <a:rPr lang="zh-CN" altLang="en-US" sz="2000" b="1" kern="0" dirty="0">
                <a:solidFill>
                  <a:srgbClr val="6600FF"/>
                </a:solidFill>
                <a:latin typeface="楷体_GB2312" pitchFamily="49" charset="-122"/>
              </a:rPr>
              <a:t>）与温度明显跃升的现象。</a:t>
            </a:r>
            <a:endParaRPr lang="en-US" altLang="zh-CN" sz="2000" b="1" kern="0" dirty="0">
              <a:solidFill>
                <a:srgbClr val="6600FF"/>
              </a:solidFill>
              <a:latin typeface="楷体_GB2312" pitchFamily="49" charset="-122"/>
            </a:endParaRPr>
          </a:p>
          <a:p>
            <a:pPr algn="just">
              <a:lnSpc>
                <a:spcPct val="150000"/>
              </a:lnSpc>
            </a:pPr>
            <a:r>
              <a:rPr lang="zh-CN" altLang="en-US" sz="2000" b="1" dirty="0" smtClean="0">
                <a:latin typeface="Times New Roman" panose="02020603050405020304" pitchFamily="18" charset="0"/>
                <a:cs typeface="Times New Roman" panose="02020603050405020304" pitchFamily="18" charset="0"/>
              </a:rPr>
              <a:t>（</a:t>
            </a:r>
            <a:r>
              <a:rPr lang="en-US" altLang="zh-CN" sz="2000" b="1" dirty="0">
                <a:latin typeface="Times New Roman" panose="02020603050405020304" pitchFamily="18" charset="0"/>
                <a:cs typeface="Times New Roman" panose="02020603050405020304" pitchFamily="18" charset="0"/>
              </a:rPr>
              <a:t>2</a:t>
            </a:r>
            <a:r>
              <a:rPr lang="zh-CN" altLang="en-US" sz="2000" b="1" dirty="0">
                <a:latin typeface="Times New Roman" panose="02020603050405020304" pitchFamily="18" charset="0"/>
                <a:cs typeface="Times New Roman" panose="02020603050405020304" pitchFamily="18" charset="0"/>
              </a:rPr>
              <a:t>）一次爆炸：也叫初始爆炸，由初始点火源引起的爆炸。  </a:t>
            </a:r>
            <a:endParaRPr lang="zh-CN" altLang="en-US" sz="2000" b="1" dirty="0">
              <a:latin typeface="Times New Roman" panose="02020603050405020304" pitchFamily="18" charset="0"/>
              <a:cs typeface="Times New Roman" panose="02020603050405020304" pitchFamily="18" charset="0"/>
            </a:endParaRPr>
          </a:p>
          <a:p>
            <a:pPr algn="just">
              <a:lnSpc>
                <a:spcPct val="150000"/>
              </a:lnSpc>
              <a:spcBef>
                <a:spcPct val="25000"/>
              </a:spcBef>
              <a:buFontTx/>
              <a:buNone/>
            </a:pPr>
            <a:r>
              <a:rPr lang="zh-CN" altLang="en-US" sz="2000" b="1" dirty="0" smtClean="0">
                <a:latin typeface="Times New Roman" panose="02020603050405020304" pitchFamily="18" charset="0"/>
                <a:cs typeface="Times New Roman" panose="02020603050405020304" pitchFamily="18" charset="0"/>
              </a:rPr>
              <a:t>（</a:t>
            </a:r>
            <a:r>
              <a:rPr lang="en-US" altLang="zh-CN" sz="2000" b="1" dirty="0">
                <a:latin typeface="Times New Roman" panose="02020603050405020304" pitchFamily="18" charset="0"/>
                <a:cs typeface="Times New Roman" panose="02020603050405020304" pitchFamily="18" charset="0"/>
              </a:rPr>
              <a:t>3</a:t>
            </a:r>
            <a:r>
              <a:rPr lang="zh-CN" altLang="en-US" sz="2000" b="1" dirty="0">
                <a:latin typeface="Times New Roman" panose="02020603050405020304" pitchFamily="18" charset="0"/>
                <a:cs typeface="Times New Roman" panose="02020603050405020304" pitchFamily="18" charset="0"/>
              </a:rPr>
              <a:t>）二次爆炸：第一次爆炸气浪把沉积在设备或地面上的粉尘吹扬起来</a:t>
            </a:r>
            <a:r>
              <a:rPr lang="zh-CN" altLang="en-US" sz="2000" b="1" dirty="0" smtClean="0">
                <a:latin typeface="Times New Roman" panose="02020603050405020304" pitchFamily="18" charset="0"/>
                <a:cs typeface="Times New Roman" panose="02020603050405020304" pitchFamily="18" charset="0"/>
              </a:rPr>
              <a:t>，在</a:t>
            </a:r>
            <a:r>
              <a:rPr lang="zh-CN" altLang="en-US" sz="2000" b="1" dirty="0">
                <a:latin typeface="Times New Roman" panose="02020603050405020304" pitchFamily="18" charset="0"/>
                <a:cs typeface="Times New Roman" panose="02020603050405020304" pitchFamily="18" charset="0"/>
              </a:rPr>
              <a:t>第一次爆炸的余火引燃下引起第二次爆炸。粉尘爆炸的破坏通常是由二次</a:t>
            </a:r>
            <a:r>
              <a:rPr lang="zh-CN" altLang="en-US" sz="2000" b="1" dirty="0" smtClean="0">
                <a:latin typeface="Times New Roman" panose="02020603050405020304" pitchFamily="18" charset="0"/>
                <a:cs typeface="Times New Roman" panose="02020603050405020304" pitchFamily="18" charset="0"/>
              </a:rPr>
              <a:t>爆炸引起</a:t>
            </a:r>
            <a:r>
              <a:rPr lang="zh-CN" altLang="en-US" sz="2000" b="1" dirty="0">
                <a:latin typeface="Times New Roman" panose="02020603050405020304" pitchFamily="18" charset="0"/>
                <a:cs typeface="Times New Roman" panose="02020603050405020304" pitchFamily="18" charset="0"/>
              </a:rPr>
              <a:t>的，防止“二次爆炸”主要是减少爆炸传播途径上的粉尘，减少粉尘爆炸</a:t>
            </a:r>
            <a:r>
              <a:rPr lang="zh-CN" altLang="en-US" sz="2000" b="1" dirty="0" smtClean="0">
                <a:latin typeface="Times New Roman" panose="02020603050405020304" pitchFamily="18" charset="0"/>
                <a:cs typeface="Times New Roman" panose="02020603050405020304" pitchFamily="18" charset="0"/>
              </a:rPr>
              <a:t>的能量</a:t>
            </a:r>
            <a:r>
              <a:rPr lang="zh-CN" altLang="en-US" sz="2000" b="1" dirty="0">
                <a:latin typeface="Times New Roman" panose="02020603050405020304" pitchFamily="18" charset="0"/>
                <a:cs typeface="Times New Roman" panose="02020603050405020304" pitchFamily="18" charset="0"/>
              </a:rPr>
              <a:t>来源</a:t>
            </a:r>
            <a:r>
              <a:rPr lang="zh-CN" altLang="en-US" sz="2000" b="1" dirty="0" smtClean="0">
                <a:latin typeface="Times New Roman" panose="02020603050405020304" pitchFamily="18" charset="0"/>
                <a:cs typeface="Times New Roman" panose="02020603050405020304" pitchFamily="18" charset="0"/>
              </a:rPr>
              <a:t>。</a:t>
            </a:r>
            <a:endParaRPr lang="en-US" altLang="zh-CN" sz="2000" b="1" dirty="0" smtClean="0">
              <a:latin typeface="Times New Roman" panose="02020603050405020304" pitchFamily="18" charset="0"/>
              <a:cs typeface="Times New Roman" panose="02020603050405020304" pitchFamily="18" charset="0"/>
            </a:endParaRPr>
          </a:p>
          <a:p>
            <a:pPr algn="just">
              <a:lnSpc>
                <a:spcPct val="150000"/>
              </a:lnSpc>
              <a:spcBef>
                <a:spcPct val="25000"/>
              </a:spcBef>
              <a:buFontTx/>
              <a:buNone/>
            </a:pPr>
            <a:r>
              <a:rPr lang="zh-CN" altLang="en-US" sz="2000" b="1" dirty="0" smtClean="0">
                <a:latin typeface="Times New Roman" panose="02020603050405020304" pitchFamily="18" charset="0"/>
                <a:cs typeface="Times New Roman" panose="02020603050405020304" pitchFamily="18" charset="0"/>
              </a:rPr>
              <a:t>（</a:t>
            </a:r>
            <a:r>
              <a:rPr lang="en-US" altLang="zh-CN" sz="2000" b="1" dirty="0">
                <a:latin typeface="Times New Roman" panose="02020603050405020304" pitchFamily="18" charset="0"/>
                <a:cs typeface="Times New Roman" panose="02020603050405020304" pitchFamily="18" charset="0"/>
              </a:rPr>
              <a:t>4</a:t>
            </a:r>
            <a:r>
              <a:rPr lang="zh-CN" altLang="en-US" sz="2000" b="1" dirty="0">
                <a:latin typeface="Times New Roman" panose="02020603050405020304" pitchFamily="18" charset="0"/>
                <a:cs typeface="Times New Roman" panose="02020603050405020304" pitchFamily="18" charset="0"/>
              </a:rPr>
              <a:t>）多次爆炸：</a:t>
            </a:r>
            <a:r>
              <a:rPr lang="zh-CN" altLang="en-US" sz="2000" b="1" dirty="0">
                <a:latin typeface="Times New Roman" panose="02020603050405020304" pitchFamily="18" charset="0"/>
                <a:cs typeface="Times New Roman" panose="02020603050405020304" pitchFamily="18" charset="0"/>
                <a:sym typeface="Arial" panose="020B0604020202020204" pitchFamily="34" charset="0"/>
              </a:rPr>
              <a:t>随着</a:t>
            </a:r>
            <a:r>
              <a:rPr lang="zh-CN" altLang="en-US" sz="2000" b="1" dirty="0">
                <a:latin typeface="Times New Roman" panose="02020603050405020304" pitchFamily="18" charset="0"/>
                <a:cs typeface="Times New Roman" panose="02020603050405020304" pitchFamily="18" charset="0"/>
              </a:rPr>
              <a:t>爆炸引起极大的震动，沉积在</a:t>
            </a:r>
            <a:r>
              <a:rPr lang="zh-CN" altLang="en-US" sz="2000" b="1" dirty="0" smtClean="0">
                <a:latin typeface="Times New Roman" panose="02020603050405020304" pitchFamily="18" charset="0"/>
                <a:cs typeface="Times New Roman" panose="02020603050405020304" pitchFamily="18" charset="0"/>
              </a:rPr>
              <a:t>不</a:t>
            </a:r>
            <a:endParaRPr lang="en-US" altLang="zh-CN" sz="2000" b="1" dirty="0" smtClean="0">
              <a:latin typeface="Times New Roman" panose="02020603050405020304" pitchFamily="18" charset="0"/>
              <a:cs typeface="Times New Roman" panose="02020603050405020304" pitchFamily="18" charset="0"/>
            </a:endParaRPr>
          </a:p>
          <a:p>
            <a:pPr algn="just">
              <a:lnSpc>
                <a:spcPct val="150000"/>
              </a:lnSpc>
              <a:spcBef>
                <a:spcPct val="25000"/>
              </a:spcBef>
              <a:buFontTx/>
              <a:buNone/>
            </a:pPr>
            <a:r>
              <a:rPr lang="zh-CN" altLang="en-US" sz="2000" b="1" dirty="0" smtClean="0">
                <a:latin typeface="Times New Roman" panose="02020603050405020304" pitchFamily="18" charset="0"/>
                <a:cs typeface="Times New Roman" panose="02020603050405020304" pitchFamily="18" charset="0"/>
              </a:rPr>
              <a:t>同</a:t>
            </a:r>
            <a:r>
              <a:rPr lang="zh-CN" altLang="en-US" sz="2000" b="1" dirty="0">
                <a:latin typeface="Times New Roman" panose="02020603050405020304" pitchFamily="18" charset="0"/>
                <a:cs typeface="Times New Roman" panose="02020603050405020304" pitchFamily="18" charset="0"/>
              </a:rPr>
              <a:t>部位的</a:t>
            </a:r>
            <a:r>
              <a:rPr lang="zh-CN" altLang="en-US" sz="2000" b="1" dirty="0" smtClean="0">
                <a:latin typeface="Times New Roman" panose="02020603050405020304" pitchFamily="18" charset="0"/>
                <a:cs typeface="Times New Roman" panose="02020603050405020304" pitchFamily="18" charset="0"/>
              </a:rPr>
              <a:t>粉尘扬</a:t>
            </a:r>
            <a:r>
              <a:rPr lang="zh-CN" altLang="en-US" sz="2000" b="1" dirty="0">
                <a:latin typeface="Times New Roman" panose="02020603050405020304" pitchFamily="18" charset="0"/>
                <a:cs typeface="Times New Roman" panose="02020603050405020304" pitchFamily="18" charset="0"/>
              </a:rPr>
              <a:t>起</a:t>
            </a:r>
            <a:r>
              <a:rPr lang="zh-CN" altLang="en-US" sz="2000" b="1" dirty="0" smtClean="0">
                <a:latin typeface="Times New Roman" panose="02020603050405020304" pitchFamily="18" charset="0"/>
                <a:cs typeface="Times New Roman" panose="02020603050405020304" pitchFamily="18" charset="0"/>
              </a:rPr>
              <a:t>，形成</a:t>
            </a:r>
            <a:r>
              <a:rPr lang="zh-CN" altLang="en-US" sz="2000" b="1" dirty="0">
                <a:latin typeface="Times New Roman" panose="02020603050405020304" pitchFamily="18" charset="0"/>
                <a:cs typeface="Times New Roman" panose="02020603050405020304" pitchFamily="18" charset="0"/>
              </a:rPr>
              <a:t>多个粉尘云，从而产生连环爆炸。</a:t>
            </a:r>
            <a:endParaRPr lang="zh-CN" altLang="en-US" sz="2000" b="1" dirty="0">
              <a:latin typeface="Times New Roman" panose="02020603050405020304" pitchFamily="18" charset="0"/>
              <a:cs typeface="Times New Roman" panose="02020603050405020304" pitchFamily="18" charset="0"/>
            </a:endParaRPr>
          </a:p>
          <a:p>
            <a:pPr algn="just">
              <a:lnSpc>
                <a:spcPct val="150000"/>
              </a:lnSpc>
            </a:pPr>
            <a:endParaRPr lang="en-US" altLang="zh-CN" sz="2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无标题"/>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4742" y="4653136"/>
            <a:ext cx="3896035" cy="2118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2.3 </a:t>
            </a:r>
            <a:r>
              <a:rPr lang="zh-CN" altLang="en-US" sz="2800" b="1" dirty="0" smtClean="0">
                <a:solidFill>
                  <a:srgbClr val="0070C0"/>
                </a:solidFill>
                <a:latin typeface="微软雅黑" panose="020B0503020204020204" pitchFamily="34" charset="-122"/>
                <a:ea typeface="微软雅黑" panose="020B0503020204020204" pitchFamily="34" charset="-122"/>
              </a:rPr>
              <a:t>为什么粉尘会爆炸</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Figure 9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8492" y="1467644"/>
            <a:ext cx="6215062"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2.3 </a:t>
            </a:r>
            <a:r>
              <a:rPr lang="zh-CN" altLang="en-US" sz="2800" b="1" dirty="0" smtClean="0">
                <a:solidFill>
                  <a:srgbClr val="0070C0"/>
                </a:solidFill>
                <a:latin typeface="微软雅黑" panose="020B0503020204020204" pitchFamily="34" charset="-122"/>
                <a:ea typeface="微软雅黑" panose="020B0503020204020204" pitchFamily="34" charset="-122"/>
              </a:rPr>
              <a:t>为什么粉尘会爆炸</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222" y="1124744"/>
            <a:ext cx="6547421" cy="476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2.4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粉尘爆炸的必要条件是什么</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3"/>
          <p:cNvSpPr>
            <a:spLocks noChangeArrowheads="1"/>
          </p:cNvSpPr>
          <p:nvPr/>
        </p:nvSpPr>
        <p:spPr bwMode="auto">
          <a:xfrm>
            <a:off x="1872531" y="5300663"/>
            <a:ext cx="2319338" cy="385762"/>
          </a:xfrm>
          <a:prstGeom prst="rect">
            <a:avLst/>
          </a:prstGeom>
          <a:solidFill>
            <a:srgbClr val="008080"/>
          </a:solidFill>
          <a:ln w="19050">
            <a:solidFill>
              <a:srgbClr val="800000"/>
            </a:solidFill>
            <a:miter lim="800000"/>
          </a:ln>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r>
              <a:rPr lang="zh-CN" altLang="en-US" b="1">
                <a:solidFill>
                  <a:srgbClr val="FFFFFF"/>
                </a:solidFill>
                <a:latin typeface="Arial" panose="020B0604020202020204" pitchFamily="34" charset="0"/>
                <a:ea typeface="楷体_GB2312"/>
                <a:cs typeface="楷体_GB2312"/>
              </a:rPr>
              <a:t>粉尘爆炸五要素</a:t>
            </a:r>
            <a:endParaRPr lang="zh-CN" altLang="en-US" b="1">
              <a:solidFill>
                <a:srgbClr val="FFFFFF"/>
              </a:solidFill>
              <a:latin typeface="Arial" panose="020B0604020202020204" pitchFamily="34" charset="0"/>
              <a:ea typeface="楷体_GB2312"/>
              <a:cs typeface="楷体_GB2312"/>
            </a:endParaRPr>
          </a:p>
        </p:txBody>
      </p:sp>
      <p:sp>
        <p:nvSpPr>
          <p:cNvPr id="14" name="Text Box 9"/>
          <p:cNvSpPr txBox="1">
            <a:spLocks noChangeArrowheads="1"/>
          </p:cNvSpPr>
          <p:nvPr/>
        </p:nvSpPr>
        <p:spPr bwMode="auto">
          <a:xfrm>
            <a:off x="2159869" y="1412875"/>
            <a:ext cx="203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a:r>
              <a:rPr lang="zh-CN" altLang="en-US" sz="2400" b="1">
                <a:solidFill>
                  <a:srgbClr val="000000"/>
                </a:solidFill>
                <a:latin typeface="Albertus Extra Bold"/>
                <a:cs typeface="Arial" panose="020B0604020202020204" pitchFamily="34" charset="0"/>
              </a:rPr>
              <a:t>助燃气体</a:t>
            </a:r>
            <a:endParaRPr lang="en-US" altLang="zh-CN" sz="2400">
              <a:solidFill>
                <a:srgbClr val="000000"/>
              </a:solidFill>
              <a:latin typeface="Albertus Extra Bold"/>
              <a:cs typeface="Arial" panose="020B0604020202020204" pitchFamily="34" charset="0"/>
            </a:endParaRPr>
          </a:p>
        </p:txBody>
      </p:sp>
      <p:sp>
        <p:nvSpPr>
          <p:cNvPr id="15" name="AutoShape 50"/>
          <p:cNvSpPr>
            <a:spLocks noChangeArrowheads="1"/>
          </p:cNvSpPr>
          <p:nvPr/>
        </p:nvSpPr>
        <p:spPr bwMode="auto">
          <a:xfrm>
            <a:off x="1945556" y="1916113"/>
            <a:ext cx="2519363" cy="2305050"/>
          </a:xfrm>
          <a:prstGeom prst="pentagon">
            <a:avLst/>
          </a:prstGeom>
          <a:solidFill>
            <a:srgbClr val="0000CC"/>
          </a:solidFill>
          <a:ln w="9525" algn="ctr">
            <a:noFill/>
            <a:miter lim="800000"/>
          </a:ln>
          <a:effectLst>
            <a:prstShdw prst="shdw12">
              <a:srgbClr val="CC3300">
                <a:alpha val="50000"/>
              </a:srgbClr>
            </a:prstShdw>
          </a:effectLst>
        </p:spPr>
        <p:txBody>
          <a:bodyPr wrap="none" anchor="ctr">
            <a:spAutoFit/>
          </a:bodyPr>
          <a:lstStyle/>
          <a:p>
            <a:pPr eaLnBrk="1" fontAlgn="auto" hangingPunct="1">
              <a:spcBef>
                <a:spcPts val="0"/>
              </a:spcBef>
              <a:spcAft>
                <a:spcPts val="0"/>
              </a:spcAft>
              <a:defRPr/>
            </a:pPr>
            <a:endParaRPr lang="zh-CN" altLang="en-US" sz="2400" b="1" kern="0">
              <a:solidFill>
                <a:srgbClr val="6600FF"/>
              </a:solidFill>
              <a:ea typeface="楷体_GB2312" pitchFamily="49" charset="-122"/>
            </a:endParaRPr>
          </a:p>
        </p:txBody>
      </p:sp>
      <p:sp>
        <p:nvSpPr>
          <p:cNvPr id="16" name="AutoShape 51"/>
          <p:cNvSpPr>
            <a:spLocks noChangeArrowheads="1"/>
          </p:cNvSpPr>
          <p:nvPr/>
        </p:nvSpPr>
        <p:spPr bwMode="auto">
          <a:xfrm>
            <a:off x="2794869" y="2794000"/>
            <a:ext cx="792162" cy="850900"/>
          </a:xfrm>
          <a:prstGeom prst="irregularSeal1">
            <a:avLst/>
          </a:prstGeom>
          <a:solidFill>
            <a:srgbClr val="FF0000"/>
          </a:solidFill>
          <a:ln w="9525" algn="ctr">
            <a:noFill/>
            <a:miter lim="800000"/>
          </a:ln>
          <a:effectLst>
            <a:prstShdw prst="shdw12">
              <a:srgbClr val="CC3300">
                <a:alpha val="50000"/>
              </a:srgbClr>
            </a:prstShdw>
          </a:effectLst>
        </p:spPr>
        <p:txBody>
          <a:bodyPr anchor="ctr">
            <a:spAutoFit/>
          </a:bodyPr>
          <a:lstStyle/>
          <a:p>
            <a:pPr eaLnBrk="1" fontAlgn="auto" hangingPunct="1">
              <a:spcBef>
                <a:spcPts val="0"/>
              </a:spcBef>
              <a:spcAft>
                <a:spcPts val="0"/>
              </a:spcAft>
              <a:defRPr/>
            </a:pPr>
            <a:endParaRPr lang="zh-CN" altLang="en-US" sz="2400" b="1" kern="0">
              <a:solidFill>
                <a:srgbClr val="6600FF"/>
              </a:solidFill>
              <a:ea typeface="楷体_GB2312" pitchFamily="49" charset="-122"/>
            </a:endParaRPr>
          </a:p>
        </p:txBody>
      </p:sp>
      <p:sp>
        <p:nvSpPr>
          <p:cNvPr id="17" name="Text Box 52"/>
          <p:cNvSpPr txBox="1">
            <a:spLocks noChangeArrowheads="1"/>
          </p:cNvSpPr>
          <p:nvPr/>
        </p:nvSpPr>
        <p:spPr bwMode="auto">
          <a:xfrm>
            <a:off x="4609381" y="2565400"/>
            <a:ext cx="1223963" cy="457200"/>
          </a:xfrm>
          <a:prstGeom prst="rect">
            <a:avLst/>
          </a:prstGeom>
          <a:noFill/>
          <a:ln w="9525" algn="ctr">
            <a:noFill/>
            <a:miter lim="800000"/>
          </a:ln>
          <a:effectLst>
            <a:prstShdw prst="shdw12">
              <a:srgbClr val="CC3300">
                <a:alpha val="50000"/>
              </a:srgbClr>
            </a:prstShdw>
          </a:effectLst>
        </p:spPr>
        <p:txBody>
          <a:bodyPr>
            <a:spAutoFit/>
          </a:bodyPr>
          <a:lstStyle/>
          <a:p>
            <a:pPr eaLnBrk="1" fontAlgn="auto" hangingPunct="1">
              <a:spcBef>
                <a:spcPct val="50000"/>
              </a:spcBef>
              <a:spcAft>
                <a:spcPts val="0"/>
              </a:spcAft>
              <a:defRPr/>
            </a:pPr>
            <a:r>
              <a:rPr lang="zh-CN" altLang="en-US" sz="2400" b="1" kern="0">
                <a:solidFill>
                  <a:srgbClr val="FF0000"/>
                </a:solidFill>
                <a:ea typeface="楷体_GB2312" pitchFamily="49" charset="-122"/>
              </a:rPr>
              <a:t>点火源</a:t>
            </a:r>
            <a:endParaRPr lang="zh-CN" altLang="en-US" sz="2400" b="1" kern="0">
              <a:solidFill>
                <a:srgbClr val="FF0000"/>
              </a:solidFill>
              <a:ea typeface="楷体_GB2312" pitchFamily="49" charset="-122"/>
            </a:endParaRPr>
          </a:p>
        </p:txBody>
      </p:sp>
      <p:sp>
        <p:nvSpPr>
          <p:cNvPr id="18" name="Text Box 53"/>
          <p:cNvSpPr txBox="1">
            <a:spLocks noChangeArrowheads="1"/>
          </p:cNvSpPr>
          <p:nvPr/>
        </p:nvSpPr>
        <p:spPr bwMode="auto">
          <a:xfrm>
            <a:off x="720006" y="2636838"/>
            <a:ext cx="1152525" cy="822325"/>
          </a:xfrm>
          <a:prstGeom prst="rect">
            <a:avLst/>
          </a:prstGeom>
          <a:noFill/>
          <a:ln w="9525" algn="ctr">
            <a:noFill/>
            <a:miter lim="800000"/>
          </a:ln>
          <a:effectLst>
            <a:prstShdw prst="shdw12">
              <a:srgbClr val="CC3300">
                <a:alpha val="50000"/>
              </a:srgbClr>
            </a:prstShdw>
          </a:effectLst>
        </p:spPr>
        <p:txBody>
          <a:bodyPr>
            <a:spAutoFit/>
          </a:bodyPr>
          <a:lstStyle/>
          <a:p>
            <a:pPr algn="ctr" eaLnBrk="1" fontAlgn="auto" hangingPunct="1">
              <a:spcBef>
                <a:spcPct val="50000"/>
              </a:spcBef>
              <a:spcAft>
                <a:spcPts val="0"/>
              </a:spcAft>
              <a:defRPr/>
            </a:pPr>
            <a:r>
              <a:rPr lang="zh-CN" altLang="en-US" sz="2400" b="1" kern="0" dirty="0">
                <a:solidFill>
                  <a:srgbClr val="006600"/>
                </a:solidFill>
                <a:ea typeface="楷体_GB2312" pitchFamily="49" charset="-122"/>
              </a:rPr>
              <a:t>可燃性粉尘</a:t>
            </a:r>
            <a:endParaRPr lang="zh-CN" altLang="en-US" sz="2400" b="1" kern="0" dirty="0">
              <a:solidFill>
                <a:srgbClr val="006600"/>
              </a:solidFill>
              <a:ea typeface="楷体_GB2312" pitchFamily="49" charset="-122"/>
            </a:endParaRPr>
          </a:p>
        </p:txBody>
      </p:sp>
      <p:sp>
        <p:nvSpPr>
          <p:cNvPr id="19" name="Text Box 54"/>
          <p:cNvSpPr txBox="1">
            <a:spLocks noChangeArrowheads="1"/>
          </p:cNvSpPr>
          <p:nvPr/>
        </p:nvSpPr>
        <p:spPr bwMode="auto">
          <a:xfrm>
            <a:off x="1440731" y="4292600"/>
            <a:ext cx="1439863" cy="457200"/>
          </a:xfrm>
          <a:prstGeom prst="rect">
            <a:avLst/>
          </a:prstGeom>
          <a:noFill/>
          <a:ln w="9525" algn="ctr">
            <a:noFill/>
            <a:miter lim="800000"/>
          </a:ln>
          <a:effectLst>
            <a:prstShdw prst="shdw12">
              <a:srgbClr val="CC3300">
                <a:alpha val="50000"/>
              </a:srgbClr>
            </a:prstShdw>
          </a:effectLst>
        </p:spPr>
        <p:txBody>
          <a:bodyPr>
            <a:spAutoFit/>
          </a:bodyPr>
          <a:lstStyle/>
          <a:p>
            <a:pPr eaLnBrk="1" fontAlgn="auto" hangingPunct="1">
              <a:spcBef>
                <a:spcPct val="50000"/>
              </a:spcBef>
              <a:spcAft>
                <a:spcPts val="0"/>
              </a:spcAft>
              <a:defRPr/>
            </a:pPr>
            <a:r>
              <a:rPr lang="zh-CN" altLang="en-US" sz="2400" b="1" kern="0" dirty="0">
                <a:solidFill>
                  <a:srgbClr val="6600FF"/>
                </a:solidFill>
                <a:ea typeface="楷体_GB2312" pitchFamily="49" charset="-122"/>
              </a:rPr>
              <a:t>悬浮浓度</a:t>
            </a:r>
            <a:endParaRPr lang="zh-CN" altLang="en-US" sz="2400" b="1" kern="0" dirty="0">
              <a:solidFill>
                <a:srgbClr val="6600FF"/>
              </a:solidFill>
              <a:ea typeface="楷体_GB2312" pitchFamily="49" charset="-122"/>
            </a:endParaRPr>
          </a:p>
        </p:txBody>
      </p:sp>
      <p:sp>
        <p:nvSpPr>
          <p:cNvPr id="20" name="Text Box 56"/>
          <p:cNvSpPr txBox="1">
            <a:spLocks noChangeArrowheads="1"/>
          </p:cNvSpPr>
          <p:nvPr/>
        </p:nvSpPr>
        <p:spPr bwMode="auto">
          <a:xfrm>
            <a:off x="3672756" y="4293096"/>
            <a:ext cx="1439863" cy="457200"/>
          </a:xfrm>
          <a:prstGeom prst="rect">
            <a:avLst/>
          </a:prstGeom>
          <a:noFill/>
          <a:ln w="9525" algn="ctr">
            <a:noFill/>
            <a:miter lim="800000"/>
          </a:ln>
          <a:effectLst>
            <a:prstShdw prst="shdw12">
              <a:srgbClr val="CC3300">
                <a:alpha val="50000"/>
              </a:srgbClr>
            </a:prstShdw>
          </a:effectLst>
        </p:spPr>
        <p:txBody>
          <a:bodyPr>
            <a:spAutoFit/>
          </a:bodyPr>
          <a:lstStyle/>
          <a:p>
            <a:pPr eaLnBrk="1" fontAlgn="auto" hangingPunct="1">
              <a:spcBef>
                <a:spcPct val="50000"/>
              </a:spcBef>
              <a:spcAft>
                <a:spcPts val="0"/>
              </a:spcAft>
              <a:defRPr/>
            </a:pPr>
            <a:r>
              <a:rPr lang="zh-CN" altLang="en-US" sz="2400" b="1" kern="0" dirty="0">
                <a:solidFill>
                  <a:srgbClr val="6600CC"/>
                </a:solidFill>
                <a:ea typeface="楷体_GB2312" pitchFamily="49" charset="-122"/>
              </a:rPr>
              <a:t>密闭空间</a:t>
            </a:r>
            <a:endParaRPr lang="zh-CN" altLang="en-US" sz="2400" b="1" kern="0" dirty="0">
              <a:solidFill>
                <a:srgbClr val="6600CC"/>
              </a:solidFill>
              <a:ea typeface="楷体_GB2312" pitchFamily="49" charset="-122"/>
            </a:endParaRPr>
          </a:p>
        </p:txBody>
      </p:sp>
      <p:pic>
        <p:nvPicPr>
          <p:cNvPr id="2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638" y="1628775"/>
            <a:ext cx="3345708" cy="40322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6"/>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圆角矩形 76"/>
          <p:cNvSpPr/>
          <p:nvPr/>
        </p:nvSpPr>
        <p:spPr>
          <a:xfrm>
            <a:off x="0" y="1393825"/>
            <a:ext cx="721995" cy="417639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Freeform 5"/>
          <p:cNvSpPr/>
          <p:nvPr/>
        </p:nvSpPr>
        <p:spPr bwMode="auto">
          <a:xfrm>
            <a:off x="1134110" y="2046605"/>
            <a:ext cx="2731770" cy="243268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91440" tIns="45720" rIns="91440" bIns="45720" numCol="1" anchor="t" anchorCtr="0" compatLnSpc="1"/>
          <a:lstStyle/>
          <a:p>
            <a:endParaRPr lang="zh-CN" altLang="en-US"/>
          </a:p>
        </p:txBody>
      </p:sp>
      <p:sp>
        <p:nvSpPr>
          <p:cNvPr id="79" name="TextBox 78"/>
          <p:cNvSpPr txBox="1"/>
          <p:nvPr/>
        </p:nvSpPr>
        <p:spPr>
          <a:xfrm>
            <a:off x="1425667" y="3737352"/>
            <a:ext cx="2159566" cy="523220"/>
          </a:xfrm>
          <a:prstGeom prst="rect">
            <a:avLst/>
          </a:prstGeom>
          <a:noFill/>
        </p:spPr>
        <p:txBody>
          <a:bodyPr wrap="none" rtlCol="0">
            <a:spAutoFit/>
          </a:bodyPr>
          <a:lstStyle/>
          <a:p>
            <a:r>
              <a:rPr lang="en-US" altLang="zh-CN" sz="2800" b="1" dirty="0" smtClean="0">
                <a:solidFill>
                  <a:srgbClr val="0070C0"/>
                </a:solidFill>
                <a:latin typeface="Impact MT Std" pitchFamily="34" charset="0"/>
                <a:ea typeface="微软雅黑" panose="020B0503020204020204" pitchFamily="34" charset="-122"/>
              </a:rPr>
              <a:t>CONTENTS</a:t>
            </a:r>
            <a:endParaRPr lang="zh-CN" altLang="en-US" sz="2800" b="1" dirty="0">
              <a:solidFill>
                <a:srgbClr val="0070C0"/>
              </a:solidFill>
              <a:latin typeface="Impact MT Std" pitchFamily="34" charset="0"/>
              <a:ea typeface="微软雅黑" panose="020B0503020204020204" pitchFamily="34" charset="-122"/>
            </a:endParaRPr>
          </a:p>
        </p:txBody>
      </p:sp>
      <p:sp>
        <p:nvSpPr>
          <p:cNvPr id="80" name="TextBox 79"/>
          <p:cNvSpPr txBox="1"/>
          <p:nvPr/>
        </p:nvSpPr>
        <p:spPr>
          <a:xfrm>
            <a:off x="1523553" y="2629364"/>
            <a:ext cx="1952779" cy="1015663"/>
          </a:xfrm>
          <a:prstGeom prst="rect">
            <a:avLst/>
          </a:prstGeom>
          <a:noFill/>
        </p:spPr>
        <p:txBody>
          <a:bodyPr wrap="none" rtlCol="0">
            <a:spAutoFit/>
          </a:bodyPr>
          <a:lstStyle/>
          <a:p>
            <a:pPr algn="ctr"/>
            <a:r>
              <a:rPr lang="zh-CN" altLang="en-US" sz="6000" b="1" dirty="0" smtClean="0">
                <a:solidFill>
                  <a:srgbClr val="0070C0"/>
                </a:solidFill>
                <a:latin typeface="微软雅黑" panose="020B0503020204020204" pitchFamily="34" charset="-122"/>
                <a:ea typeface="微软雅黑" panose="020B0503020204020204" pitchFamily="34" charset="-122"/>
              </a:rPr>
              <a:t>目 录</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sp>
        <p:nvSpPr>
          <p:cNvPr id="81" name="圆角矩形 80"/>
          <p:cNvSpPr/>
          <p:nvPr/>
        </p:nvSpPr>
        <p:spPr>
          <a:xfrm>
            <a:off x="4335145" y="908720"/>
            <a:ext cx="5738495" cy="72009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11593830" y="620688"/>
            <a:ext cx="660400" cy="568863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4335291" y="2988186"/>
            <a:ext cx="5738277" cy="7200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5264150" y="2988295"/>
            <a:ext cx="5175885" cy="7200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l"/>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粉尘爆炸参数测试及其应用</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2" name="圆角矩形 31"/>
          <p:cNvSpPr/>
          <p:nvPr/>
        </p:nvSpPr>
        <p:spPr>
          <a:xfrm>
            <a:off x="4334510" y="3987770"/>
            <a:ext cx="5738495" cy="80073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flipH="1">
            <a:off x="4691846" y="3094021"/>
            <a:ext cx="361399" cy="521970"/>
          </a:xfrm>
          <a:prstGeom prst="rect">
            <a:avLst/>
          </a:prstGeom>
          <a:noFill/>
        </p:spPr>
        <p:txBody>
          <a:bodyPr wrap="square" rtlCol="0">
            <a:spAutoFit/>
          </a:bodyPr>
          <a:lstStyle/>
          <a:p>
            <a:pPr algn="ctr"/>
            <a:r>
              <a:rPr lang="en-US" sz="2800" b="1" dirty="0" smtClean="0">
                <a:solidFill>
                  <a:schemeClr val="bg1"/>
                </a:solidFill>
                <a:latin typeface="Impact MT Std" pitchFamily="34" charset="0"/>
              </a:rPr>
              <a:t>3</a:t>
            </a:r>
            <a:endParaRPr lang="en-US" sz="2800" b="1" dirty="0">
              <a:solidFill>
                <a:schemeClr val="bg1"/>
              </a:solidFill>
              <a:latin typeface="Impact MT Std" pitchFamily="34" charset="0"/>
            </a:endParaRPr>
          </a:p>
        </p:txBody>
      </p:sp>
      <p:sp>
        <p:nvSpPr>
          <p:cNvPr id="4" name="TextBox 33"/>
          <p:cNvSpPr txBox="1"/>
          <p:nvPr/>
        </p:nvSpPr>
        <p:spPr>
          <a:xfrm flipH="1">
            <a:off x="4692481" y="4139216"/>
            <a:ext cx="361399" cy="521970"/>
          </a:xfrm>
          <a:prstGeom prst="rect">
            <a:avLst/>
          </a:prstGeom>
          <a:noFill/>
        </p:spPr>
        <p:txBody>
          <a:bodyPr wrap="square" rtlCol="0">
            <a:spAutoFit/>
          </a:bodyPr>
          <a:lstStyle/>
          <a:p>
            <a:pPr algn="ctr"/>
            <a:r>
              <a:rPr lang="en-US" sz="2800" b="1" dirty="0" smtClean="0">
                <a:solidFill>
                  <a:schemeClr val="bg1"/>
                </a:solidFill>
                <a:latin typeface="Impact MT Std" pitchFamily="34" charset="0"/>
              </a:rPr>
              <a:t>4</a:t>
            </a:r>
            <a:endParaRPr lang="id-ID" sz="2800" b="1" dirty="0">
              <a:solidFill>
                <a:schemeClr val="bg1"/>
              </a:solidFill>
              <a:latin typeface="Impact MT Std" pitchFamily="34" charset="0"/>
            </a:endParaRPr>
          </a:p>
        </p:txBody>
      </p:sp>
      <p:sp>
        <p:nvSpPr>
          <p:cNvPr id="6" name="矩形 5"/>
          <p:cNvSpPr/>
          <p:nvPr/>
        </p:nvSpPr>
        <p:spPr>
          <a:xfrm>
            <a:off x="5264150" y="3987770"/>
            <a:ext cx="5175885" cy="8007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l"/>
            <a:r>
              <a:rPr lang="en-US" altLang="zh-CN" sz="2400" b="1" dirty="0" smtClean="0">
                <a:solidFill>
                  <a:schemeClr val="bg1"/>
                </a:solidFill>
                <a:latin typeface="微软雅黑" panose="020B0503020204020204" pitchFamily="34" charset="-122"/>
                <a:ea typeface="微软雅黑" panose="020B0503020204020204" pitchFamily="34" charset="-122"/>
                <a:sym typeface="+mn-ea"/>
              </a:rPr>
              <a:t>    </a:t>
            </a:r>
            <a:r>
              <a:rPr lang="zh-CN" altLang="en-US" sz="2400" b="1" dirty="0" smtClean="0">
                <a:solidFill>
                  <a:schemeClr val="bg1"/>
                </a:solidFill>
                <a:latin typeface="微软雅黑" panose="020B0503020204020204" pitchFamily="34" charset="-122"/>
                <a:ea typeface="微软雅黑" panose="020B0503020204020204" pitchFamily="34" charset="-122"/>
                <a:sym typeface="+mn-ea"/>
              </a:rPr>
              <a:t>粉尘防爆标准体系发展</a:t>
            </a:r>
            <a:endParaRPr lang="zh-CN" altLang="en-US" sz="24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9" name="矩形 8"/>
          <p:cNvSpPr/>
          <p:nvPr/>
        </p:nvSpPr>
        <p:spPr>
          <a:xfrm>
            <a:off x="5264150" y="908720"/>
            <a:ext cx="5175885" cy="720090"/>
          </a:xfrm>
          <a:prstGeom prst="rect">
            <a:avLst/>
          </a:prstGeom>
          <a:solidFill>
            <a:srgbClr val="2D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l"/>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smtClean="0">
                <a:solidFill>
                  <a:schemeClr val="bg1"/>
                </a:solidFill>
                <a:latin typeface="微软雅黑" panose="020B0503020204020204" pitchFamily="34" charset="-122"/>
                <a:ea typeface="微软雅黑" panose="020B0503020204020204" pitchFamily="34" charset="-122"/>
              </a:rPr>
              <a:t>国内外粉尘爆炸事故</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0" name="TextBox 82"/>
          <p:cNvSpPr txBox="1"/>
          <p:nvPr/>
        </p:nvSpPr>
        <p:spPr>
          <a:xfrm flipH="1">
            <a:off x="4335926" y="1007447"/>
            <a:ext cx="1040853" cy="523220"/>
          </a:xfrm>
          <a:prstGeom prst="rect">
            <a:avLst/>
          </a:prstGeom>
          <a:noFill/>
        </p:spPr>
        <p:txBody>
          <a:bodyPr wrap="square" rtlCol="0">
            <a:spAutoFit/>
          </a:bodyPr>
          <a:lstStyle/>
          <a:p>
            <a:pPr algn="ctr"/>
            <a:r>
              <a:rPr lang="id-ID" sz="2800" b="1" dirty="0" smtClean="0">
                <a:solidFill>
                  <a:schemeClr val="bg1"/>
                </a:solidFill>
                <a:latin typeface="Impact MT Std" pitchFamily="34" charset="0"/>
              </a:rPr>
              <a:t>1</a:t>
            </a:r>
            <a:endParaRPr lang="id-ID" sz="2800" b="1" dirty="0">
              <a:solidFill>
                <a:schemeClr val="bg1"/>
              </a:solidFill>
              <a:latin typeface="Impact MT Std" pitchFamily="34" charset="0"/>
            </a:endParaRPr>
          </a:p>
        </p:txBody>
      </p:sp>
      <p:sp>
        <p:nvSpPr>
          <p:cNvPr id="2" name="圆角矩形 1"/>
          <p:cNvSpPr/>
          <p:nvPr/>
        </p:nvSpPr>
        <p:spPr>
          <a:xfrm>
            <a:off x="4318000" y="5076537"/>
            <a:ext cx="5738495" cy="800735"/>
          </a:xfrm>
          <a:prstGeom prst="roundRect">
            <a:avLst/>
          </a:prstGeom>
          <a:gradFill>
            <a:gsLst>
              <a:gs pos="0">
                <a:srgbClr val="7B32B2"/>
              </a:gs>
              <a:gs pos="100000">
                <a:srgbClr val="401A5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33"/>
          <p:cNvSpPr txBox="1"/>
          <p:nvPr/>
        </p:nvSpPr>
        <p:spPr>
          <a:xfrm flipH="1">
            <a:off x="4675971" y="5227983"/>
            <a:ext cx="361399" cy="521970"/>
          </a:xfrm>
          <a:prstGeom prst="rect">
            <a:avLst/>
          </a:prstGeom>
          <a:noFill/>
        </p:spPr>
        <p:txBody>
          <a:bodyPr wrap="square" rtlCol="0">
            <a:spAutoFit/>
          </a:bodyPr>
          <a:lstStyle/>
          <a:p>
            <a:pPr algn="ctr"/>
            <a:r>
              <a:rPr lang="en-US" sz="2800" b="1" dirty="0" smtClean="0">
                <a:solidFill>
                  <a:schemeClr val="bg1"/>
                </a:solidFill>
                <a:latin typeface="Impact MT Std" pitchFamily="34" charset="0"/>
              </a:rPr>
              <a:t>5</a:t>
            </a:r>
            <a:endParaRPr lang="id-ID" sz="2800" b="1" dirty="0">
              <a:solidFill>
                <a:schemeClr val="bg1"/>
              </a:solidFill>
              <a:latin typeface="Impact MT Std" pitchFamily="34" charset="0"/>
            </a:endParaRPr>
          </a:p>
        </p:txBody>
      </p:sp>
      <p:sp>
        <p:nvSpPr>
          <p:cNvPr id="5" name="矩形 4"/>
          <p:cNvSpPr/>
          <p:nvPr/>
        </p:nvSpPr>
        <p:spPr>
          <a:xfrm>
            <a:off x="5247640" y="5076537"/>
            <a:ext cx="5175885" cy="8007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l"/>
            <a:r>
              <a:rPr lang="en-US" altLang="zh-CN" sz="2400" b="1" dirty="0" smtClean="0">
                <a:solidFill>
                  <a:schemeClr val="bg1"/>
                </a:solidFill>
                <a:latin typeface="微软雅黑" panose="020B0503020204020204" pitchFamily="34" charset="-122"/>
                <a:ea typeface="微软雅黑" panose="020B0503020204020204" pitchFamily="34" charset="-122"/>
                <a:sym typeface="+mn-ea"/>
              </a:rPr>
              <a:t>    </a:t>
            </a:r>
            <a:r>
              <a:rPr lang="zh-CN" altLang="en-US" sz="2400" b="1" dirty="0" smtClean="0">
                <a:solidFill>
                  <a:schemeClr val="bg1"/>
                </a:solidFill>
                <a:latin typeface="微软雅黑" panose="020B0503020204020204" pitchFamily="34" charset="-122"/>
                <a:ea typeface="微软雅黑" panose="020B0503020204020204" pitchFamily="34" charset="-122"/>
                <a:sym typeface="+mn-ea"/>
              </a:rPr>
              <a:t>重点行业粉尘企业管理和检查要点</a:t>
            </a:r>
            <a:endParaRPr lang="zh-CN" altLang="en-US" sz="24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23" name="圆角矩形 22"/>
          <p:cNvSpPr/>
          <p:nvPr/>
        </p:nvSpPr>
        <p:spPr>
          <a:xfrm>
            <a:off x="4334509" y="1925622"/>
            <a:ext cx="5738495" cy="80073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33"/>
          <p:cNvSpPr txBox="1"/>
          <p:nvPr/>
        </p:nvSpPr>
        <p:spPr>
          <a:xfrm flipH="1">
            <a:off x="4692480" y="2077068"/>
            <a:ext cx="361399" cy="521970"/>
          </a:xfrm>
          <a:prstGeom prst="rect">
            <a:avLst/>
          </a:prstGeom>
          <a:noFill/>
        </p:spPr>
        <p:txBody>
          <a:bodyPr wrap="square" rtlCol="0">
            <a:spAutoFit/>
          </a:bodyPr>
          <a:lstStyle/>
          <a:p>
            <a:pPr algn="ctr"/>
            <a:r>
              <a:rPr lang="en-US" sz="2800" b="1" dirty="0" smtClean="0">
                <a:solidFill>
                  <a:schemeClr val="bg1"/>
                </a:solidFill>
                <a:latin typeface="Impact MT Std" pitchFamily="34" charset="0"/>
              </a:rPr>
              <a:t>2</a:t>
            </a:r>
            <a:endParaRPr lang="id-ID" sz="2800" b="1" dirty="0">
              <a:solidFill>
                <a:schemeClr val="bg1"/>
              </a:solidFill>
              <a:latin typeface="Impact MT Std" pitchFamily="34" charset="0"/>
            </a:endParaRPr>
          </a:p>
        </p:txBody>
      </p:sp>
      <p:sp>
        <p:nvSpPr>
          <p:cNvPr id="25" name="矩形 24"/>
          <p:cNvSpPr/>
          <p:nvPr/>
        </p:nvSpPr>
        <p:spPr>
          <a:xfrm>
            <a:off x="5264149" y="1925622"/>
            <a:ext cx="5175885" cy="8007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l"/>
            <a:r>
              <a:rPr lang="en-US" altLang="zh-CN" sz="2400" b="1" dirty="0" smtClean="0">
                <a:solidFill>
                  <a:schemeClr val="bg1"/>
                </a:solidFill>
                <a:latin typeface="微软雅黑" panose="020B0503020204020204" pitchFamily="34" charset="-122"/>
                <a:ea typeface="微软雅黑" panose="020B0503020204020204" pitchFamily="34" charset="-122"/>
                <a:sym typeface="+mn-ea"/>
              </a:rPr>
              <a:t>    </a:t>
            </a:r>
            <a:r>
              <a:rPr lang="zh-CN" altLang="en-US" sz="2400" b="1" dirty="0" smtClean="0">
                <a:solidFill>
                  <a:schemeClr val="bg1"/>
                </a:solidFill>
                <a:latin typeface="微软雅黑" panose="020B0503020204020204" pitchFamily="34" charset="-122"/>
                <a:ea typeface="微软雅黑" panose="020B0503020204020204" pitchFamily="34" charset="-122"/>
                <a:sym typeface="+mn-ea"/>
              </a:rPr>
              <a:t>粉尘爆炸原理</a:t>
            </a:r>
            <a:endParaRPr lang="zh-CN" altLang="en-US" sz="2400" b="1" dirty="0" smtClean="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2.4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粉尘爆炸的必要条件是什么</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3"/>
          <p:cNvSpPr>
            <a:spLocks noChangeArrowheads="1"/>
          </p:cNvSpPr>
          <p:nvPr/>
        </p:nvSpPr>
        <p:spPr bwMode="auto">
          <a:xfrm>
            <a:off x="1872531" y="5300663"/>
            <a:ext cx="2319338" cy="385762"/>
          </a:xfrm>
          <a:prstGeom prst="rect">
            <a:avLst/>
          </a:prstGeom>
          <a:solidFill>
            <a:srgbClr val="008080"/>
          </a:solidFill>
          <a:ln w="19050">
            <a:solidFill>
              <a:srgbClr val="800000"/>
            </a:solidFill>
            <a:miter lim="800000"/>
          </a:ln>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r>
              <a:rPr lang="zh-CN" altLang="en-US" b="1">
                <a:solidFill>
                  <a:srgbClr val="FFFFFF"/>
                </a:solidFill>
                <a:latin typeface="Arial" panose="020B0604020202020204" pitchFamily="34" charset="0"/>
                <a:ea typeface="楷体_GB2312"/>
                <a:cs typeface="楷体_GB2312"/>
              </a:rPr>
              <a:t>粉尘爆炸五要素</a:t>
            </a:r>
            <a:endParaRPr lang="zh-CN" altLang="en-US" b="1">
              <a:solidFill>
                <a:srgbClr val="FFFFFF"/>
              </a:solidFill>
              <a:latin typeface="Arial" panose="020B0604020202020204" pitchFamily="34" charset="0"/>
              <a:ea typeface="楷体_GB2312"/>
              <a:cs typeface="楷体_GB2312"/>
            </a:endParaRPr>
          </a:p>
        </p:txBody>
      </p:sp>
      <p:sp>
        <p:nvSpPr>
          <p:cNvPr id="14" name="Text Box 9"/>
          <p:cNvSpPr txBox="1">
            <a:spLocks noChangeArrowheads="1"/>
          </p:cNvSpPr>
          <p:nvPr/>
        </p:nvSpPr>
        <p:spPr bwMode="auto">
          <a:xfrm>
            <a:off x="2159869" y="1412875"/>
            <a:ext cx="203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a:r>
              <a:rPr lang="zh-CN" altLang="en-US" sz="2400" b="1">
                <a:solidFill>
                  <a:srgbClr val="000000"/>
                </a:solidFill>
                <a:latin typeface="Albertus Extra Bold"/>
                <a:cs typeface="Arial" panose="020B0604020202020204" pitchFamily="34" charset="0"/>
              </a:rPr>
              <a:t>助燃气体</a:t>
            </a:r>
            <a:endParaRPr lang="en-US" altLang="zh-CN" sz="2400">
              <a:solidFill>
                <a:srgbClr val="000000"/>
              </a:solidFill>
              <a:latin typeface="Albertus Extra Bold"/>
              <a:cs typeface="Arial" panose="020B0604020202020204" pitchFamily="34" charset="0"/>
            </a:endParaRPr>
          </a:p>
        </p:txBody>
      </p:sp>
      <p:sp>
        <p:nvSpPr>
          <p:cNvPr id="15" name="AutoShape 50"/>
          <p:cNvSpPr>
            <a:spLocks noChangeArrowheads="1"/>
          </p:cNvSpPr>
          <p:nvPr/>
        </p:nvSpPr>
        <p:spPr bwMode="auto">
          <a:xfrm>
            <a:off x="1945556" y="1916113"/>
            <a:ext cx="2519363" cy="2305050"/>
          </a:xfrm>
          <a:prstGeom prst="pentagon">
            <a:avLst/>
          </a:prstGeom>
          <a:solidFill>
            <a:srgbClr val="0000CC"/>
          </a:solidFill>
          <a:ln w="9525" algn="ctr">
            <a:noFill/>
            <a:miter lim="800000"/>
          </a:ln>
          <a:effectLst>
            <a:prstShdw prst="shdw12">
              <a:srgbClr val="CC3300">
                <a:alpha val="50000"/>
              </a:srgbClr>
            </a:prstShdw>
          </a:effectLst>
        </p:spPr>
        <p:txBody>
          <a:bodyPr wrap="none" anchor="ctr">
            <a:spAutoFit/>
          </a:bodyPr>
          <a:lstStyle/>
          <a:p>
            <a:pPr eaLnBrk="1" fontAlgn="auto" hangingPunct="1">
              <a:spcBef>
                <a:spcPts val="0"/>
              </a:spcBef>
              <a:spcAft>
                <a:spcPts val="0"/>
              </a:spcAft>
              <a:defRPr/>
            </a:pPr>
            <a:endParaRPr lang="zh-CN" altLang="en-US" sz="2400" b="1" kern="0">
              <a:solidFill>
                <a:srgbClr val="6600FF"/>
              </a:solidFill>
              <a:ea typeface="楷体_GB2312" pitchFamily="49" charset="-122"/>
            </a:endParaRPr>
          </a:p>
        </p:txBody>
      </p:sp>
      <p:sp>
        <p:nvSpPr>
          <p:cNvPr id="16" name="AutoShape 51"/>
          <p:cNvSpPr>
            <a:spLocks noChangeArrowheads="1"/>
          </p:cNvSpPr>
          <p:nvPr/>
        </p:nvSpPr>
        <p:spPr bwMode="auto">
          <a:xfrm>
            <a:off x="2794869" y="2794000"/>
            <a:ext cx="792162" cy="850900"/>
          </a:xfrm>
          <a:prstGeom prst="irregularSeal1">
            <a:avLst/>
          </a:prstGeom>
          <a:solidFill>
            <a:srgbClr val="FF0000"/>
          </a:solidFill>
          <a:ln w="9525" algn="ctr">
            <a:noFill/>
            <a:miter lim="800000"/>
          </a:ln>
          <a:effectLst>
            <a:prstShdw prst="shdw12">
              <a:srgbClr val="CC3300">
                <a:alpha val="50000"/>
              </a:srgbClr>
            </a:prstShdw>
          </a:effectLst>
        </p:spPr>
        <p:txBody>
          <a:bodyPr anchor="ctr">
            <a:spAutoFit/>
          </a:bodyPr>
          <a:lstStyle/>
          <a:p>
            <a:pPr eaLnBrk="1" fontAlgn="auto" hangingPunct="1">
              <a:spcBef>
                <a:spcPts val="0"/>
              </a:spcBef>
              <a:spcAft>
                <a:spcPts val="0"/>
              </a:spcAft>
              <a:defRPr/>
            </a:pPr>
            <a:endParaRPr lang="zh-CN" altLang="en-US" sz="2400" b="1" kern="0">
              <a:solidFill>
                <a:srgbClr val="6600FF"/>
              </a:solidFill>
              <a:ea typeface="楷体_GB2312" pitchFamily="49" charset="-122"/>
            </a:endParaRPr>
          </a:p>
        </p:txBody>
      </p:sp>
      <p:sp>
        <p:nvSpPr>
          <p:cNvPr id="17" name="Text Box 52"/>
          <p:cNvSpPr txBox="1">
            <a:spLocks noChangeArrowheads="1"/>
          </p:cNvSpPr>
          <p:nvPr/>
        </p:nvSpPr>
        <p:spPr bwMode="auto">
          <a:xfrm>
            <a:off x="4609381" y="2565400"/>
            <a:ext cx="1223963" cy="457200"/>
          </a:xfrm>
          <a:prstGeom prst="rect">
            <a:avLst/>
          </a:prstGeom>
          <a:noFill/>
          <a:ln w="9525" algn="ctr">
            <a:noFill/>
            <a:miter lim="800000"/>
          </a:ln>
          <a:effectLst>
            <a:prstShdw prst="shdw12">
              <a:srgbClr val="CC3300">
                <a:alpha val="50000"/>
              </a:srgbClr>
            </a:prstShdw>
          </a:effectLst>
        </p:spPr>
        <p:txBody>
          <a:bodyPr>
            <a:spAutoFit/>
          </a:bodyPr>
          <a:lstStyle/>
          <a:p>
            <a:pPr eaLnBrk="1" fontAlgn="auto" hangingPunct="1">
              <a:spcBef>
                <a:spcPct val="50000"/>
              </a:spcBef>
              <a:spcAft>
                <a:spcPts val="0"/>
              </a:spcAft>
              <a:defRPr/>
            </a:pPr>
            <a:r>
              <a:rPr lang="zh-CN" altLang="en-US" sz="2400" b="1" kern="0">
                <a:solidFill>
                  <a:srgbClr val="FF0000"/>
                </a:solidFill>
                <a:ea typeface="楷体_GB2312" pitchFamily="49" charset="-122"/>
              </a:rPr>
              <a:t>点火源</a:t>
            </a:r>
            <a:endParaRPr lang="zh-CN" altLang="en-US" sz="2400" b="1" kern="0">
              <a:solidFill>
                <a:srgbClr val="FF0000"/>
              </a:solidFill>
              <a:ea typeface="楷体_GB2312" pitchFamily="49" charset="-122"/>
            </a:endParaRPr>
          </a:p>
        </p:txBody>
      </p:sp>
      <p:sp>
        <p:nvSpPr>
          <p:cNvPr id="18" name="Text Box 53"/>
          <p:cNvSpPr txBox="1">
            <a:spLocks noChangeArrowheads="1"/>
          </p:cNvSpPr>
          <p:nvPr/>
        </p:nvSpPr>
        <p:spPr bwMode="auto">
          <a:xfrm>
            <a:off x="720006" y="2636838"/>
            <a:ext cx="1152525" cy="822325"/>
          </a:xfrm>
          <a:prstGeom prst="rect">
            <a:avLst/>
          </a:prstGeom>
          <a:noFill/>
          <a:ln w="9525" algn="ctr">
            <a:noFill/>
            <a:miter lim="800000"/>
          </a:ln>
          <a:effectLst>
            <a:prstShdw prst="shdw12">
              <a:srgbClr val="CC3300">
                <a:alpha val="50000"/>
              </a:srgbClr>
            </a:prstShdw>
          </a:effectLst>
        </p:spPr>
        <p:txBody>
          <a:bodyPr>
            <a:spAutoFit/>
          </a:bodyPr>
          <a:lstStyle/>
          <a:p>
            <a:pPr algn="ctr" eaLnBrk="1" fontAlgn="auto" hangingPunct="1">
              <a:spcBef>
                <a:spcPct val="50000"/>
              </a:spcBef>
              <a:spcAft>
                <a:spcPts val="0"/>
              </a:spcAft>
              <a:defRPr/>
            </a:pPr>
            <a:r>
              <a:rPr lang="zh-CN" altLang="en-US" sz="2400" b="1" kern="0" dirty="0">
                <a:solidFill>
                  <a:srgbClr val="006600"/>
                </a:solidFill>
                <a:ea typeface="楷体_GB2312" pitchFamily="49" charset="-122"/>
              </a:rPr>
              <a:t>可燃性粉尘</a:t>
            </a:r>
            <a:endParaRPr lang="zh-CN" altLang="en-US" sz="2400" b="1" kern="0" dirty="0">
              <a:solidFill>
                <a:srgbClr val="006600"/>
              </a:solidFill>
              <a:ea typeface="楷体_GB2312" pitchFamily="49" charset="-122"/>
            </a:endParaRPr>
          </a:p>
        </p:txBody>
      </p:sp>
      <p:sp>
        <p:nvSpPr>
          <p:cNvPr id="19" name="Text Box 54"/>
          <p:cNvSpPr txBox="1">
            <a:spLocks noChangeArrowheads="1"/>
          </p:cNvSpPr>
          <p:nvPr/>
        </p:nvSpPr>
        <p:spPr bwMode="auto">
          <a:xfrm>
            <a:off x="1440731" y="4292600"/>
            <a:ext cx="1439863" cy="457200"/>
          </a:xfrm>
          <a:prstGeom prst="rect">
            <a:avLst/>
          </a:prstGeom>
          <a:noFill/>
          <a:ln w="9525" algn="ctr">
            <a:noFill/>
            <a:miter lim="800000"/>
          </a:ln>
          <a:effectLst>
            <a:prstShdw prst="shdw12">
              <a:srgbClr val="CC3300">
                <a:alpha val="50000"/>
              </a:srgbClr>
            </a:prstShdw>
          </a:effectLst>
        </p:spPr>
        <p:txBody>
          <a:bodyPr>
            <a:spAutoFit/>
          </a:bodyPr>
          <a:lstStyle/>
          <a:p>
            <a:pPr eaLnBrk="1" fontAlgn="auto" hangingPunct="1">
              <a:spcBef>
                <a:spcPct val="50000"/>
              </a:spcBef>
              <a:spcAft>
                <a:spcPts val="0"/>
              </a:spcAft>
              <a:defRPr/>
            </a:pPr>
            <a:r>
              <a:rPr lang="zh-CN" altLang="en-US" sz="2400" b="1" kern="0" dirty="0">
                <a:solidFill>
                  <a:srgbClr val="6600FF"/>
                </a:solidFill>
                <a:ea typeface="楷体_GB2312" pitchFamily="49" charset="-122"/>
              </a:rPr>
              <a:t>悬浮浓度</a:t>
            </a:r>
            <a:endParaRPr lang="zh-CN" altLang="en-US" sz="2400" b="1" kern="0" dirty="0">
              <a:solidFill>
                <a:srgbClr val="6600FF"/>
              </a:solidFill>
              <a:ea typeface="楷体_GB2312" pitchFamily="49" charset="-122"/>
            </a:endParaRPr>
          </a:p>
        </p:txBody>
      </p:sp>
      <p:sp>
        <p:nvSpPr>
          <p:cNvPr id="20" name="Text Box 56"/>
          <p:cNvSpPr txBox="1">
            <a:spLocks noChangeArrowheads="1"/>
          </p:cNvSpPr>
          <p:nvPr/>
        </p:nvSpPr>
        <p:spPr bwMode="auto">
          <a:xfrm>
            <a:off x="3672756" y="4293096"/>
            <a:ext cx="1439863" cy="457200"/>
          </a:xfrm>
          <a:prstGeom prst="rect">
            <a:avLst/>
          </a:prstGeom>
          <a:noFill/>
          <a:ln w="9525" algn="ctr">
            <a:noFill/>
            <a:miter lim="800000"/>
          </a:ln>
          <a:effectLst>
            <a:prstShdw prst="shdw12">
              <a:srgbClr val="CC3300">
                <a:alpha val="50000"/>
              </a:srgbClr>
            </a:prstShdw>
          </a:effectLst>
        </p:spPr>
        <p:txBody>
          <a:bodyPr>
            <a:spAutoFit/>
          </a:bodyPr>
          <a:lstStyle/>
          <a:p>
            <a:pPr eaLnBrk="1" fontAlgn="auto" hangingPunct="1">
              <a:spcBef>
                <a:spcPct val="50000"/>
              </a:spcBef>
              <a:spcAft>
                <a:spcPts val="0"/>
              </a:spcAft>
              <a:defRPr/>
            </a:pPr>
            <a:r>
              <a:rPr lang="zh-CN" altLang="en-US" sz="2400" b="1" kern="0" dirty="0">
                <a:solidFill>
                  <a:srgbClr val="6600CC"/>
                </a:solidFill>
                <a:ea typeface="楷体_GB2312" pitchFamily="49" charset="-122"/>
              </a:rPr>
              <a:t>密闭空间</a:t>
            </a:r>
            <a:endParaRPr lang="zh-CN" altLang="en-US" sz="2400" b="1" kern="0" dirty="0">
              <a:solidFill>
                <a:srgbClr val="6600CC"/>
              </a:solidFill>
              <a:ea typeface="楷体_GB2312" pitchFamily="49" charset="-122"/>
            </a:endParaRPr>
          </a:p>
        </p:txBody>
      </p:sp>
      <p:sp>
        <p:nvSpPr>
          <p:cNvPr id="2" name="矩形 1"/>
          <p:cNvSpPr/>
          <p:nvPr/>
        </p:nvSpPr>
        <p:spPr>
          <a:xfrm>
            <a:off x="5808843" y="1268760"/>
            <a:ext cx="6118225" cy="4888518"/>
          </a:xfrm>
          <a:prstGeom prst="rect">
            <a:avLst/>
          </a:prstGeom>
        </p:spPr>
        <p:txBody>
          <a:bodyPr>
            <a:spAutoFit/>
          </a:bodyPr>
          <a:lstStyle/>
          <a:p>
            <a:pPr>
              <a:lnSpc>
                <a:spcPts val="3400"/>
              </a:lnSpc>
              <a:spcBef>
                <a:spcPct val="0"/>
              </a:spcBef>
              <a:defRPr/>
            </a:pPr>
            <a:r>
              <a:rPr lang="zh-CN" altLang="en-US" b="1" dirty="0">
                <a:solidFill>
                  <a:srgbClr val="FF0000"/>
                </a:solidFill>
                <a:latin typeface="+mn-ea"/>
              </a:rPr>
              <a:t>（</a:t>
            </a:r>
            <a:r>
              <a:rPr lang="en-US" altLang="zh-CN" b="1" dirty="0">
                <a:solidFill>
                  <a:srgbClr val="FF0000"/>
                </a:solidFill>
                <a:latin typeface="+mn-ea"/>
              </a:rPr>
              <a:t>a</a:t>
            </a:r>
            <a:r>
              <a:rPr lang="zh-CN" altLang="en-US" b="1" dirty="0">
                <a:solidFill>
                  <a:srgbClr val="FF0000"/>
                </a:solidFill>
                <a:latin typeface="+mn-ea"/>
              </a:rPr>
              <a:t>）可燃粉尘</a:t>
            </a:r>
            <a:r>
              <a:rPr lang="en-US" altLang="zh-CN" b="1" dirty="0">
                <a:solidFill>
                  <a:srgbClr val="FF0000"/>
                </a:solidFill>
                <a:latin typeface="+mn-ea"/>
              </a:rPr>
              <a:t>:</a:t>
            </a:r>
            <a:r>
              <a:rPr lang="zh-CN" altLang="en-US" b="1" dirty="0">
                <a:solidFill>
                  <a:srgbClr val="6600FF"/>
                </a:solidFill>
                <a:latin typeface="+mn-ea"/>
              </a:rPr>
              <a:t>可与助燃气体发生氧化反应而燃烧的粉尘是导致粉尘爆炸的主体条件。</a:t>
            </a:r>
            <a:endParaRPr lang="en-US" altLang="zh-CN" b="1" dirty="0">
              <a:solidFill>
                <a:srgbClr val="FF0000"/>
              </a:solidFill>
              <a:latin typeface="+mn-ea"/>
            </a:endParaRPr>
          </a:p>
          <a:p>
            <a:pPr>
              <a:lnSpc>
                <a:spcPts val="3400"/>
              </a:lnSpc>
              <a:spcBef>
                <a:spcPct val="0"/>
              </a:spcBef>
              <a:defRPr/>
            </a:pPr>
            <a:r>
              <a:rPr lang="zh-CN" altLang="en-US" b="1" dirty="0">
                <a:solidFill>
                  <a:srgbClr val="FF0000"/>
                </a:solidFill>
                <a:latin typeface="+mn-ea"/>
              </a:rPr>
              <a:t> （</a:t>
            </a:r>
            <a:r>
              <a:rPr lang="en-US" altLang="zh-CN" b="1" dirty="0">
                <a:solidFill>
                  <a:srgbClr val="FF0000"/>
                </a:solidFill>
                <a:latin typeface="+mn-ea"/>
              </a:rPr>
              <a:t>b</a:t>
            </a:r>
            <a:r>
              <a:rPr lang="zh-CN" altLang="en-US" b="1" dirty="0">
                <a:solidFill>
                  <a:srgbClr val="FF0000"/>
                </a:solidFill>
                <a:latin typeface="+mn-ea"/>
              </a:rPr>
              <a:t>）助燃气体（氧气）</a:t>
            </a:r>
            <a:r>
              <a:rPr lang="en-US" altLang="zh-CN" b="1" dirty="0">
                <a:solidFill>
                  <a:srgbClr val="6600FF"/>
                </a:solidFill>
                <a:latin typeface="+mn-ea"/>
              </a:rPr>
              <a:t>:</a:t>
            </a:r>
            <a:r>
              <a:rPr lang="zh-CN" altLang="en-US" b="1" dirty="0">
                <a:solidFill>
                  <a:srgbClr val="6600FF"/>
                </a:solidFill>
                <a:latin typeface="+mn-ea"/>
              </a:rPr>
              <a:t>助燃气体存在（一定的氧含量）是导致粉尘爆炸的支持条件。</a:t>
            </a:r>
            <a:endParaRPr lang="zh-CN" altLang="en-US" b="1" dirty="0">
              <a:solidFill>
                <a:srgbClr val="6600FF"/>
              </a:solidFill>
              <a:latin typeface="+mn-ea"/>
            </a:endParaRPr>
          </a:p>
          <a:p>
            <a:pPr>
              <a:lnSpc>
                <a:spcPts val="3400"/>
              </a:lnSpc>
              <a:spcBef>
                <a:spcPct val="0"/>
              </a:spcBef>
              <a:defRPr/>
            </a:pPr>
            <a:r>
              <a:rPr lang="zh-CN" altLang="en-US" b="1" dirty="0">
                <a:solidFill>
                  <a:srgbClr val="FF0000"/>
                </a:solidFill>
                <a:latin typeface="+mn-ea"/>
              </a:rPr>
              <a:t> （</a:t>
            </a:r>
            <a:r>
              <a:rPr lang="en-US" altLang="zh-CN" b="1" dirty="0">
                <a:solidFill>
                  <a:srgbClr val="FF0000"/>
                </a:solidFill>
                <a:latin typeface="+mn-ea"/>
              </a:rPr>
              <a:t>c</a:t>
            </a:r>
            <a:r>
              <a:rPr lang="zh-CN" altLang="en-US" b="1" dirty="0">
                <a:solidFill>
                  <a:srgbClr val="FF0000"/>
                </a:solidFill>
                <a:latin typeface="+mn-ea"/>
              </a:rPr>
              <a:t>）悬浮浓度：</a:t>
            </a:r>
            <a:r>
              <a:rPr lang="zh-CN" altLang="en-US" b="1" dirty="0">
                <a:solidFill>
                  <a:srgbClr val="6600FF"/>
                </a:solidFill>
                <a:latin typeface="+mn-ea"/>
              </a:rPr>
              <a:t>悬浮在空中一定浓度的可燃性粉尘</a:t>
            </a:r>
            <a:r>
              <a:rPr lang="en-US" altLang="zh-CN" b="1" dirty="0">
                <a:solidFill>
                  <a:srgbClr val="6600FF"/>
                </a:solidFill>
                <a:latin typeface="+mn-ea"/>
              </a:rPr>
              <a:t>(</a:t>
            </a:r>
            <a:r>
              <a:rPr lang="zh-CN" altLang="en-US" b="1" dirty="0">
                <a:solidFill>
                  <a:srgbClr val="6600FF"/>
                </a:solidFill>
                <a:latin typeface="+mn-ea"/>
              </a:rPr>
              <a:t>粉尘云</a:t>
            </a:r>
            <a:r>
              <a:rPr lang="en-US" altLang="zh-CN" b="1" dirty="0">
                <a:solidFill>
                  <a:srgbClr val="6600FF"/>
                </a:solidFill>
                <a:latin typeface="+mn-ea"/>
              </a:rPr>
              <a:t>)</a:t>
            </a:r>
            <a:r>
              <a:rPr lang="zh-CN" altLang="en-US" b="1" dirty="0">
                <a:solidFill>
                  <a:srgbClr val="6600FF"/>
                </a:solidFill>
                <a:latin typeface="+mn-ea"/>
              </a:rPr>
              <a:t>是导致粉尘爆炸的状态条件。</a:t>
            </a:r>
            <a:endParaRPr lang="en-US" altLang="zh-CN" b="1" dirty="0">
              <a:solidFill>
                <a:srgbClr val="6600FF"/>
              </a:solidFill>
              <a:latin typeface="+mn-ea"/>
            </a:endParaRPr>
          </a:p>
          <a:p>
            <a:pPr>
              <a:lnSpc>
                <a:spcPts val="3400"/>
              </a:lnSpc>
              <a:spcBef>
                <a:spcPct val="0"/>
              </a:spcBef>
              <a:defRPr/>
            </a:pPr>
            <a:r>
              <a:rPr lang="zh-CN" altLang="en-US" b="1" dirty="0">
                <a:solidFill>
                  <a:srgbClr val="FF0000"/>
                </a:solidFill>
                <a:latin typeface="+mn-ea"/>
              </a:rPr>
              <a:t> （</a:t>
            </a:r>
            <a:r>
              <a:rPr lang="en-US" altLang="zh-CN" b="1" dirty="0">
                <a:solidFill>
                  <a:srgbClr val="FF0000"/>
                </a:solidFill>
                <a:latin typeface="+mn-ea"/>
              </a:rPr>
              <a:t>d</a:t>
            </a:r>
            <a:r>
              <a:rPr lang="zh-CN" altLang="en-US" b="1" dirty="0">
                <a:solidFill>
                  <a:srgbClr val="FF0000"/>
                </a:solidFill>
                <a:latin typeface="+mn-ea"/>
              </a:rPr>
              <a:t>）点火源</a:t>
            </a:r>
            <a:endParaRPr lang="zh-CN" altLang="en-US" b="1" dirty="0">
              <a:solidFill>
                <a:srgbClr val="FF0000"/>
              </a:solidFill>
              <a:latin typeface="+mn-ea"/>
            </a:endParaRPr>
          </a:p>
          <a:p>
            <a:pPr>
              <a:lnSpc>
                <a:spcPts val="3400"/>
              </a:lnSpc>
              <a:spcBef>
                <a:spcPct val="0"/>
              </a:spcBef>
              <a:defRPr/>
            </a:pPr>
            <a:r>
              <a:rPr lang="zh-CN" altLang="en-US" b="1" dirty="0">
                <a:solidFill>
                  <a:srgbClr val="6600FF"/>
                </a:solidFill>
                <a:latin typeface="+mn-ea"/>
              </a:rPr>
              <a:t>    达到</a:t>
            </a:r>
            <a:r>
              <a:rPr lang="en-US" altLang="zh-CN" b="1" dirty="0">
                <a:solidFill>
                  <a:srgbClr val="6600FF"/>
                </a:solidFill>
                <a:latin typeface="+mn-ea"/>
              </a:rPr>
              <a:t>MIE</a:t>
            </a:r>
            <a:r>
              <a:rPr lang="en-US" altLang="zh-CN" b="1" dirty="0" smtClean="0">
                <a:solidFill>
                  <a:srgbClr val="6600FF"/>
                </a:solidFill>
                <a:latin typeface="+mn-ea"/>
              </a:rPr>
              <a:t>(</a:t>
            </a:r>
            <a:r>
              <a:rPr lang="zh-CN" altLang="en-US" b="1" dirty="0" smtClean="0">
                <a:solidFill>
                  <a:srgbClr val="6600FF"/>
                </a:solidFill>
                <a:latin typeface="+mn-ea"/>
              </a:rPr>
              <a:t>最小点火能</a:t>
            </a:r>
            <a:r>
              <a:rPr lang="en-US" altLang="zh-CN" b="1" dirty="0" smtClean="0">
                <a:solidFill>
                  <a:srgbClr val="6600FF"/>
                </a:solidFill>
                <a:latin typeface="+mn-ea"/>
              </a:rPr>
              <a:t>)，</a:t>
            </a:r>
            <a:r>
              <a:rPr lang="zh-CN" altLang="en-US" b="1" dirty="0">
                <a:solidFill>
                  <a:srgbClr val="6600FF"/>
                </a:solidFill>
                <a:latin typeface="+mn-ea"/>
              </a:rPr>
              <a:t>能使局部粉尘云的温度发生突变形成火焰的高温热源是导致粉尘爆炸的激发条件。</a:t>
            </a:r>
            <a:endParaRPr lang="zh-CN" altLang="en-US" b="1" dirty="0">
              <a:solidFill>
                <a:srgbClr val="6600FF"/>
              </a:solidFill>
              <a:latin typeface="+mn-ea"/>
            </a:endParaRPr>
          </a:p>
          <a:p>
            <a:pPr>
              <a:lnSpc>
                <a:spcPts val="3400"/>
              </a:lnSpc>
              <a:spcBef>
                <a:spcPct val="0"/>
              </a:spcBef>
              <a:defRPr/>
            </a:pPr>
            <a:r>
              <a:rPr lang="zh-CN" altLang="en-US" b="1" dirty="0">
                <a:solidFill>
                  <a:srgbClr val="FF0000"/>
                </a:solidFill>
                <a:latin typeface="+mn-ea"/>
              </a:rPr>
              <a:t> （</a:t>
            </a:r>
            <a:r>
              <a:rPr lang="en-US" altLang="zh-CN" b="1" dirty="0">
                <a:solidFill>
                  <a:srgbClr val="FF0000"/>
                </a:solidFill>
                <a:latin typeface="+mn-ea"/>
              </a:rPr>
              <a:t>5</a:t>
            </a:r>
            <a:r>
              <a:rPr lang="zh-CN" altLang="en-US" b="1" dirty="0">
                <a:solidFill>
                  <a:srgbClr val="FF0000"/>
                </a:solidFill>
                <a:latin typeface="+mn-ea"/>
              </a:rPr>
              <a:t>）相对密闭的空间</a:t>
            </a:r>
            <a:r>
              <a:rPr lang="en-US" altLang="zh-CN" b="1" dirty="0">
                <a:solidFill>
                  <a:srgbClr val="FF0000"/>
                </a:solidFill>
                <a:latin typeface="+mn-ea"/>
              </a:rPr>
              <a:t>:</a:t>
            </a:r>
            <a:endParaRPr lang="en-US" altLang="zh-CN" b="1" dirty="0">
              <a:solidFill>
                <a:srgbClr val="FF0000"/>
              </a:solidFill>
              <a:latin typeface="+mn-ea"/>
            </a:endParaRPr>
          </a:p>
          <a:p>
            <a:pPr>
              <a:lnSpc>
                <a:spcPts val="3400"/>
              </a:lnSpc>
              <a:spcBef>
                <a:spcPct val="0"/>
              </a:spcBef>
              <a:defRPr/>
            </a:pPr>
            <a:r>
              <a:rPr lang="en-US" altLang="zh-CN" b="1" dirty="0">
                <a:solidFill>
                  <a:srgbClr val="FF0000"/>
                </a:solidFill>
                <a:latin typeface="+mn-ea"/>
              </a:rPr>
              <a:t>    </a:t>
            </a:r>
            <a:r>
              <a:rPr lang="zh-CN" altLang="en-US" b="1" dirty="0">
                <a:solidFill>
                  <a:srgbClr val="6600FF"/>
                </a:solidFill>
                <a:latin typeface="+mn-ea"/>
              </a:rPr>
              <a:t>相对密闭的空间是导致粉尘爆炸的约束条件。</a:t>
            </a:r>
            <a:endParaRPr lang="zh-CN" altLang="en-US" b="1" dirty="0">
              <a:solidFill>
                <a:srgbClr val="6600FF"/>
              </a:solidFill>
              <a:latin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6"/>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2.5 </a:t>
            </a:r>
            <a:r>
              <a:rPr lang="zh-CN" altLang="en-US" sz="2800" b="1" dirty="0" smtClean="0">
                <a:solidFill>
                  <a:srgbClr val="0070C0"/>
                </a:solidFill>
                <a:latin typeface="微软雅黑" panose="020B0503020204020204" pitchFamily="34" charset="-122"/>
                <a:ea typeface="微软雅黑" panose="020B0503020204020204" pitchFamily="34" charset="-122"/>
              </a:rPr>
              <a:t>哪些种类的粉尘会发生爆炸？</a:t>
            </a:r>
            <a:endParaRPr lang="zh-CN" altLang="en-US"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8" name="图表 17"/>
          <p:cNvGraphicFramePr/>
          <p:nvPr/>
        </p:nvGraphicFramePr>
        <p:xfrm>
          <a:off x="2088158" y="1124744"/>
          <a:ext cx="7920880" cy="4983559"/>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2.5 </a:t>
            </a:r>
            <a:r>
              <a:rPr lang="zh-CN" altLang="en-US" sz="2800" b="1" dirty="0" smtClean="0">
                <a:solidFill>
                  <a:srgbClr val="0070C0"/>
                </a:solidFill>
                <a:latin typeface="微软雅黑" panose="020B0503020204020204" pitchFamily="34" charset="-122"/>
                <a:ea typeface="微软雅黑" panose="020B0503020204020204" pitchFamily="34" charset="-122"/>
              </a:rPr>
              <a:t>哪些种类的粉尘会发生爆炸？</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图表 9"/>
          <p:cNvGraphicFramePr/>
          <p:nvPr/>
        </p:nvGraphicFramePr>
        <p:xfrm>
          <a:off x="1944142" y="1124744"/>
          <a:ext cx="8136904" cy="5085184"/>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2.5 </a:t>
            </a:r>
            <a:r>
              <a:rPr lang="zh-CN" altLang="en-US" sz="2800" b="1" dirty="0" smtClean="0">
                <a:solidFill>
                  <a:srgbClr val="0070C0"/>
                </a:solidFill>
                <a:latin typeface="微软雅黑" panose="020B0503020204020204" pitchFamily="34" charset="-122"/>
                <a:ea typeface="微软雅黑" panose="020B0503020204020204" pitchFamily="34" charset="-122"/>
              </a:rPr>
              <a:t>哪些种类的粉尘会发生爆炸？</a:t>
            </a:r>
            <a:endParaRPr lang="zh-CN" altLang="en-US"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47998" y="1247732"/>
            <a:ext cx="9289032" cy="4081117"/>
          </a:xfrm>
          <a:prstGeom prst="rect">
            <a:avLst/>
          </a:prstGeom>
        </p:spPr>
        <p:txBody>
          <a:bodyPr wrap="square">
            <a:spAutoFit/>
          </a:bodyPr>
          <a:lstStyle/>
          <a:p>
            <a:pPr>
              <a:lnSpc>
                <a:spcPct val="120000"/>
              </a:lnSpc>
            </a:pPr>
            <a:r>
              <a:rPr lang="zh-CN" altLang="en-US" b="1" dirty="0">
                <a:solidFill>
                  <a:srgbClr val="FF0000"/>
                </a:solidFill>
                <a:latin typeface="Times New Roman" panose="02020603050405020304" pitchFamily="18" charset="0"/>
                <a:cs typeface="Times New Roman" panose="02020603050405020304" pitchFamily="18" charset="0"/>
                <a:sym typeface="+mn-ea"/>
              </a:rPr>
              <a:t>几乎所有可与空气发生氧化反应的粉尘都可发生粉尘爆炸。</a:t>
            </a:r>
            <a:endParaRPr lang="zh-CN" altLang="en-US" b="1" dirty="0">
              <a:solidFill>
                <a:srgbClr val="FF0000"/>
              </a:solidFill>
              <a:latin typeface="Times New Roman" panose="02020603050405020304" pitchFamily="18" charset="0"/>
              <a:cs typeface="Times New Roman" panose="02020603050405020304" pitchFamily="18" charset="0"/>
            </a:endParaRPr>
          </a:p>
          <a:p>
            <a:pPr indent="0" algn="just">
              <a:lnSpc>
                <a:spcPct val="120000"/>
              </a:lnSpc>
              <a:buFont typeface="Arial" panose="020B0604020202020204" pitchFamily="34" charset="0"/>
              <a:buNone/>
            </a:pPr>
            <a:r>
              <a:rPr lang="zh-CN" altLang="en-US" b="1" dirty="0">
                <a:latin typeface="Times New Roman" panose="02020603050405020304" pitchFamily="18" charset="0"/>
                <a:cs typeface="Times New Roman" panose="02020603050405020304" pitchFamily="18" charset="0"/>
                <a:sym typeface="+mn-ea"/>
              </a:rPr>
              <a:t>（</a:t>
            </a:r>
            <a:r>
              <a:rPr lang="en-US" altLang="zh-CN" b="1" dirty="0">
                <a:latin typeface="Times New Roman" panose="02020603050405020304" pitchFamily="18" charset="0"/>
                <a:cs typeface="Times New Roman" panose="02020603050405020304" pitchFamily="18" charset="0"/>
                <a:sym typeface="+mn-ea"/>
              </a:rPr>
              <a:t>1</a:t>
            </a:r>
            <a:r>
              <a:rPr lang="zh-CN" altLang="en-US" b="1" dirty="0">
                <a:latin typeface="Times New Roman" panose="02020603050405020304" pitchFamily="18" charset="0"/>
                <a:cs typeface="Times New Roman" panose="02020603050405020304" pitchFamily="18" charset="0"/>
                <a:sym typeface="+mn-ea"/>
              </a:rPr>
              <a:t>）粮食及农产品粉尘，例如玉米淀粉、面粉、小麦粉尘、大麦粉尘、麦芽粉尘、燕麦粉尘、大豆粉尘、奶粉、食糖、葡萄糖粉等。</a:t>
            </a:r>
            <a:endParaRPr lang="zh-CN" altLang="en-US" b="1" dirty="0">
              <a:latin typeface="Times New Roman" panose="02020603050405020304" pitchFamily="18" charset="0"/>
              <a:cs typeface="Times New Roman" panose="02020603050405020304" pitchFamily="18" charset="0"/>
            </a:endParaRPr>
          </a:p>
          <a:p>
            <a:pPr indent="0" algn="just">
              <a:lnSpc>
                <a:spcPct val="120000"/>
              </a:lnSpc>
              <a:buFont typeface="Arial" panose="020B0604020202020204" pitchFamily="34" charset="0"/>
              <a:buNone/>
            </a:pPr>
            <a:r>
              <a:rPr lang="zh-CN" altLang="en-US" b="1" dirty="0">
                <a:latin typeface="Times New Roman" panose="02020603050405020304" pitchFamily="18" charset="0"/>
                <a:cs typeface="Times New Roman" panose="02020603050405020304" pitchFamily="18" charset="0"/>
                <a:sym typeface="+mn-ea"/>
              </a:rPr>
              <a:t>（</a:t>
            </a:r>
            <a:r>
              <a:rPr lang="en-US" altLang="zh-CN" b="1" dirty="0">
                <a:latin typeface="Times New Roman" panose="02020603050405020304" pitchFamily="18" charset="0"/>
                <a:cs typeface="Times New Roman" panose="02020603050405020304" pitchFamily="18" charset="0"/>
                <a:sym typeface="+mn-ea"/>
              </a:rPr>
              <a:t>2</a:t>
            </a:r>
            <a:r>
              <a:rPr lang="zh-CN" altLang="en-US" b="1" dirty="0">
                <a:latin typeface="Times New Roman" panose="02020603050405020304" pitchFamily="18" charset="0"/>
                <a:cs typeface="Times New Roman" panose="02020603050405020304" pitchFamily="18" charset="0"/>
                <a:sym typeface="+mn-ea"/>
              </a:rPr>
              <a:t>）金属粉尘，例如镁粉、铝粉、锌粉等。</a:t>
            </a:r>
            <a:endParaRPr lang="zh-CN" altLang="en-US" b="1" dirty="0">
              <a:latin typeface="Times New Roman" panose="02020603050405020304" pitchFamily="18" charset="0"/>
              <a:cs typeface="Times New Roman" panose="02020603050405020304" pitchFamily="18" charset="0"/>
            </a:endParaRPr>
          </a:p>
          <a:p>
            <a:pPr indent="0" algn="just">
              <a:lnSpc>
                <a:spcPct val="120000"/>
              </a:lnSpc>
              <a:buFont typeface="Arial" panose="020B0604020202020204" pitchFamily="34" charset="0"/>
              <a:buNone/>
            </a:pPr>
            <a:r>
              <a:rPr lang="zh-CN" altLang="en-US" b="1" dirty="0">
                <a:latin typeface="Times New Roman" panose="02020603050405020304" pitchFamily="18" charset="0"/>
                <a:cs typeface="Times New Roman" panose="02020603050405020304" pitchFamily="18" charset="0"/>
                <a:sym typeface="+mn-ea"/>
              </a:rPr>
              <a:t>（</a:t>
            </a:r>
            <a:r>
              <a:rPr lang="en-US" altLang="zh-CN" b="1" dirty="0">
                <a:latin typeface="Times New Roman" panose="02020603050405020304" pitchFamily="18" charset="0"/>
                <a:cs typeface="Times New Roman" panose="02020603050405020304" pitchFamily="18" charset="0"/>
                <a:sym typeface="+mn-ea"/>
              </a:rPr>
              <a:t>3</a:t>
            </a:r>
            <a:r>
              <a:rPr lang="zh-CN" altLang="en-US" b="1" dirty="0">
                <a:latin typeface="Times New Roman" panose="02020603050405020304" pitchFamily="18" charset="0"/>
                <a:cs typeface="Times New Roman" panose="02020603050405020304" pitchFamily="18" charset="0"/>
                <a:sym typeface="+mn-ea"/>
              </a:rPr>
              <a:t>）石油化工粉尘，例如聚乙烯、聚丙烯、聚氯乙烯、ABS等各种聚合物塑料和树脂。</a:t>
            </a:r>
            <a:endParaRPr lang="zh-CN" altLang="en-US" b="1" dirty="0">
              <a:latin typeface="Times New Roman" panose="02020603050405020304" pitchFamily="18" charset="0"/>
              <a:cs typeface="Times New Roman" panose="02020603050405020304" pitchFamily="18" charset="0"/>
            </a:endParaRPr>
          </a:p>
          <a:p>
            <a:pPr indent="0" algn="just">
              <a:lnSpc>
                <a:spcPct val="120000"/>
              </a:lnSpc>
              <a:buFont typeface="Arial" panose="020B0604020202020204" pitchFamily="34" charset="0"/>
              <a:buNone/>
            </a:pPr>
            <a:r>
              <a:rPr lang="zh-CN" altLang="en-US" b="1" dirty="0">
                <a:latin typeface="Times New Roman" panose="02020603050405020304" pitchFamily="18" charset="0"/>
                <a:cs typeface="Times New Roman" panose="02020603050405020304" pitchFamily="18" charset="0"/>
                <a:sym typeface="+mn-ea"/>
              </a:rPr>
              <a:t>（</a:t>
            </a:r>
            <a:r>
              <a:rPr lang="en-US" altLang="zh-CN" b="1" dirty="0">
                <a:latin typeface="Times New Roman" panose="02020603050405020304" pitchFamily="18" charset="0"/>
                <a:cs typeface="Times New Roman" panose="02020603050405020304" pitchFamily="18" charset="0"/>
                <a:sym typeface="+mn-ea"/>
              </a:rPr>
              <a:t>4</a:t>
            </a:r>
            <a:r>
              <a:rPr lang="zh-CN" altLang="en-US" b="1" dirty="0">
                <a:latin typeface="Times New Roman" panose="02020603050405020304" pitchFamily="18" charset="0"/>
                <a:cs typeface="Times New Roman" panose="02020603050405020304" pitchFamily="18" charset="0"/>
                <a:sym typeface="+mn-ea"/>
              </a:rPr>
              <a:t>）纺织工业粉尘，例如亚麻、棉花、毛纤维等。</a:t>
            </a:r>
            <a:endParaRPr lang="zh-CN" altLang="en-US" b="1" dirty="0">
              <a:latin typeface="Times New Roman" panose="02020603050405020304" pitchFamily="18" charset="0"/>
              <a:cs typeface="Times New Roman" panose="02020603050405020304" pitchFamily="18" charset="0"/>
            </a:endParaRPr>
          </a:p>
          <a:p>
            <a:pPr indent="0" algn="just">
              <a:lnSpc>
                <a:spcPct val="120000"/>
              </a:lnSpc>
              <a:buFont typeface="Arial" panose="020B0604020202020204" pitchFamily="34" charset="0"/>
              <a:buNone/>
            </a:pPr>
            <a:r>
              <a:rPr lang="zh-CN" altLang="en-US" b="1" dirty="0">
                <a:latin typeface="Times New Roman" panose="02020603050405020304" pitchFamily="18" charset="0"/>
                <a:cs typeface="Times New Roman" panose="02020603050405020304" pitchFamily="18" charset="0"/>
                <a:sym typeface="+mn-ea"/>
              </a:rPr>
              <a:t>（</a:t>
            </a:r>
            <a:r>
              <a:rPr lang="en-US" altLang="zh-CN" b="1" dirty="0">
                <a:latin typeface="Times New Roman" panose="02020603050405020304" pitchFamily="18" charset="0"/>
                <a:cs typeface="Times New Roman" panose="02020603050405020304" pitchFamily="18" charset="0"/>
                <a:sym typeface="+mn-ea"/>
              </a:rPr>
              <a:t>5</a:t>
            </a:r>
            <a:r>
              <a:rPr lang="zh-CN" altLang="en-US" b="1" dirty="0">
                <a:latin typeface="Times New Roman" panose="02020603050405020304" pitchFamily="18" charset="0"/>
                <a:cs typeface="Times New Roman" panose="02020603050405020304" pitchFamily="18" charset="0"/>
                <a:sym typeface="+mn-ea"/>
              </a:rPr>
              <a:t>）制药工业粉尘，例如各种医药中间体、粉剂。</a:t>
            </a:r>
            <a:endParaRPr lang="zh-CN" altLang="en-US" b="1" dirty="0">
              <a:latin typeface="Times New Roman" panose="02020603050405020304" pitchFamily="18" charset="0"/>
              <a:cs typeface="Times New Roman" panose="02020603050405020304" pitchFamily="18" charset="0"/>
            </a:endParaRPr>
          </a:p>
          <a:p>
            <a:pPr indent="0" algn="just">
              <a:lnSpc>
                <a:spcPct val="120000"/>
              </a:lnSpc>
              <a:buFont typeface="Arial" panose="020B0604020202020204" pitchFamily="34" charset="0"/>
              <a:buNone/>
            </a:pPr>
            <a:r>
              <a:rPr lang="zh-CN" altLang="en-US" b="1" dirty="0">
                <a:latin typeface="Times New Roman" panose="02020603050405020304" pitchFamily="18" charset="0"/>
                <a:cs typeface="Times New Roman" panose="02020603050405020304" pitchFamily="18" charset="0"/>
                <a:sym typeface="+mn-ea"/>
              </a:rPr>
              <a:t>（</a:t>
            </a:r>
            <a:r>
              <a:rPr lang="en-US" altLang="zh-CN" b="1" dirty="0">
                <a:latin typeface="Times New Roman" panose="02020603050405020304" pitchFamily="18" charset="0"/>
                <a:cs typeface="Times New Roman" panose="02020603050405020304" pitchFamily="18" charset="0"/>
                <a:sym typeface="+mn-ea"/>
              </a:rPr>
              <a:t>6</a:t>
            </a:r>
            <a:r>
              <a:rPr lang="zh-CN" altLang="en-US" b="1" dirty="0">
                <a:latin typeface="Times New Roman" panose="02020603050405020304" pitchFamily="18" charset="0"/>
                <a:cs typeface="Times New Roman" panose="02020603050405020304" pitchFamily="18" charset="0"/>
                <a:sym typeface="+mn-ea"/>
              </a:rPr>
              <a:t>）农药与杀虫剂，例如环嗪酮（杀虫剂）、恶唑酰草胺（除草剂）等</a:t>
            </a:r>
            <a:endParaRPr lang="zh-CN" altLang="en-US" b="1" dirty="0">
              <a:latin typeface="Times New Roman" panose="02020603050405020304" pitchFamily="18" charset="0"/>
              <a:cs typeface="Times New Roman" panose="02020603050405020304" pitchFamily="18" charset="0"/>
            </a:endParaRPr>
          </a:p>
          <a:p>
            <a:pPr indent="0" algn="just">
              <a:lnSpc>
                <a:spcPct val="120000"/>
              </a:lnSpc>
              <a:buFont typeface="Arial" panose="020B0604020202020204" pitchFamily="34" charset="0"/>
              <a:buNone/>
            </a:pPr>
            <a:r>
              <a:rPr lang="zh-CN" altLang="en-US" b="1" dirty="0">
                <a:latin typeface="Times New Roman" panose="02020603050405020304" pitchFamily="18" charset="0"/>
                <a:cs typeface="Times New Roman" panose="02020603050405020304" pitchFamily="18" charset="0"/>
                <a:sym typeface="+mn-ea"/>
              </a:rPr>
              <a:t>（</a:t>
            </a:r>
            <a:r>
              <a:rPr lang="en-US" altLang="zh-CN" b="1" dirty="0">
                <a:latin typeface="Times New Roman" panose="02020603050405020304" pitchFamily="18" charset="0"/>
                <a:cs typeface="Times New Roman" panose="02020603050405020304" pitchFamily="18" charset="0"/>
                <a:sym typeface="+mn-ea"/>
              </a:rPr>
              <a:t>7</a:t>
            </a:r>
            <a:r>
              <a:rPr lang="zh-CN" altLang="en-US" b="1" dirty="0">
                <a:latin typeface="Times New Roman" panose="02020603050405020304" pitchFamily="18" charset="0"/>
                <a:cs typeface="Times New Roman" panose="02020603050405020304" pitchFamily="18" charset="0"/>
                <a:sym typeface="+mn-ea"/>
              </a:rPr>
              <a:t>）煤粉、焦炭粉尘、沥青粉尘、石油焦粉尘。</a:t>
            </a:r>
            <a:endParaRPr lang="zh-CN" altLang="en-US" b="1" dirty="0">
              <a:latin typeface="Times New Roman" panose="02020603050405020304" pitchFamily="18" charset="0"/>
              <a:cs typeface="Times New Roman" panose="02020603050405020304" pitchFamily="18" charset="0"/>
            </a:endParaRPr>
          </a:p>
          <a:p>
            <a:pPr indent="0" algn="just">
              <a:lnSpc>
                <a:spcPct val="120000"/>
              </a:lnSpc>
              <a:buFont typeface="Arial" panose="020B0604020202020204" pitchFamily="34" charset="0"/>
              <a:buNone/>
            </a:pPr>
            <a:r>
              <a:rPr lang="zh-CN" altLang="en-US" b="1" dirty="0">
                <a:latin typeface="Times New Roman" panose="02020603050405020304" pitchFamily="18" charset="0"/>
                <a:cs typeface="Times New Roman" panose="02020603050405020304" pitchFamily="18" charset="0"/>
                <a:sym typeface="+mn-ea"/>
              </a:rPr>
              <a:t>（</a:t>
            </a:r>
            <a:r>
              <a:rPr lang="en-US" altLang="zh-CN" b="1" dirty="0">
                <a:latin typeface="Times New Roman" panose="02020603050405020304" pitchFamily="18" charset="0"/>
                <a:cs typeface="Times New Roman" panose="02020603050405020304" pitchFamily="18" charset="0"/>
                <a:sym typeface="+mn-ea"/>
              </a:rPr>
              <a:t>8</a:t>
            </a:r>
            <a:r>
              <a:rPr lang="zh-CN" altLang="en-US" b="1" dirty="0">
                <a:latin typeface="Times New Roman" panose="02020603050405020304" pitchFamily="18" charset="0"/>
                <a:cs typeface="Times New Roman" panose="02020603050405020304" pitchFamily="18" charset="0"/>
                <a:sym typeface="+mn-ea"/>
              </a:rPr>
              <a:t>）木材粉尘。</a:t>
            </a:r>
            <a:endParaRPr lang="zh-CN" altLang="en-US" b="1" dirty="0">
              <a:latin typeface="Times New Roman" panose="02020603050405020304" pitchFamily="18" charset="0"/>
              <a:cs typeface="Times New Roman" panose="02020603050405020304" pitchFamily="18" charset="0"/>
            </a:endParaRPr>
          </a:p>
          <a:p>
            <a:pPr indent="0" algn="just">
              <a:lnSpc>
                <a:spcPct val="120000"/>
              </a:lnSpc>
              <a:buFont typeface="Arial" panose="020B0604020202020204" pitchFamily="34" charset="0"/>
              <a:buNone/>
            </a:pPr>
            <a:r>
              <a:rPr lang="zh-CN" altLang="en-US" b="1" dirty="0">
                <a:latin typeface="Times New Roman" panose="02020603050405020304" pitchFamily="18" charset="0"/>
                <a:cs typeface="Times New Roman" panose="02020603050405020304" pitchFamily="18" charset="0"/>
                <a:sym typeface="+mn-ea"/>
              </a:rPr>
              <a:t>（</a:t>
            </a:r>
            <a:r>
              <a:rPr lang="en-US" altLang="zh-CN" b="1" dirty="0">
                <a:latin typeface="Times New Roman" panose="02020603050405020304" pitchFamily="18" charset="0"/>
                <a:cs typeface="Times New Roman" panose="02020603050405020304" pitchFamily="18" charset="0"/>
                <a:sym typeface="+mn-ea"/>
              </a:rPr>
              <a:t>9</a:t>
            </a:r>
            <a:r>
              <a:rPr lang="zh-CN" altLang="en-US" b="1" dirty="0">
                <a:latin typeface="Times New Roman" panose="02020603050405020304" pitchFamily="18" charset="0"/>
                <a:cs typeface="Times New Roman" panose="02020603050405020304" pitchFamily="18" charset="0"/>
                <a:sym typeface="+mn-ea"/>
              </a:rPr>
              <a:t>）非金属单质，例如硫磺粉、磷粉、硅粉等。</a:t>
            </a:r>
            <a:endParaRPr lang="zh-CN" altLang="en-US" b="1" dirty="0">
              <a:latin typeface="Times New Roman" panose="02020603050405020304" pitchFamily="18" charset="0"/>
              <a:cs typeface="Times New Roman" panose="02020603050405020304" pitchFamily="18" charset="0"/>
            </a:endParaRPr>
          </a:p>
          <a:p>
            <a:pPr indent="0" algn="just">
              <a:lnSpc>
                <a:spcPct val="120000"/>
              </a:lnSpc>
              <a:buFont typeface="Arial" panose="020B0604020202020204" pitchFamily="34" charset="0"/>
              <a:buNone/>
            </a:pPr>
            <a:r>
              <a:rPr lang="zh-CN" altLang="en-US" b="1" dirty="0">
                <a:latin typeface="Times New Roman" panose="02020603050405020304" pitchFamily="18" charset="0"/>
                <a:cs typeface="Times New Roman" panose="02020603050405020304" pitchFamily="18" charset="0"/>
                <a:sym typeface="+mn-ea"/>
              </a:rPr>
              <a:t>（</a:t>
            </a:r>
            <a:r>
              <a:rPr lang="en-US" altLang="zh-CN" b="1" dirty="0">
                <a:latin typeface="Times New Roman" panose="02020603050405020304" pitchFamily="18" charset="0"/>
                <a:cs typeface="Times New Roman" panose="02020603050405020304" pitchFamily="18" charset="0"/>
                <a:sym typeface="+mn-ea"/>
              </a:rPr>
              <a:t>10</a:t>
            </a:r>
            <a:r>
              <a:rPr lang="zh-CN" altLang="en-US" b="1" dirty="0">
                <a:latin typeface="Times New Roman" panose="02020603050405020304" pitchFamily="18" charset="0"/>
                <a:cs typeface="Times New Roman" panose="02020603050405020304" pitchFamily="18" charset="0"/>
                <a:sym typeface="+mn-ea"/>
              </a:rPr>
              <a:t>）其它化工粉尘，例如抗氧化剂、缓释剂等。</a:t>
            </a:r>
            <a:endParaRPr lang="zh-CN" altLang="en-US" b="1" dirty="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2.5 </a:t>
            </a:r>
            <a:r>
              <a:rPr lang="zh-CN" altLang="en-US" sz="2800" b="1" dirty="0" smtClean="0">
                <a:solidFill>
                  <a:srgbClr val="0070C0"/>
                </a:solidFill>
                <a:latin typeface="微软雅黑" panose="020B0503020204020204" pitchFamily="34" charset="-122"/>
                <a:ea typeface="微软雅黑" panose="020B0503020204020204" pitchFamily="34" charset="-122"/>
              </a:rPr>
              <a:t>哪些种类的粉尘会发生爆炸？</a:t>
            </a:r>
            <a:endParaRPr lang="zh-CN" altLang="en-US"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Administrator\Desktop\工贸行业粉尘防爆专项整治重点问题和隐患\工贸行业重点可燃性粉尘目录20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66" y="980728"/>
            <a:ext cx="6200335" cy="3600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工贸行业粉尘防爆专项整治重点问题和隐患\工贸行业重点可燃性粉尘目录2015-2.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645" y="1340768"/>
            <a:ext cx="5659841"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工贸行业粉尘防爆专项整治重点问题和隐患\工贸行业重点可燃性粉尘目录201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041" y="4581128"/>
            <a:ext cx="7140823" cy="21925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040741" y="4707910"/>
            <a:ext cx="3696489" cy="1569660"/>
          </a:xfrm>
          <a:prstGeom prst="rect">
            <a:avLst/>
          </a:prstGeom>
          <a:noFill/>
        </p:spPr>
        <p:txBody>
          <a:bodyPr wrap="square" rtlCol="0">
            <a:spAutoFit/>
          </a:bodyPr>
          <a:lstStyle/>
          <a:p>
            <a:pPr algn="just"/>
            <a:r>
              <a:rPr lang="zh-CN" altLang="en-US" sz="2400" b="1" dirty="0" smtClean="0">
                <a:solidFill>
                  <a:srgbClr val="FF0000"/>
                </a:solidFill>
                <a:latin typeface="Times New Roman" panose="02020603050405020304" pitchFamily="18" charset="0"/>
                <a:cs typeface="Times New Roman" panose="02020603050405020304" pitchFamily="18" charset="0"/>
              </a:rPr>
              <a:t>粉尘爆炸与否以及爆炸威力大小与自身特性相关，一定要以爆炸检测结果为准！！！</a:t>
            </a:r>
            <a:endParaRPr lang="en-US" altLang="zh-CN" sz="2400" b="1" dirty="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2.6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粉尘爆炸影响因素</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006376" y="1196752"/>
            <a:ext cx="10297144" cy="4463786"/>
          </a:xfrm>
          <a:prstGeom prst="rect">
            <a:avLst/>
          </a:prstGeom>
        </p:spPr>
        <p:txBody>
          <a:bodyPr wrap="square">
            <a:spAutoFit/>
          </a:bodyPr>
          <a:lstStyle/>
          <a:p>
            <a:pPr algn="just">
              <a:lnSpc>
                <a:spcPct val="130000"/>
              </a:lnSpc>
            </a:pPr>
            <a:r>
              <a:rPr lang="zh-CN" altLang="en-US" sz="2000" b="1" dirty="0">
                <a:solidFill>
                  <a:srgbClr val="FF0000"/>
                </a:solidFill>
                <a:latin typeface="楷体_GB2312" pitchFamily="49" charset="-122"/>
              </a:rPr>
              <a:t> </a:t>
            </a:r>
            <a:r>
              <a:rPr lang="en-US" altLang="zh-CN" sz="2000" b="1" dirty="0" smtClean="0">
                <a:solidFill>
                  <a:srgbClr val="FF0000"/>
                </a:solidFill>
                <a:latin typeface="楷体_GB2312" pitchFamily="49" charset="-122"/>
              </a:rPr>
              <a:t>a</a:t>
            </a:r>
            <a:r>
              <a:rPr lang="zh-CN" altLang="en-US" sz="2400" b="1" dirty="0" smtClean="0">
                <a:solidFill>
                  <a:srgbClr val="FF0000"/>
                </a:solidFill>
                <a:latin typeface="楷体_GB2312" pitchFamily="49" charset="-122"/>
              </a:rPr>
              <a:t>、</a:t>
            </a:r>
            <a:r>
              <a:rPr lang="zh-CN" altLang="en-US" sz="2400" b="1" dirty="0">
                <a:solidFill>
                  <a:srgbClr val="FF0000"/>
                </a:solidFill>
                <a:latin typeface="楷体_GB2312" pitchFamily="49" charset="-122"/>
              </a:rPr>
              <a:t>粉尘自身性质</a:t>
            </a:r>
            <a:r>
              <a:rPr lang="zh-CN" altLang="en-US" sz="2400" b="1" dirty="0" smtClean="0">
                <a:solidFill>
                  <a:srgbClr val="FF0000"/>
                </a:solidFill>
                <a:latin typeface="楷体_GB2312" pitchFamily="49" charset="-122"/>
              </a:rPr>
              <a:t>。</a:t>
            </a:r>
            <a:r>
              <a:rPr lang="zh-CN" altLang="en-US" sz="2400" b="1" dirty="0">
                <a:latin typeface="Times New Roman" panose="02020603050405020304" pitchFamily="18" charset="0"/>
                <a:cs typeface="Times New Roman" panose="02020603050405020304" pitchFamily="18" charset="0"/>
              </a:rPr>
              <a:t>活泼金属或有较强的还原剂</a:t>
            </a:r>
            <a:r>
              <a:rPr lang="en-US" altLang="zh-CN" sz="2400" b="1" dirty="0">
                <a:solidFill>
                  <a:srgbClr val="FF0000"/>
                </a:solidFill>
                <a:latin typeface="Times New Roman" panose="02020603050405020304" pitchFamily="18" charset="0"/>
                <a:cs typeface="Times New Roman" panose="02020603050405020304" pitchFamily="18" charset="0"/>
              </a:rPr>
              <a:t>H</a:t>
            </a:r>
            <a:r>
              <a:rPr lang="zh-CN" altLang="en-US" sz="2400" b="1" dirty="0">
                <a:solidFill>
                  <a:srgbClr val="FF0000"/>
                </a:solidFill>
                <a:latin typeface="Times New Roman" panose="02020603050405020304" pitchFamily="18" charset="0"/>
                <a:cs typeface="Times New Roman" panose="02020603050405020304" pitchFamily="18" charset="0"/>
              </a:rPr>
              <a:t>、</a:t>
            </a:r>
            <a:r>
              <a:rPr lang="en-US" altLang="zh-CN" sz="2400" b="1" dirty="0">
                <a:solidFill>
                  <a:srgbClr val="FF0000"/>
                </a:solidFill>
                <a:latin typeface="Times New Roman" panose="02020603050405020304" pitchFamily="18" charset="0"/>
                <a:cs typeface="Times New Roman" panose="02020603050405020304" pitchFamily="18" charset="0"/>
              </a:rPr>
              <a:t>C</a:t>
            </a:r>
            <a:r>
              <a:rPr lang="zh-CN" altLang="en-US" sz="2400" b="1" dirty="0">
                <a:solidFill>
                  <a:srgbClr val="FF0000"/>
                </a:solidFill>
                <a:latin typeface="Times New Roman" panose="02020603050405020304" pitchFamily="18" charset="0"/>
                <a:cs typeface="Times New Roman" panose="02020603050405020304" pitchFamily="18" charset="0"/>
              </a:rPr>
              <a:t>、</a:t>
            </a:r>
            <a:r>
              <a:rPr lang="en-US" altLang="zh-CN" sz="2400" b="1" dirty="0">
                <a:solidFill>
                  <a:srgbClr val="FF0000"/>
                </a:solidFill>
                <a:latin typeface="Times New Roman" panose="02020603050405020304" pitchFamily="18" charset="0"/>
                <a:cs typeface="Times New Roman" panose="02020603050405020304" pitchFamily="18" charset="0"/>
              </a:rPr>
              <a:t>N</a:t>
            </a:r>
            <a:r>
              <a:rPr lang="zh-CN" altLang="en-US" sz="2400" b="1" dirty="0">
                <a:solidFill>
                  <a:srgbClr val="FF0000"/>
                </a:solidFill>
                <a:latin typeface="Times New Roman" panose="02020603050405020304" pitchFamily="18" charset="0"/>
                <a:cs typeface="Times New Roman" panose="02020603050405020304" pitchFamily="18" charset="0"/>
              </a:rPr>
              <a:t>、</a:t>
            </a:r>
            <a:r>
              <a:rPr lang="en-US" altLang="zh-CN" sz="2400" b="1" dirty="0">
                <a:solidFill>
                  <a:srgbClr val="FF0000"/>
                </a:solidFill>
                <a:latin typeface="Times New Roman" panose="02020603050405020304" pitchFamily="18" charset="0"/>
                <a:cs typeface="Times New Roman" panose="02020603050405020304" pitchFamily="18" charset="0"/>
              </a:rPr>
              <a:t>S</a:t>
            </a:r>
            <a:r>
              <a:rPr lang="zh-CN" altLang="en-US" sz="24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等元素</a:t>
            </a:r>
            <a:r>
              <a:rPr lang="zh-CN" altLang="en-US" sz="2400" b="1" dirty="0">
                <a:latin typeface="Times New Roman" panose="02020603050405020304" pitchFamily="18" charset="0"/>
                <a:cs typeface="Times New Roman" panose="02020603050405020304" pitchFamily="18" charset="0"/>
                <a:sym typeface="Arial" panose="020B0604020202020204" pitchFamily="34" charset="0"/>
              </a:rPr>
              <a:t>存在</a:t>
            </a:r>
            <a:r>
              <a:rPr lang="en-US" altLang="zh-CN" sz="2400" b="1" dirty="0">
                <a:latin typeface="Times New Roman" panose="02020603050405020304" pitchFamily="18" charset="0"/>
                <a:cs typeface="Times New Roman" panose="02020603050405020304" pitchFamily="18" charset="0"/>
                <a:sym typeface="Arial" panose="020B0604020202020204" pitchFamily="34" charset="0"/>
              </a:rPr>
              <a:t>,</a:t>
            </a:r>
            <a:r>
              <a:rPr lang="zh-CN" altLang="en-US" sz="2400" b="1" dirty="0">
                <a:latin typeface="Times New Roman" panose="02020603050405020304" pitchFamily="18" charset="0"/>
                <a:cs typeface="Times New Roman" panose="02020603050405020304" pitchFamily="18" charset="0"/>
              </a:rPr>
              <a:t>当它们与氧化物</a:t>
            </a:r>
            <a:r>
              <a:rPr lang="zh-CN" altLang="en-US" sz="2400" b="1" dirty="0" smtClean="0">
                <a:latin typeface="Times New Roman" panose="02020603050405020304" pitchFamily="18" charset="0"/>
                <a:cs typeface="Times New Roman" panose="02020603050405020304" pitchFamily="18" charset="0"/>
              </a:rPr>
              <a:t>共存时</a:t>
            </a:r>
            <a:r>
              <a:rPr lang="zh-CN" altLang="en-US" sz="2400" b="1" dirty="0">
                <a:latin typeface="Times New Roman" panose="02020603050405020304" pitchFamily="18" charset="0"/>
                <a:cs typeface="Times New Roman" panose="02020603050405020304" pitchFamily="18" charset="0"/>
              </a:rPr>
              <a:t>，易</a:t>
            </a:r>
            <a:r>
              <a:rPr lang="zh-CN" altLang="en-US" sz="2400" b="1" dirty="0" smtClean="0">
                <a:latin typeface="Times New Roman" panose="02020603050405020304" pitchFamily="18" charset="0"/>
                <a:cs typeface="Times New Roman" panose="02020603050405020304" pitchFamily="18" charset="0"/>
              </a:rPr>
              <a:t>发生氧</a:t>
            </a:r>
            <a:r>
              <a:rPr lang="zh-CN" altLang="en-US" sz="2400" b="1" dirty="0">
                <a:latin typeface="Times New Roman" panose="02020603050405020304" pitchFamily="18" charset="0"/>
                <a:cs typeface="Times New Roman" panose="02020603050405020304" pitchFamily="18" charset="0"/>
              </a:rPr>
              <a:t>化</a:t>
            </a:r>
            <a:r>
              <a:rPr lang="zh-CN" altLang="en-US" sz="2400" b="1" dirty="0" smtClean="0">
                <a:latin typeface="Times New Roman" panose="02020603050405020304" pitchFamily="18" charset="0"/>
                <a:cs typeface="Times New Roman" panose="02020603050405020304" pitchFamily="18" charset="0"/>
              </a:rPr>
              <a:t>反应</a:t>
            </a:r>
            <a:r>
              <a:rPr lang="zh-CN" altLang="en-US" sz="2400" b="1" dirty="0">
                <a:latin typeface="Times New Roman" panose="02020603050405020304" pitchFamily="18" charset="0"/>
                <a:cs typeface="Times New Roman" panose="02020603050405020304" pitchFamily="18" charset="0"/>
              </a:rPr>
              <a:t>，</a:t>
            </a:r>
            <a:r>
              <a:rPr lang="zh-CN" altLang="en-US" sz="2400" b="1" dirty="0" smtClean="0">
                <a:latin typeface="Times New Roman" panose="02020603050405020304" pitchFamily="18" charset="0"/>
                <a:cs typeface="Times New Roman" panose="02020603050405020304" pitchFamily="18" charset="0"/>
              </a:rPr>
              <a:t>释放</a:t>
            </a:r>
            <a:r>
              <a:rPr lang="zh-CN" altLang="en-US" sz="2400" b="1" dirty="0">
                <a:latin typeface="Times New Roman" panose="02020603050405020304" pitchFamily="18" charset="0"/>
                <a:cs typeface="Times New Roman" panose="02020603050405020304" pitchFamily="18" charset="0"/>
              </a:rPr>
              <a:t>出大量的</a:t>
            </a:r>
            <a:r>
              <a:rPr lang="zh-CN" altLang="en-US" sz="2400" b="1" dirty="0" smtClean="0">
                <a:latin typeface="Times New Roman" panose="02020603050405020304" pitchFamily="18" charset="0"/>
                <a:cs typeface="Times New Roman" panose="02020603050405020304" pitchFamily="18" charset="0"/>
              </a:rPr>
              <a:t>燃烧热。</a:t>
            </a:r>
            <a:endParaRPr lang="en-US" altLang="zh-CN" sz="2400" b="1" dirty="0">
              <a:solidFill>
                <a:srgbClr val="FF0000"/>
              </a:solidFill>
              <a:latin typeface="Times New Roman" panose="02020603050405020304" pitchFamily="18" charset="0"/>
              <a:cs typeface="Times New Roman" panose="02020603050405020304" pitchFamily="18" charset="0"/>
            </a:endParaRPr>
          </a:p>
          <a:p>
            <a:pPr>
              <a:lnSpc>
                <a:spcPts val="3800"/>
              </a:lnSpc>
              <a:defRPr/>
            </a:pPr>
            <a:r>
              <a:rPr lang="en-US" altLang="zh-CN" sz="2400" b="1" dirty="0" smtClean="0">
                <a:solidFill>
                  <a:srgbClr val="FF0000"/>
                </a:solidFill>
                <a:latin typeface="楷体_GB2312" pitchFamily="49" charset="-122"/>
              </a:rPr>
              <a:t> b</a:t>
            </a:r>
            <a:r>
              <a:rPr lang="zh-CN" altLang="en-US" sz="2400" b="1" dirty="0" smtClean="0">
                <a:solidFill>
                  <a:srgbClr val="FF0000"/>
                </a:solidFill>
                <a:latin typeface="楷体_GB2312" pitchFamily="49" charset="-122"/>
              </a:rPr>
              <a:t>、</a:t>
            </a:r>
            <a:r>
              <a:rPr lang="zh-CN" altLang="en-US" sz="2400" b="1" dirty="0">
                <a:solidFill>
                  <a:srgbClr val="FF0000"/>
                </a:solidFill>
                <a:latin typeface="楷体_GB2312" pitchFamily="49" charset="-122"/>
              </a:rPr>
              <a:t>粉尘的粒度、挥发性、水分、灰分等；</a:t>
            </a:r>
            <a:endParaRPr lang="en-US" altLang="zh-CN" sz="2400" b="1" dirty="0">
              <a:solidFill>
                <a:srgbClr val="FF0000"/>
              </a:solidFill>
              <a:latin typeface="楷体_GB2312" pitchFamily="49" charset="-122"/>
            </a:endParaRPr>
          </a:p>
          <a:p>
            <a:pPr>
              <a:lnSpc>
                <a:spcPts val="3800"/>
              </a:lnSpc>
              <a:defRPr/>
            </a:pPr>
            <a:r>
              <a:rPr lang="en-US" altLang="zh-CN" sz="2400" b="1" dirty="0">
                <a:solidFill>
                  <a:srgbClr val="FF0000"/>
                </a:solidFill>
                <a:latin typeface="楷体_GB2312" pitchFamily="49" charset="-122"/>
              </a:rPr>
              <a:t> </a:t>
            </a:r>
            <a:r>
              <a:rPr lang="en-US" altLang="zh-CN" sz="2400" b="1" dirty="0" smtClean="0">
                <a:solidFill>
                  <a:srgbClr val="FF0000"/>
                </a:solidFill>
                <a:latin typeface="楷体_GB2312" pitchFamily="49" charset="-122"/>
              </a:rPr>
              <a:t>c</a:t>
            </a:r>
            <a:r>
              <a:rPr lang="zh-CN" altLang="en-US" sz="2400" b="1" dirty="0" smtClean="0">
                <a:solidFill>
                  <a:srgbClr val="FF0000"/>
                </a:solidFill>
                <a:latin typeface="楷体_GB2312" pitchFamily="49" charset="-122"/>
              </a:rPr>
              <a:t>、粉尘</a:t>
            </a:r>
            <a:r>
              <a:rPr lang="zh-CN" altLang="en-US" sz="2400" b="1" dirty="0">
                <a:solidFill>
                  <a:srgbClr val="FF0000"/>
                </a:solidFill>
                <a:latin typeface="楷体_GB2312" pitchFamily="49" charset="-122"/>
              </a:rPr>
              <a:t>分散情况；</a:t>
            </a:r>
            <a:endParaRPr lang="en-US" altLang="zh-CN" sz="2400" b="1" dirty="0">
              <a:solidFill>
                <a:srgbClr val="FF0000"/>
              </a:solidFill>
              <a:latin typeface="楷体_GB2312" pitchFamily="49" charset="-122"/>
            </a:endParaRPr>
          </a:p>
          <a:p>
            <a:pPr>
              <a:lnSpc>
                <a:spcPts val="3800"/>
              </a:lnSpc>
              <a:defRPr/>
            </a:pPr>
            <a:r>
              <a:rPr lang="zh-CN" altLang="en-US" sz="2400" b="1" dirty="0">
                <a:solidFill>
                  <a:srgbClr val="FF0000"/>
                </a:solidFill>
                <a:latin typeface="楷体_GB2312" pitchFamily="49" charset="-122"/>
              </a:rPr>
              <a:t> </a:t>
            </a:r>
            <a:r>
              <a:rPr lang="en-US" altLang="zh-CN" sz="2400" b="1" dirty="0" smtClean="0">
                <a:solidFill>
                  <a:srgbClr val="FF0000"/>
                </a:solidFill>
                <a:latin typeface="楷体_GB2312" pitchFamily="49" charset="-122"/>
              </a:rPr>
              <a:t>d</a:t>
            </a:r>
            <a:r>
              <a:rPr lang="zh-CN" altLang="en-US" sz="2400" b="1" dirty="0" smtClean="0">
                <a:solidFill>
                  <a:srgbClr val="FF0000"/>
                </a:solidFill>
                <a:latin typeface="楷体_GB2312" pitchFamily="49" charset="-122"/>
              </a:rPr>
              <a:t>、</a:t>
            </a:r>
            <a:r>
              <a:rPr lang="zh-CN" altLang="en-US" sz="2400" b="1" dirty="0">
                <a:solidFill>
                  <a:srgbClr val="FF0000"/>
                </a:solidFill>
                <a:latin typeface="楷体_GB2312" pitchFamily="49" charset="-122"/>
              </a:rPr>
              <a:t>点火源强度；</a:t>
            </a:r>
            <a:endParaRPr lang="en-US" altLang="zh-CN" sz="2400" b="1" dirty="0">
              <a:solidFill>
                <a:srgbClr val="FF0000"/>
              </a:solidFill>
              <a:latin typeface="楷体_GB2312" pitchFamily="49" charset="-122"/>
            </a:endParaRPr>
          </a:p>
          <a:p>
            <a:pPr>
              <a:lnSpc>
                <a:spcPts val="3800"/>
              </a:lnSpc>
              <a:defRPr/>
            </a:pPr>
            <a:r>
              <a:rPr lang="zh-CN" altLang="en-US" sz="2400" b="1" dirty="0">
                <a:solidFill>
                  <a:srgbClr val="FF0000"/>
                </a:solidFill>
                <a:latin typeface="楷体_GB2312" pitchFamily="49" charset="-122"/>
              </a:rPr>
              <a:t> </a:t>
            </a:r>
            <a:r>
              <a:rPr lang="en-US" altLang="zh-CN" sz="2400" b="1" dirty="0" smtClean="0">
                <a:solidFill>
                  <a:srgbClr val="FF0000"/>
                </a:solidFill>
                <a:latin typeface="楷体_GB2312" pitchFamily="49" charset="-122"/>
              </a:rPr>
              <a:t>e</a:t>
            </a:r>
            <a:r>
              <a:rPr lang="zh-CN" altLang="en-US" sz="2400" b="1" dirty="0" smtClean="0">
                <a:solidFill>
                  <a:srgbClr val="FF0000"/>
                </a:solidFill>
                <a:latin typeface="楷体_GB2312" pitchFamily="49" charset="-122"/>
              </a:rPr>
              <a:t>、</a:t>
            </a:r>
            <a:r>
              <a:rPr lang="zh-CN" altLang="en-US" sz="2400" b="1" dirty="0">
                <a:solidFill>
                  <a:srgbClr val="FF0000"/>
                </a:solidFill>
                <a:latin typeface="楷体_GB2312" pitchFamily="49" charset="-122"/>
              </a:rPr>
              <a:t>氧含量；</a:t>
            </a:r>
            <a:endParaRPr lang="en-US" altLang="zh-CN" sz="2400" b="1" dirty="0">
              <a:solidFill>
                <a:srgbClr val="FF0000"/>
              </a:solidFill>
              <a:latin typeface="楷体_GB2312" pitchFamily="49" charset="-122"/>
            </a:endParaRPr>
          </a:p>
          <a:p>
            <a:pPr>
              <a:lnSpc>
                <a:spcPts val="3800"/>
              </a:lnSpc>
              <a:defRPr/>
            </a:pPr>
            <a:r>
              <a:rPr lang="en-US" altLang="zh-CN" sz="2400" b="1" dirty="0">
                <a:solidFill>
                  <a:srgbClr val="FF0000"/>
                </a:solidFill>
                <a:latin typeface="楷体_GB2312" pitchFamily="49" charset="-122"/>
              </a:rPr>
              <a:t> </a:t>
            </a:r>
            <a:r>
              <a:rPr lang="en-US" altLang="zh-CN" sz="2400" b="1" dirty="0" smtClean="0">
                <a:solidFill>
                  <a:srgbClr val="FF0000"/>
                </a:solidFill>
                <a:latin typeface="楷体_GB2312" pitchFamily="49" charset="-122"/>
              </a:rPr>
              <a:t>f</a:t>
            </a:r>
            <a:r>
              <a:rPr lang="zh-CN" altLang="en-US" sz="2400" b="1" dirty="0" smtClean="0">
                <a:solidFill>
                  <a:srgbClr val="FF0000"/>
                </a:solidFill>
                <a:latin typeface="楷体_GB2312" pitchFamily="49" charset="-122"/>
              </a:rPr>
              <a:t>、</a:t>
            </a:r>
            <a:r>
              <a:rPr lang="zh-CN" altLang="en-US" sz="2400" b="1" dirty="0">
                <a:solidFill>
                  <a:srgbClr val="FF0000"/>
                </a:solidFill>
                <a:latin typeface="楷体_GB2312" pitchFamily="49" charset="-122"/>
              </a:rPr>
              <a:t>粉尘云的温度；</a:t>
            </a:r>
            <a:endParaRPr lang="en-US" altLang="zh-CN" sz="2400" b="1" dirty="0">
              <a:solidFill>
                <a:srgbClr val="FF0000"/>
              </a:solidFill>
              <a:latin typeface="楷体_GB2312" pitchFamily="49" charset="-122"/>
            </a:endParaRPr>
          </a:p>
          <a:p>
            <a:pPr>
              <a:lnSpc>
                <a:spcPts val="3800"/>
              </a:lnSpc>
              <a:defRPr/>
            </a:pPr>
            <a:r>
              <a:rPr lang="zh-CN" altLang="en-US" sz="2400" b="1" dirty="0">
                <a:solidFill>
                  <a:srgbClr val="FF0000"/>
                </a:solidFill>
                <a:latin typeface="楷体_GB2312" pitchFamily="49" charset="-122"/>
              </a:rPr>
              <a:t> </a:t>
            </a:r>
            <a:r>
              <a:rPr lang="en-US" altLang="zh-CN" sz="2400" b="1" dirty="0" smtClean="0">
                <a:solidFill>
                  <a:srgbClr val="FF0000"/>
                </a:solidFill>
                <a:latin typeface="楷体_GB2312" pitchFamily="49" charset="-122"/>
              </a:rPr>
              <a:t>g</a:t>
            </a:r>
            <a:r>
              <a:rPr lang="zh-CN" altLang="en-US" sz="2400" b="1" dirty="0" smtClean="0">
                <a:solidFill>
                  <a:srgbClr val="FF0000"/>
                </a:solidFill>
                <a:latin typeface="楷体_GB2312" pitchFamily="49" charset="-122"/>
              </a:rPr>
              <a:t>、</a:t>
            </a:r>
            <a:r>
              <a:rPr lang="zh-CN" altLang="en-US" sz="2400" b="1" dirty="0">
                <a:solidFill>
                  <a:srgbClr val="FF0000"/>
                </a:solidFill>
                <a:latin typeface="楷体_GB2312" pitchFamily="49" charset="-122"/>
              </a:rPr>
              <a:t>湍流情况；</a:t>
            </a:r>
            <a:endParaRPr lang="en-US" altLang="zh-CN" sz="2400" b="1" dirty="0">
              <a:solidFill>
                <a:srgbClr val="FF0000"/>
              </a:solidFill>
              <a:latin typeface="楷体_GB2312" pitchFamily="49" charset="-122"/>
            </a:endParaRPr>
          </a:p>
          <a:p>
            <a:pPr>
              <a:lnSpc>
                <a:spcPts val="3800"/>
              </a:lnSpc>
              <a:defRPr/>
            </a:pPr>
            <a:r>
              <a:rPr lang="en-US" altLang="zh-CN" sz="2400" b="1" dirty="0">
                <a:solidFill>
                  <a:srgbClr val="FF0000"/>
                </a:solidFill>
                <a:latin typeface="楷体_GB2312" pitchFamily="49" charset="-122"/>
              </a:rPr>
              <a:t> </a:t>
            </a:r>
            <a:endParaRPr lang="en-US" altLang="zh-CN"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2.7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粉尘爆炸危害</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006376" y="1343899"/>
            <a:ext cx="10297144" cy="3453253"/>
          </a:xfrm>
          <a:prstGeom prst="rect">
            <a:avLst/>
          </a:prstGeom>
        </p:spPr>
        <p:txBody>
          <a:bodyPr wrap="square">
            <a:spAutoFit/>
          </a:bodyPr>
          <a:lstStyle/>
          <a:p>
            <a:pPr algn="just">
              <a:lnSpc>
                <a:spcPct val="130000"/>
              </a:lnSpc>
            </a:pPr>
            <a:r>
              <a:rPr lang="zh-CN" altLang="en-US" sz="2400" b="1" dirty="0">
                <a:solidFill>
                  <a:srgbClr val="FF0000"/>
                </a:solidFill>
                <a:latin typeface="Times New Roman" panose="02020603050405020304" pitchFamily="18" charset="0"/>
                <a:cs typeface="Times New Roman" panose="02020603050405020304" pitchFamily="18" charset="0"/>
              </a:rPr>
              <a:t>（</a:t>
            </a:r>
            <a:r>
              <a:rPr lang="en-US" altLang="zh-CN" sz="2400" b="1" dirty="0">
                <a:solidFill>
                  <a:srgbClr val="FF0000"/>
                </a:solidFill>
                <a:latin typeface="Times New Roman" panose="02020603050405020304" pitchFamily="18" charset="0"/>
                <a:cs typeface="Times New Roman" panose="02020603050405020304" pitchFamily="18" charset="0"/>
              </a:rPr>
              <a:t>1</a:t>
            </a:r>
            <a:r>
              <a:rPr lang="zh-CN" altLang="en-US" sz="2400" b="1" dirty="0">
                <a:solidFill>
                  <a:srgbClr val="FF0000"/>
                </a:solidFill>
                <a:latin typeface="Times New Roman" panose="02020603050405020304" pitchFamily="18" charset="0"/>
                <a:cs typeface="Times New Roman" panose="02020603050405020304" pitchFamily="18" charset="0"/>
              </a:rPr>
              <a:t>）具有极强的破坏性。</a:t>
            </a:r>
            <a:r>
              <a:rPr lang="zh-CN" altLang="en-US" sz="2400" b="1" dirty="0">
                <a:latin typeface="Times New Roman" panose="02020603050405020304" pitchFamily="18" charset="0"/>
                <a:cs typeface="Times New Roman" panose="02020603050405020304" pitchFamily="18" charset="0"/>
              </a:rPr>
              <a:t>粉尘的燃烧速度和爆炸压力虽然比气体小，但因燃烧的时间长，产生的能量大，所以产生破坏和烧毁的程度要大得多。</a:t>
            </a:r>
            <a:endParaRPr lang="zh-CN" altLang="en-US" sz="2400" b="1" dirty="0">
              <a:latin typeface="Times New Roman" panose="02020603050405020304" pitchFamily="18" charset="0"/>
              <a:cs typeface="Times New Roman" panose="02020603050405020304" pitchFamily="18" charset="0"/>
            </a:endParaRPr>
          </a:p>
          <a:p>
            <a:pPr algn="just">
              <a:lnSpc>
                <a:spcPct val="130000"/>
              </a:lnSpc>
            </a:pPr>
            <a:r>
              <a:rPr lang="zh-CN" altLang="en-US" sz="2400" b="1" dirty="0" smtClean="0">
                <a:solidFill>
                  <a:srgbClr val="FF0000"/>
                </a:solidFill>
                <a:latin typeface="Times New Roman" panose="02020603050405020304" pitchFamily="18" charset="0"/>
                <a:cs typeface="Times New Roman" panose="02020603050405020304" pitchFamily="18" charset="0"/>
              </a:rPr>
              <a:t>（</a:t>
            </a:r>
            <a:r>
              <a:rPr lang="en-US" altLang="zh-CN" sz="2400" b="1" dirty="0">
                <a:solidFill>
                  <a:srgbClr val="FF0000"/>
                </a:solidFill>
                <a:latin typeface="Times New Roman" panose="02020603050405020304" pitchFamily="18" charset="0"/>
                <a:cs typeface="Times New Roman" panose="02020603050405020304" pitchFamily="18" charset="0"/>
              </a:rPr>
              <a:t>2</a:t>
            </a:r>
            <a:r>
              <a:rPr lang="zh-CN" altLang="en-US" sz="2400" b="1" dirty="0">
                <a:solidFill>
                  <a:srgbClr val="FF0000"/>
                </a:solidFill>
                <a:latin typeface="Times New Roman" panose="02020603050405020304" pitchFamily="18" charset="0"/>
                <a:cs typeface="Times New Roman" panose="02020603050405020304" pitchFamily="18" charset="0"/>
              </a:rPr>
              <a:t>）容易产生二次爆炸、多次连环爆炸。</a:t>
            </a:r>
            <a:endParaRPr lang="zh-CN" altLang="en-US" sz="2400" b="1" dirty="0">
              <a:solidFill>
                <a:srgbClr val="FF0000"/>
              </a:solidFill>
              <a:latin typeface="Times New Roman" panose="02020603050405020304" pitchFamily="18" charset="0"/>
              <a:cs typeface="Times New Roman" panose="02020603050405020304" pitchFamily="18" charset="0"/>
            </a:endParaRPr>
          </a:p>
          <a:p>
            <a:pPr algn="just">
              <a:lnSpc>
                <a:spcPct val="130000"/>
              </a:lnSpc>
            </a:pPr>
            <a:r>
              <a:rPr lang="zh-CN" altLang="en-US" sz="2400" b="1" dirty="0" smtClean="0">
                <a:solidFill>
                  <a:srgbClr val="FF0000"/>
                </a:solidFill>
                <a:latin typeface="Times New Roman" panose="02020603050405020304" pitchFamily="18" charset="0"/>
                <a:cs typeface="Times New Roman" panose="02020603050405020304" pitchFamily="18" charset="0"/>
              </a:rPr>
              <a:t>（</a:t>
            </a:r>
            <a:r>
              <a:rPr lang="en-US" altLang="zh-CN" sz="2400" b="1" dirty="0">
                <a:solidFill>
                  <a:srgbClr val="FF0000"/>
                </a:solidFill>
                <a:latin typeface="Times New Roman" panose="02020603050405020304" pitchFamily="18" charset="0"/>
                <a:cs typeface="Times New Roman" panose="02020603050405020304" pitchFamily="18" charset="0"/>
              </a:rPr>
              <a:t>3</a:t>
            </a:r>
            <a:r>
              <a:rPr lang="zh-CN" altLang="en-US" sz="2400" b="1" dirty="0">
                <a:solidFill>
                  <a:srgbClr val="FF0000"/>
                </a:solidFill>
                <a:latin typeface="Times New Roman" panose="02020603050405020304" pitchFamily="18" charset="0"/>
                <a:cs typeface="Times New Roman" panose="02020603050405020304" pitchFamily="18" charset="0"/>
              </a:rPr>
              <a:t>）能产生有毒气体</a:t>
            </a:r>
            <a:r>
              <a:rPr lang="zh-CN" altLang="en-US" sz="2400" b="1" dirty="0">
                <a:latin typeface="Times New Roman" panose="02020603050405020304" pitchFamily="18" charset="0"/>
                <a:cs typeface="Times New Roman" panose="02020603050405020304" pitchFamily="18" charset="0"/>
              </a:rPr>
              <a:t>，往往造成爆炸过后的大量人畜中毒伤亡。一氧化碳；爆炸物</a:t>
            </a:r>
            <a:r>
              <a:rPr lang="en-US"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如塑料</a:t>
            </a:r>
            <a:r>
              <a:rPr lang="en-US"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自身分解的毒性气体。</a:t>
            </a:r>
            <a:endParaRPr lang="zh-CN" altLang="en-US" sz="2400" b="1" dirty="0">
              <a:latin typeface="Times New Roman" panose="02020603050405020304" pitchFamily="18" charset="0"/>
              <a:cs typeface="Times New Roman" panose="02020603050405020304" pitchFamily="18" charset="0"/>
            </a:endParaRPr>
          </a:p>
          <a:p>
            <a:pPr algn="just">
              <a:lnSpc>
                <a:spcPct val="130000"/>
              </a:lnSpc>
            </a:pPr>
            <a:r>
              <a:rPr lang="zh-CN" altLang="en-US" sz="2400" b="1" dirty="0" smtClean="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4）发生粉尘爆炸的时候，会有燃烧的粒子飞散，如果飞到可燃物或人体上，会使可燃物局部严重碳化或人体严重烧伤</a:t>
            </a:r>
            <a:r>
              <a:rPr lang="zh-CN" altLang="en-US" sz="2400" b="1" dirty="0" smtClean="0">
                <a:latin typeface="Times New Roman" panose="02020603050405020304" pitchFamily="18" charset="0"/>
                <a:cs typeface="Times New Roman" panose="02020603050405020304" pitchFamily="18" charset="0"/>
              </a:rPr>
              <a:t>。</a:t>
            </a:r>
            <a:endParaRPr lang="zh-CN" altLang="en-US"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607398" y="5211524"/>
            <a:ext cx="9095099" cy="830997"/>
          </a:xfrm>
          <a:prstGeom prst="rect">
            <a:avLst/>
          </a:prstGeom>
          <a:noFill/>
        </p:spPr>
        <p:txBody>
          <a:bodyPr wrap="square" rtlCol="0">
            <a:spAutoFit/>
          </a:bodyPr>
          <a:lstStyle/>
          <a:p>
            <a:pPr algn="just"/>
            <a:r>
              <a:rPr lang="zh-CN" altLang="en-US" sz="2400" b="1" dirty="0" smtClean="0">
                <a:solidFill>
                  <a:srgbClr val="FF0000"/>
                </a:solidFill>
                <a:latin typeface="Times New Roman" panose="02020603050405020304" pitchFamily="18" charset="0"/>
                <a:cs typeface="Times New Roman" panose="02020603050405020304" pitchFamily="18" charset="0"/>
              </a:rPr>
              <a:t>粉尘爆炸与否以及爆炸威力大小与自身特性相关，一定要以爆炸检测结果为准！！！</a:t>
            </a:r>
            <a:endParaRPr lang="en-US" altLang="zh-CN" sz="2400" b="1" dirty="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粉尘爆炸参数测试及其应用</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212096" y="2160080"/>
            <a:ext cx="4104456" cy="2030095"/>
          </a:xfrm>
          <a:prstGeom prst="rect">
            <a:avLst/>
          </a:prstGeom>
          <a:noFill/>
        </p:spPr>
        <p:txBody>
          <a:bodyPr wrap="square" rtlCol="0">
            <a:spAutoFit/>
          </a:bodyPr>
          <a:lstStyle/>
          <a:p>
            <a:pPr algn="just">
              <a:lnSpc>
                <a:spcPct val="150000"/>
              </a:lnSpc>
            </a:pPr>
            <a:r>
              <a:rPr lang="en-US" altLang="zh-CN" sz="2800" b="1" dirty="0" smtClean="0">
                <a:solidFill>
                  <a:srgbClr val="FF0000"/>
                </a:solidFill>
                <a:latin typeface="Times New Roman" panose="02020603050405020304" pitchFamily="18" charset="0"/>
                <a:cs typeface="Times New Roman" panose="02020603050405020304" pitchFamily="18" charset="0"/>
              </a:rPr>
              <a:t>3.1</a:t>
            </a:r>
            <a:r>
              <a:rPr lang="zh-CN" altLang="en-US" sz="2800" b="1" dirty="0" smtClean="0">
                <a:solidFill>
                  <a:srgbClr val="FF0000"/>
                </a:solidFill>
                <a:latin typeface="Times New Roman" panose="02020603050405020304" pitchFamily="18" charset="0"/>
                <a:cs typeface="Times New Roman" panose="02020603050405020304" pitchFamily="18" charset="0"/>
              </a:rPr>
              <a:t>粉尘爆炸参数种类</a:t>
            </a:r>
            <a:endParaRPr lang="en-US" altLang="zh-CN" sz="2800"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altLang="zh-CN" sz="2800" b="1" dirty="0" smtClean="0">
                <a:solidFill>
                  <a:srgbClr val="FF0000"/>
                </a:solidFill>
                <a:latin typeface="Times New Roman" panose="02020603050405020304" pitchFamily="18" charset="0"/>
                <a:cs typeface="Times New Roman" panose="02020603050405020304" pitchFamily="18" charset="0"/>
              </a:rPr>
              <a:t>3.2</a:t>
            </a:r>
            <a:r>
              <a:rPr lang="zh-CN" altLang="en-US" sz="2800" b="1" dirty="0" smtClean="0">
                <a:solidFill>
                  <a:srgbClr val="FF0000"/>
                </a:solidFill>
                <a:latin typeface="Times New Roman" panose="02020603050405020304" pitchFamily="18" charset="0"/>
                <a:cs typeface="Times New Roman" panose="02020603050405020304" pitchFamily="18" charset="0"/>
              </a:rPr>
              <a:t>粉尘爆炸参数作用</a:t>
            </a:r>
            <a:endParaRPr lang="en-US" altLang="zh-CN" sz="2800"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altLang="zh-CN" sz="2800" b="1" dirty="0" smtClean="0">
                <a:solidFill>
                  <a:srgbClr val="FF0000"/>
                </a:solidFill>
                <a:latin typeface="Times New Roman" panose="02020603050405020304" pitchFamily="18" charset="0"/>
                <a:cs typeface="Times New Roman" panose="02020603050405020304" pitchFamily="18" charset="0"/>
              </a:rPr>
              <a:t>3.3</a:t>
            </a:r>
            <a:r>
              <a:rPr lang="zh-CN" altLang="en-US" sz="2800" b="1" dirty="0" smtClean="0">
                <a:solidFill>
                  <a:srgbClr val="FF0000"/>
                </a:solidFill>
                <a:latin typeface="Times New Roman" panose="02020603050405020304" pitchFamily="18" charset="0"/>
                <a:cs typeface="Times New Roman" panose="02020603050405020304" pitchFamily="18" charset="0"/>
              </a:rPr>
              <a:t>粉尘爆炸参数测试</a:t>
            </a:r>
            <a:endParaRPr lang="en-US" altLang="zh-CN" sz="2800" b="1" dirty="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3.1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粉尘爆炸参数种类</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图片 9"/>
          <p:cNvPicPr>
            <a:picLocks noChangeAspect="1"/>
          </p:cNvPicPr>
          <p:nvPr/>
        </p:nvPicPr>
        <p:blipFill>
          <a:blip r:embed="rId2"/>
          <a:stretch>
            <a:fillRect/>
          </a:stretch>
        </p:blipFill>
        <p:spPr>
          <a:xfrm>
            <a:off x="489087" y="1268760"/>
            <a:ext cx="10672079" cy="4575780"/>
          </a:xfrm>
          <a:prstGeom prst="rect">
            <a:avLst/>
          </a:prstGeom>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3.1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粉尘爆炸参数种类</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47998" y="1124744"/>
            <a:ext cx="6120680" cy="5216813"/>
          </a:xfrm>
          <a:prstGeom prst="rect">
            <a:avLst/>
          </a:prstGeom>
        </p:spPr>
        <p:txBody>
          <a:bodyPr wrap="square">
            <a:spAutoFit/>
          </a:bodyPr>
          <a:lstStyle/>
          <a:p>
            <a:pPr algn="just">
              <a:lnSpc>
                <a:spcPct val="150000"/>
              </a:lnSpc>
              <a:buClrTx/>
              <a:buSzTx/>
              <a:buNone/>
            </a:pPr>
            <a:r>
              <a:rPr lang="zh-CN" altLang="en-US" sz="2400" b="1" dirty="0" smtClean="0">
                <a:solidFill>
                  <a:srgbClr val="FF0000"/>
                </a:solidFill>
                <a:latin typeface="Times New Roman" panose="02020603050405020304" pitchFamily="18" charset="0"/>
                <a:cs typeface="Times New Roman" panose="02020603050405020304" pitchFamily="18" charset="0"/>
                <a:sym typeface="+mn-ea"/>
              </a:rPr>
              <a:t>一、敏感性参数</a:t>
            </a:r>
            <a:endParaRPr lang="en-US" altLang="zh-CN" sz="2400" b="1" dirty="0" smtClean="0">
              <a:solidFill>
                <a:srgbClr val="FF0000"/>
              </a:solidFill>
              <a:latin typeface="Times New Roman" panose="02020603050405020304" pitchFamily="18" charset="0"/>
              <a:cs typeface="Times New Roman" panose="02020603050405020304" pitchFamily="18" charset="0"/>
              <a:sym typeface="+mn-ea"/>
            </a:endParaRPr>
          </a:p>
          <a:p>
            <a:pPr algn="just">
              <a:lnSpc>
                <a:spcPct val="150000"/>
              </a:lnSpc>
              <a:buClrTx/>
              <a:buSzTx/>
              <a:buNone/>
            </a:pPr>
            <a:r>
              <a:rPr lang="zh-CN" altLang="en-US" b="1" dirty="0" smtClean="0">
                <a:solidFill>
                  <a:srgbClr val="FF0000"/>
                </a:solidFill>
                <a:latin typeface="Times New Roman" panose="02020603050405020304" pitchFamily="18" charset="0"/>
                <a:cs typeface="Times New Roman" panose="02020603050405020304" pitchFamily="18" charset="0"/>
                <a:sym typeface="+mn-ea"/>
              </a:rPr>
              <a:t>（</a:t>
            </a:r>
            <a:r>
              <a:rPr lang="en-US" altLang="zh-CN" b="1" dirty="0">
                <a:solidFill>
                  <a:srgbClr val="FF0000"/>
                </a:solidFill>
                <a:latin typeface="Times New Roman" panose="02020603050405020304" pitchFamily="18" charset="0"/>
                <a:cs typeface="Times New Roman" panose="02020603050405020304" pitchFamily="18" charset="0"/>
                <a:sym typeface="+mn-ea"/>
              </a:rPr>
              <a:t>1</a:t>
            </a:r>
            <a:r>
              <a:rPr lang="zh-CN" altLang="en-US" b="1" dirty="0">
                <a:solidFill>
                  <a:srgbClr val="FF0000"/>
                </a:solidFill>
                <a:latin typeface="Times New Roman" panose="02020603050405020304" pitchFamily="18" charset="0"/>
                <a:cs typeface="Times New Roman" panose="02020603050405020304" pitchFamily="18" charset="0"/>
                <a:sym typeface="+mn-ea"/>
              </a:rPr>
              <a:t>）粉尘层最低着火温度。</a:t>
            </a:r>
            <a:endParaRPr lang="zh-CN"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r>
              <a:rPr lang="zh-CN" altLang="en-US" b="1" dirty="0">
                <a:solidFill>
                  <a:srgbClr val="0070C0"/>
                </a:solidFill>
                <a:latin typeface="Times New Roman" panose="02020603050405020304" pitchFamily="18" charset="0"/>
                <a:cs typeface="Times New Roman" panose="02020603050405020304" pitchFamily="18" charset="0"/>
                <a:sym typeface="+mn-ea"/>
              </a:rPr>
              <a:t>粉尘层最低着火温度在粉尘层受热时，使粉尘层的温度发生突变（点燃）时的最低加热温度（环境温度）</a:t>
            </a:r>
            <a:r>
              <a:rPr lang="zh-CN" altLang="en-US" b="1" dirty="0" smtClean="0">
                <a:solidFill>
                  <a:srgbClr val="0070C0"/>
                </a:solidFill>
                <a:latin typeface="Times New Roman" panose="02020603050405020304" pitchFamily="18" charset="0"/>
                <a:cs typeface="Times New Roman" panose="02020603050405020304" pitchFamily="18" charset="0"/>
                <a:sym typeface="+mn-ea"/>
              </a:rPr>
              <a:t>。</a:t>
            </a:r>
            <a:endParaRPr lang="en-US" altLang="zh-CN" b="1" dirty="0" smtClean="0">
              <a:solidFill>
                <a:srgbClr val="0070C0"/>
              </a:solidFill>
              <a:latin typeface="Times New Roman" panose="02020603050405020304" pitchFamily="18" charset="0"/>
              <a:cs typeface="Times New Roman" panose="02020603050405020304" pitchFamily="18" charset="0"/>
              <a:sym typeface="+mn-ea"/>
            </a:endParaRPr>
          </a:p>
          <a:p>
            <a:pPr algn="just">
              <a:lnSpc>
                <a:spcPct val="150000"/>
              </a:lnSpc>
              <a:buClrTx/>
              <a:buSzTx/>
              <a:buNone/>
            </a:pPr>
            <a:r>
              <a:rPr lang="zh-CN" altLang="en-US" b="1" dirty="0" smtClean="0">
                <a:solidFill>
                  <a:srgbClr val="FF0000"/>
                </a:solidFill>
                <a:latin typeface="Times New Roman" panose="02020603050405020304" pitchFamily="18" charset="0"/>
                <a:cs typeface="Times New Roman" panose="02020603050405020304" pitchFamily="18" charset="0"/>
                <a:sym typeface="+mn-ea"/>
              </a:rPr>
              <a:t>（</a:t>
            </a:r>
            <a:r>
              <a:rPr lang="en-US" altLang="zh-CN" b="1" dirty="0" smtClean="0">
                <a:solidFill>
                  <a:srgbClr val="FF0000"/>
                </a:solidFill>
                <a:latin typeface="Times New Roman" panose="02020603050405020304" pitchFamily="18" charset="0"/>
                <a:cs typeface="Times New Roman" panose="02020603050405020304" pitchFamily="18" charset="0"/>
                <a:sym typeface="+mn-ea"/>
              </a:rPr>
              <a:t>2</a:t>
            </a:r>
            <a:r>
              <a:rPr lang="zh-CN" altLang="en-US" b="1" dirty="0">
                <a:solidFill>
                  <a:srgbClr val="FF0000"/>
                </a:solidFill>
                <a:latin typeface="Times New Roman" panose="02020603050405020304" pitchFamily="18" charset="0"/>
                <a:cs typeface="Times New Roman" panose="02020603050405020304" pitchFamily="18" charset="0"/>
                <a:sym typeface="+mn-ea"/>
              </a:rPr>
              <a:t>）粉尘云最低着火温度。</a:t>
            </a:r>
            <a:endParaRPr lang="zh-CN"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r>
              <a:rPr lang="zh-CN" altLang="en-US" b="1" dirty="0">
                <a:solidFill>
                  <a:srgbClr val="0070C0"/>
                </a:solidFill>
                <a:latin typeface="Times New Roman" panose="02020603050405020304" pitchFamily="18" charset="0"/>
                <a:cs typeface="Times New Roman" panose="02020603050405020304" pitchFamily="18" charset="0"/>
                <a:sym typeface="+mn-ea"/>
              </a:rPr>
              <a:t>悬浮在空气中的粉尘，如果遇到温度足够高的热源，就可能发生着火或爆炸。空气中粉尘云的着火是由于能量的传递引起爆炸的初始阶段，一旦粉尘浓度在爆炸范围内的粉尘云被引燃，就会形成粉尘爆炸</a:t>
            </a:r>
            <a:r>
              <a:rPr lang="zh-CN" altLang="en-US" b="1" dirty="0" smtClean="0">
                <a:solidFill>
                  <a:srgbClr val="0070C0"/>
                </a:solidFill>
                <a:latin typeface="Times New Roman" panose="02020603050405020304" pitchFamily="18" charset="0"/>
                <a:cs typeface="Times New Roman" panose="02020603050405020304" pitchFamily="18" charset="0"/>
                <a:sym typeface="+mn-ea"/>
              </a:rPr>
              <a:t>。</a:t>
            </a:r>
            <a:endParaRPr lang="en-US" altLang="zh-CN" b="1" dirty="0" smtClean="0">
              <a:solidFill>
                <a:srgbClr val="0070C0"/>
              </a:solidFill>
              <a:latin typeface="Times New Roman" panose="02020603050405020304" pitchFamily="18" charset="0"/>
              <a:cs typeface="Times New Roman" panose="02020603050405020304" pitchFamily="18" charset="0"/>
              <a:sym typeface="+mn-ea"/>
            </a:endParaRPr>
          </a:p>
          <a:p>
            <a:pPr algn="just">
              <a:lnSpc>
                <a:spcPct val="150000"/>
              </a:lnSpc>
              <a:buClrTx/>
              <a:buSzTx/>
              <a:buNone/>
            </a:pPr>
            <a:r>
              <a:rPr lang="zh-CN" altLang="en-US" b="1" dirty="0">
                <a:solidFill>
                  <a:srgbClr val="FF0000"/>
                </a:solidFill>
                <a:latin typeface="Times New Roman" panose="02020603050405020304" pitchFamily="18" charset="0"/>
                <a:cs typeface="Times New Roman" panose="02020603050405020304" pitchFamily="18" charset="0"/>
                <a:sym typeface="+mn-ea"/>
              </a:rPr>
              <a:t>（</a:t>
            </a:r>
            <a:r>
              <a:rPr lang="en-US" altLang="zh-CN" b="1" dirty="0">
                <a:solidFill>
                  <a:srgbClr val="FF0000"/>
                </a:solidFill>
                <a:latin typeface="Times New Roman" panose="02020603050405020304" pitchFamily="18" charset="0"/>
                <a:cs typeface="Times New Roman" panose="02020603050405020304" pitchFamily="18" charset="0"/>
                <a:sym typeface="+mn-ea"/>
              </a:rPr>
              <a:t>3</a:t>
            </a:r>
            <a:r>
              <a:rPr lang="zh-CN" altLang="en-US" b="1" dirty="0">
                <a:solidFill>
                  <a:srgbClr val="FF0000"/>
                </a:solidFill>
                <a:latin typeface="Times New Roman" panose="02020603050405020304" pitchFamily="18" charset="0"/>
                <a:cs typeface="Times New Roman" panose="02020603050405020304" pitchFamily="18" charset="0"/>
                <a:sym typeface="+mn-ea"/>
              </a:rPr>
              <a:t>）粉尘最小点火</a:t>
            </a:r>
            <a:r>
              <a:rPr lang="zh-CN" altLang="en-US" b="1" dirty="0" smtClean="0">
                <a:solidFill>
                  <a:srgbClr val="FF0000"/>
                </a:solidFill>
                <a:latin typeface="Times New Roman" panose="02020603050405020304" pitchFamily="18" charset="0"/>
                <a:cs typeface="Times New Roman" panose="02020603050405020304" pitchFamily="18" charset="0"/>
                <a:sym typeface="+mn-ea"/>
              </a:rPr>
              <a:t>能。</a:t>
            </a:r>
            <a:endParaRPr lang="en-US" altLang="zh-CN" b="1" dirty="0" smtClean="0">
              <a:solidFill>
                <a:srgbClr val="FF0000"/>
              </a:solidFill>
              <a:latin typeface="Times New Roman" panose="02020603050405020304" pitchFamily="18" charset="0"/>
              <a:cs typeface="Times New Roman" panose="02020603050405020304" pitchFamily="18" charset="0"/>
              <a:sym typeface="+mn-ea"/>
            </a:endParaRPr>
          </a:p>
          <a:p>
            <a:pPr algn="just">
              <a:lnSpc>
                <a:spcPct val="150000"/>
              </a:lnSpc>
              <a:buClrTx/>
              <a:buSzTx/>
              <a:buNone/>
            </a:pPr>
            <a:r>
              <a:rPr lang="zh-CN" altLang="en-US" b="1" dirty="0">
                <a:solidFill>
                  <a:srgbClr val="0070C0"/>
                </a:solidFill>
                <a:latin typeface="Times New Roman" panose="02020603050405020304" pitchFamily="18" charset="0"/>
                <a:cs typeface="Times New Roman" panose="02020603050405020304" pitchFamily="18" charset="0"/>
              </a:rPr>
              <a:t>粉尘云最小点火能量 </a:t>
            </a:r>
            <a:r>
              <a:rPr lang="en-US" altLang="zh-CN" b="1" dirty="0">
                <a:solidFill>
                  <a:srgbClr val="0070C0"/>
                </a:solidFill>
                <a:latin typeface="Times New Roman" panose="02020603050405020304" pitchFamily="18" charset="0"/>
                <a:cs typeface="Times New Roman" panose="02020603050405020304" pitchFamily="18" charset="0"/>
              </a:rPr>
              <a:t>MIE </a:t>
            </a:r>
            <a:r>
              <a:rPr lang="zh-CN" altLang="en-US" b="1" dirty="0">
                <a:solidFill>
                  <a:srgbClr val="0070C0"/>
                </a:solidFill>
                <a:latin typeface="Times New Roman" panose="02020603050405020304" pitchFamily="18" charset="0"/>
                <a:cs typeface="Times New Roman" panose="02020603050405020304" pitchFamily="18" charset="0"/>
              </a:rPr>
              <a:t>是粉尘云处于最易被点燃条件下，可使粉尘云中发生自持的火焰传播（爆燃）的最小能量。</a:t>
            </a:r>
            <a:endParaRPr lang="zh-CN" altLang="en-US" b="1" dirty="0">
              <a:solidFill>
                <a:srgbClr val="0070C0"/>
              </a:solidFill>
              <a:latin typeface="Times New Roman" panose="02020603050405020304" pitchFamily="18" charset="0"/>
              <a:cs typeface="Times New Roman" panose="02020603050405020304" pitchFamily="18" charset="0"/>
            </a:endParaRPr>
          </a:p>
        </p:txBody>
      </p:sp>
      <p:graphicFrame>
        <p:nvGraphicFramePr>
          <p:cNvPr id="13" name="表格 12"/>
          <p:cNvGraphicFramePr>
            <a:graphicFrameLocks noGrp="1"/>
          </p:cNvGraphicFramePr>
          <p:nvPr>
            <p:custDataLst>
              <p:tags r:id="rId2"/>
            </p:custDataLst>
          </p:nvPr>
        </p:nvGraphicFramePr>
        <p:xfrm>
          <a:off x="7515860" y="2522855"/>
          <a:ext cx="4030980" cy="3064510"/>
        </p:xfrm>
        <a:graphic>
          <a:graphicData uri="http://schemas.openxmlformats.org/drawingml/2006/table">
            <a:tbl>
              <a:tblPr firstRow="1" bandRow="1">
                <a:tableStyleId>{21E4AEA4-8DFA-4A89-87EB-49C32662AFE0}</a:tableStyleId>
              </a:tblPr>
              <a:tblGrid>
                <a:gridCol w="1932940"/>
                <a:gridCol w="2098040"/>
              </a:tblGrid>
              <a:tr h="434975">
                <a:tc>
                  <a:txBody>
                    <a:bodyPr/>
                    <a:lstStyle/>
                    <a:p>
                      <a:pPr algn="ctr"/>
                      <a:r>
                        <a:rPr lang="zh-CN" altLang="en-US" sz="1400" dirty="0"/>
                        <a:t>粉尘</a:t>
                      </a:r>
                      <a:endParaRPr lang="zh-CN" altLang="en-US" sz="1400" dirty="0"/>
                    </a:p>
                  </a:txBody>
                  <a:tcPr marL="91439" marR="91439" marT="45721" marB="45721"/>
                </a:tc>
                <a:tc>
                  <a:txBody>
                    <a:bodyPr/>
                    <a:lstStyle/>
                    <a:p>
                      <a:pPr algn="ctr"/>
                      <a:r>
                        <a:rPr lang="zh-CN" altLang="en-US" sz="1400" dirty="0"/>
                        <a:t>最小点燃能量</a:t>
                      </a:r>
                      <a:r>
                        <a:rPr lang="en-US" altLang="zh-CN" sz="1400" dirty="0"/>
                        <a:t>/</a:t>
                      </a:r>
                      <a:r>
                        <a:rPr lang="en-US" altLang="zh-CN" sz="1400" dirty="0" err="1"/>
                        <a:t>mJ</a:t>
                      </a:r>
                      <a:endParaRPr lang="zh-CN" altLang="en-US" sz="1400" dirty="0"/>
                    </a:p>
                  </a:txBody>
                  <a:tcPr marL="91439" marR="91439" marT="45721" marB="45721"/>
                </a:tc>
              </a:tr>
              <a:tr h="328295">
                <a:tc>
                  <a:txBody>
                    <a:bodyPr/>
                    <a:lstStyle/>
                    <a:p>
                      <a:pPr algn="ctr"/>
                      <a:r>
                        <a:rPr lang="zh-CN" altLang="en-US" sz="1400" dirty="0">
                          <a:solidFill>
                            <a:schemeClr val="accent2">
                              <a:lumMod val="75000"/>
                            </a:schemeClr>
                          </a:solidFill>
                        </a:rPr>
                        <a:t>玉米淀粉</a:t>
                      </a:r>
                      <a:endParaRPr lang="zh-CN" altLang="en-US" sz="1400" dirty="0">
                        <a:solidFill>
                          <a:schemeClr val="accent2">
                            <a:lumMod val="75000"/>
                          </a:schemeClr>
                        </a:solidFill>
                      </a:endParaRPr>
                    </a:p>
                  </a:txBody>
                  <a:tcPr marL="91439" marR="91439" marT="45721" marB="45721"/>
                </a:tc>
                <a:tc>
                  <a:txBody>
                    <a:bodyPr/>
                    <a:lstStyle/>
                    <a:p>
                      <a:pPr algn="ctr"/>
                      <a:r>
                        <a:rPr lang="en-US" altLang="zh-CN" sz="1400" dirty="0">
                          <a:solidFill>
                            <a:schemeClr val="accent2">
                              <a:lumMod val="75000"/>
                            </a:schemeClr>
                          </a:solidFill>
                        </a:rPr>
                        <a:t>4.5</a:t>
                      </a:r>
                      <a:endParaRPr lang="zh-CN" altLang="en-US" sz="1400" dirty="0">
                        <a:solidFill>
                          <a:schemeClr val="accent2">
                            <a:lumMod val="75000"/>
                          </a:schemeClr>
                        </a:solidFill>
                      </a:endParaRPr>
                    </a:p>
                  </a:txBody>
                  <a:tcPr marL="91439" marR="91439" marT="45721" marB="45721"/>
                </a:tc>
              </a:tr>
              <a:tr h="328930">
                <a:tc>
                  <a:txBody>
                    <a:bodyPr/>
                    <a:lstStyle/>
                    <a:p>
                      <a:pPr algn="ctr"/>
                      <a:r>
                        <a:rPr lang="zh-CN" altLang="en-US" sz="1400" dirty="0">
                          <a:solidFill>
                            <a:schemeClr val="accent2">
                              <a:lumMod val="75000"/>
                            </a:schemeClr>
                          </a:solidFill>
                        </a:rPr>
                        <a:t>木粉尘</a:t>
                      </a:r>
                      <a:endParaRPr lang="zh-CN" altLang="en-US" sz="1400" dirty="0">
                        <a:solidFill>
                          <a:schemeClr val="accent2">
                            <a:lumMod val="75000"/>
                          </a:schemeClr>
                        </a:solidFill>
                      </a:endParaRPr>
                    </a:p>
                  </a:txBody>
                  <a:tcPr marL="91439" marR="91439" marT="45721" marB="45721"/>
                </a:tc>
                <a:tc>
                  <a:txBody>
                    <a:bodyPr/>
                    <a:lstStyle/>
                    <a:p>
                      <a:pPr algn="ctr"/>
                      <a:r>
                        <a:rPr lang="en-US" altLang="zh-CN" sz="1400" dirty="0">
                          <a:solidFill>
                            <a:schemeClr val="accent2">
                              <a:lumMod val="75000"/>
                            </a:schemeClr>
                          </a:solidFill>
                        </a:rPr>
                        <a:t>7</a:t>
                      </a:r>
                      <a:endParaRPr lang="zh-CN" altLang="en-US" sz="1400" dirty="0">
                        <a:solidFill>
                          <a:schemeClr val="accent2">
                            <a:lumMod val="75000"/>
                          </a:schemeClr>
                        </a:solidFill>
                      </a:endParaRPr>
                    </a:p>
                  </a:txBody>
                  <a:tcPr marL="91439" marR="91439" marT="45721" marB="45721"/>
                </a:tc>
              </a:tr>
              <a:tr h="328930">
                <a:tc>
                  <a:txBody>
                    <a:bodyPr/>
                    <a:lstStyle/>
                    <a:p>
                      <a:pPr algn="ctr"/>
                      <a:r>
                        <a:rPr lang="zh-CN" altLang="en-US" sz="1400" dirty="0">
                          <a:solidFill>
                            <a:schemeClr val="accent2">
                              <a:lumMod val="75000"/>
                            </a:schemeClr>
                          </a:solidFill>
                        </a:rPr>
                        <a:t>橡胶粉尘</a:t>
                      </a:r>
                      <a:endParaRPr lang="zh-CN" altLang="en-US" sz="1400" dirty="0">
                        <a:solidFill>
                          <a:schemeClr val="accent2">
                            <a:lumMod val="75000"/>
                          </a:schemeClr>
                        </a:solidFill>
                      </a:endParaRPr>
                    </a:p>
                  </a:txBody>
                  <a:tcPr marL="91439" marR="91439" marT="45721" marB="45721"/>
                </a:tc>
                <a:tc>
                  <a:txBody>
                    <a:bodyPr/>
                    <a:lstStyle/>
                    <a:p>
                      <a:pPr algn="ctr"/>
                      <a:r>
                        <a:rPr lang="en-US" altLang="zh-CN" sz="1400" dirty="0">
                          <a:solidFill>
                            <a:schemeClr val="accent2">
                              <a:lumMod val="75000"/>
                            </a:schemeClr>
                          </a:solidFill>
                        </a:rPr>
                        <a:t>13</a:t>
                      </a:r>
                      <a:endParaRPr lang="zh-CN" altLang="en-US" sz="1400" dirty="0">
                        <a:solidFill>
                          <a:schemeClr val="accent2">
                            <a:lumMod val="75000"/>
                          </a:schemeClr>
                        </a:solidFill>
                      </a:endParaRPr>
                    </a:p>
                  </a:txBody>
                  <a:tcPr marL="91439" marR="91439" marT="45721" marB="45721"/>
                </a:tc>
              </a:tr>
              <a:tr h="328295">
                <a:tc>
                  <a:txBody>
                    <a:bodyPr/>
                    <a:lstStyle/>
                    <a:p>
                      <a:pPr algn="ctr"/>
                      <a:r>
                        <a:rPr lang="zh-CN" altLang="en-US" sz="1400" dirty="0">
                          <a:solidFill>
                            <a:schemeClr val="accent2">
                              <a:lumMod val="75000"/>
                            </a:schemeClr>
                          </a:solidFill>
                        </a:rPr>
                        <a:t>树脂</a:t>
                      </a:r>
                      <a:endParaRPr lang="zh-CN" altLang="en-US" sz="1400" dirty="0">
                        <a:solidFill>
                          <a:schemeClr val="accent2">
                            <a:lumMod val="75000"/>
                          </a:schemeClr>
                        </a:solidFill>
                      </a:endParaRPr>
                    </a:p>
                  </a:txBody>
                  <a:tcPr marL="91439" marR="91439" marT="45721" marB="45721"/>
                </a:tc>
                <a:tc>
                  <a:txBody>
                    <a:bodyPr/>
                    <a:lstStyle/>
                    <a:p>
                      <a:pPr algn="ctr"/>
                      <a:r>
                        <a:rPr lang="en-US" altLang="zh-CN" sz="1400" dirty="0">
                          <a:solidFill>
                            <a:schemeClr val="accent2">
                              <a:lumMod val="75000"/>
                            </a:schemeClr>
                          </a:solidFill>
                        </a:rPr>
                        <a:t>3</a:t>
                      </a:r>
                      <a:endParaRPr lang="zh-CN" altLang="en-US" sz="1400" dirty="0">
                        <a:solidFill>
                          <a:schemeClr val="accent2">
                            <a:lumMod val="75000"/>
                          </a:schemeClr>
                        </a:solidFill>
                      </a:endParaRPr>
                    </a:p>
                  </a:txBody>
                  <a:tcPr marL="91439" marR="91439" marT="45721" marB="45721"/>
                </a:tc>
              </a:tr>
              <a:tr h="328930">
                <a:tc>
                  <a:txBody>
                    <a:bodyPr/>
                    <a:lstStyle/>
                    <a:p>
                      <a:pPr algn="ctr"/>
                      <a:r>
                        <a:rPr lang="zh-CN" altLang="en-US" sz="1400" dirty="0">
                          <a:solidFill>
                            <a:schemeClr val="accent2">
                              <a:lumMod val="75000"/>
                            </a:schemeClr>
                          </a:solidFill>
                        </a:rPr>
                        <a:t>硫</a:t>
                      </a:r>
                      <a:endParaRPr lang="zh-CN" altLang="en-US" sz="1400" dirty="0">
                        <a:solidFill>
                          <a:schemeClr val="accent2">
                            <a:lumMod val="75000"/>
                          </a:schemeClr>
                        </a:solidFill>
                      </a:endParaRPr>
                    </a:p>
                  </a:txBody>
                  <a:tcPr marL="91439" marR="91439" marT="45721" marB="45721"/>
                </a:tc>
                <a:tc>
                  <a:txBody>
                    <a:bodyPr/>
                    <a:lstStyle/>
                    <a:p>
                      <a:pPr algn="ctr"/>
                      <a:r>
                        <a:rPr lang="en-US" altLang="zh-CN" sz="1400" dirty="0">
                          <a:solidFill>
                            <a:schemeClr val="accent2">
                              <a:lumMod val="75000"/>
                            </a:schemeClr>
                          </a:solidFill>
                        </a:rPr>
                        <a:t>1</a:t>
                      </a:r>
                      <a:endParaRPr lang="zh-CN" altLang="en-US" sz="1400" dirty="0">
                        <a:solidFill>
                          <a:schemeClr val="accent2">
                            <a:lumMod val="75000"/>
                          </a:schemeClr>
                        </a:solidFill>
                      </a:endParaRPr>
                    </a:p>
                  </a:txBody>
                  <a:tcPr marL="91439" marR="91439" marT="45721" marB="45721"/>
                </a:tc>
              </a:tr>
              <a:tr h="328930">
                <a:tc>
                  <a:txBody>
                    <a:bodyPr/>
                    <a:lstStyle/>
                    <a:p>
                      <a:pPr algn="ctr"/>
                      <a:r>
                        <a:rPr lang="zh-CN" altLang="en-US" sz="1400" dirty="0">
                          <a:solidFill>
                            <a:schemeClr val="accent2">
                              <a:lumMod val="75000"/>
                            </a:schemeClr>
                          </a:solidFill>
                        </a:rPr>
                        <a:t>铝粉尘</a:t>
                      </a:r>
                      <a:endParaRPr lang="zh-CN" altLang="en-US" sz="1400" dirty="0">
                        <a:solidFill>
                          <a:schemeClr val="accent2">
                            <a:lumMod val="75000"/>
                          </a:schemeClr>
                        </a:solidFill>
                      </a:endParaRPr>
                    </a:p>
                  </a:txBody>
                  <a:tcPr marL="91439" marR="91439" marT="45721" marB="45721"/>
                </a:tc>
                <a:tc>
                  <a:txBody>
                    <a:bodyPr/>
                    <a:lstStyle/>
                    <a:p>
                      <a:pPr algn="ctr"/>
                      <a:r>
                        <a:rPr lang="en-US" altLang="zh-CN" sz="1400" dirty="0">
                          <a:solidFill>
                            <a:schemeClr val="accent2">
                              <a:lumMod val="75000"/>
                            </a:schemeClr>
                          </a:solidFill>
                        </a:rPr>
                        <a:t>2</a:t>
                      </a:r>
                      <a:endParaRPr lang="zh-CN" altLang="en-US" sz="1400" dirty="0">
                        <a:solidFill>
                          <a:schemeClr val="accent2">
                            <a:lumMod val="75000"/>
                          </a:schemeClr>
                        </a:solidFill>
                      </a:endParaRPr>
                    </a:p>
                  </a:txBody>
                  <a:tcPr marL="91439" marR="91439" marT="45721" marB="45721"/>
                </a:tc>
              </a:tr>
              <a:tr h="328295">
                <a:tc>
                  <a:txBody>
                    <a:bodyPr/>
                    <a:lstStyle/>
                    <a:p>
                      <a:pPr algn="ctr"/>
                      <a:r>
                        <a:rPr lang="zh-CN" altLang="en-US" sz="1400" dirty="0">
                          <a:solidFill>
                            <a:schemeClr val="accent2">
                              <a:lumMod val="75000"/>
                            </a:schemeClr>
                          </a:solidFill>
                        </a:rPr>
                        <a:t>聚乙烯</a:t>
                      </a:r>
                      <a:endParaRPr lang="zh-CN" altLang="en-US" sz="1400" dirty="0">
                        <a:solidFill>
                          <a:schemeClr val="accent2">
                            <a:lumMod val="75000"/>
                          </a:schemeClr>
                        </a:solidFill>
                      </a:endParaRPr>
                    </a:p>
                  </a:txBody>
                  <a:tcPr marL="91439" marR="91439" marT="45721" marB="45721"/>
                </a:tc>
                <a:tc>
                  <a:txBody>
                    <a:bodyPr/>
                    <a:lstStyle/>
                    <a:p>
                      <a:pPr algn="ctr"/>
                      <a:r>
                        <a:rPr lang="en-US" altLang="zh-CN" sz="1400" dirty="0">
                          <a:solidFill>
                            <a:schemeClr val="accent2">
                              <a:lumMod val="75000"/>
                            </a:schemeClr>
                          </a:solidFill>
                        </a:rPr>
                        <a:t>25</a:t>
                      </a:r>
                      <a:endParaRPr lang="zh-CN" altLang="en-US" sz="1400" dirty="0">
                        <a:solidFill>
                          <a:schemeClr val="accent2">
                            <a:lumMod val="75000"/>
                          </a:schemeClr>
                        </a:solidFill>
                      </a:endParaRPr>
                    </a:p>
                  </a:txBody>
                  <a:tcPr marL="91439" marR="91439" marT="45721" marB="45721"/>
                </a:tc>
              </a:tr>
              <a:tr h="328930">
                <a:tc>
                  <a:txBody>
                    <a:bodyPr/>
                    <a:lstStyle/>
                    <a:p>
                      <a:pPr algn="ctr"/>
                      <a:r>
                        <a:rPr lang="zh-CN" altLang="en-US" sz="1400" dirty="0">
                          <a:solidFill>
                            <a:schemeClr val="accent2">
                              <a:lumMod val="75000"/>
                            </a:schemeClr>
                          </a:solidFill>
                        </a:rPr>
                        <a:t>聚氨酯</a:t>
                      </a:r>
                      <a:endParaRPr lang="zh-CN" altLang="en-US" sz="1400" dirty="0">
                        <a:solidFill>
                          <a:schemeClr val="accent2">
                            <a:lumMod val="75000"/>
                          </a:schemeClr>
                        </a:solidFill>
                      </a:endParaRPr>
                    </a:p>
                  </a:txBody>
                  <a:tcPr marL="91439" marR="91439" marT="45721" marB="45721"/>
                </a:tc>
                <a:tc>
                  <a:txBody>
                    <a:bodyPr/>
                    <a:lstStyle/>
                    <a:p>
                      <a:pPr algn="ctr"/>
                      <a:r>
                        <a:rPr lang="en-US" altLang="zh-CN" sz="1400" dirty="0">
                          <a:solidFill>
                            <a:schemeClr val="accent2">
                              <a:lumMod val="75000"/>
                            </a:schemeClr>
                          </a:solidFill>
                        </a:rPr>
                        <a:t>15</a:t>
                      </a:r>
                      <a:endParaRPr lang="zh-CN" altLang="en-US" sz="1400" dirty="0">
                        <a:solidFill>
                          <a:schemeClr val="accent2">
                            <a:lumMod val="75000"/>
                          </a:schemeClr>
                        </a:solidFill>
                      </a:endParaRPr>
                    </a:p>
                  </a:txBody>
                  <a:tcPr marL="91439" marR="91439" marT="45721" marB="45721"/>
                </a:tc>
              </a:tr>
            </a:tbl>
          </a:graphicData>
        </a:graphic>
      </p:graphicFrame>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rPr>
              <a:t>国内外粉尘爆炸事故</a:t>
            </a:r>
            <a:r>
              <a:rPr lang="en-US" altLang="zh-CN" sz="2800" b="1" dirty="0" smtClean="0">
                <a:solidFill>
                  <a:srgbClr val="0070C0"/>
                </a:solidFill>
                <a:latin typeface="微软雅黑" panose="020B0503020204020204" pitchFamily="34" charset="-122"/>
                <a:ea typeface="微软雅黑" panose="020B0503020204020204" pitchFamily="34" charset="-122"/>
              </a:rPr>
              <a:t>-</a:t>
            </a:r>
            <a:r>
              <a:rPr lang="zh-CN" altLang="en-US" sz="2800" b="1" dirty="0" smtClean="0">
                <a:solidFill>
                  <a:srgbClr val="0070C0"/>
                </a:solidFill>
                <a:latin typeface="微软雅黑" panose="020B0503020204020204" pitchFamily="34" charset="-122"/>
                <a:ea typeface="微软雅黑" panose="020B0503020204020204" pitchFamily="34" charset="-122"/>
              </a:rPr>
              <a:t>金属类粉尘爆炸</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图片 25" descr="C:\Users\Zhong\Pictures\航拍.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988" y="1845057"/>
            <a:ext cx="3870000" cy="2160000"/>
          </a:xfrm>
          <a:prstGeom prst="rect">
            <a:avLst/>
          </a:prstGeom>
          <a:noFill/>
          <a:ln>
            <a:noFill/>
          </a:ln>
        </p:spPr>
      </p:pic>
      <p:pic>
        <p:nvPicPr>
          <p:cNvPr id="29" name="Picture 2" descr="C:\Documents and Settings\Administrator\桌面\事故调查\事故现场照片及录像\IMG_3008.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028" y="4221328"/>
            <a:ext cx="387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descr="C:\Documents and Settings\Administrator\桌面\事故调查\事故现场照片及录像\IMG_30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6430" y="1845057"/>
            <a:ext cx="383566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6430" y="4221328"/>
            <a:ext cx="3835660" cy="2160000"/>
          </a:xfrm>
          <a:prstGeom prst="rect">
            <a:avLst/>
          </a:prstGeom>
        </p:spPr>
      </p:pic>
      <p:sp>
        <p:nvSpPr>
          <p:cNvPr id="8" name="TextBox 7"/>
          <p:cNvSpPr txBox="1"/>
          <p:nvPr/>
        </p:nvSpPr>
        <p:spPr>
          <a:xfrm>
            <a:off x="8422318" y="2163048"/>
            <a:ext cx="3674952" cy="3570208"/>
          </a:xfrm>
          <a:prstGeom prst="rect">
            <a:avLst/>
          </a:prstGeom>
          <a:noFill/>
        </p:spPr>
        <p:txBody>
          <a:bodyPr wrap="square" rtlCol="0">
            <a:spAutoFit/>
          </a:bodyPr>
          <a:lstStyle/>
          <a:p>
            <a:pPr algn="ctr"/>
            <a:r>
              <a:rPr lang="zh-CN" altLang="en-US" sz="1600" dirty="0" smtClean="0">
                <a:solidFill>
                  <a:srgbClr val="FF0000"/>
                </a:solidFill>
              </a:rPr>
              <a:t>事故原因：</a:t>
            </a:r>
            <a:endParaRPr lang="en-US" altLang="zh-CN" sz="1600" dirty="0" smtClean="0">
              <a:solidFill>
                <a:srgbClr val="FF0000"/>
              </a:solidFill>
            </a:endParaRPr>
          </a:p>
          <a:p>
            <a:pPr algn="just"/>
            <a:r>
              <a:rPr lang="en-US" altLang="zh-CN" sz="1600" dirty="0" smtClean="0"/>
              <a:t>1.</a:t>
            </a:r>
            <a:r>
              <a:rPr lang="zh-CN" altLang="en-US" sz="1600" dirty="0" smtClean="0"/>
              <a:t>事故</a:t>
            </a:r>
            <a:r>
              <a:rPr lang="zh-CN" altLang="en-US" sz="1600" dirty="0"/>
              <a:t>车间除尘系统较长时间未按规定清理，铝粉尘集聚。除尘系统风机开启后，打磨过程产生的高温颗粒在集尘桶上方形成粉尘云。</a:t>
            </a:r>
            <a:endParaRPr lang="zh-CN" altLang="en-US" sz="1600" dirty="0"/>
          </a:p>
          <a:p>
            <a:pPr algn="just"/>
            <a:r>
              <a:rPr lang="en-US" altLang="zh-CN" sz="1600" dirty="0" smtClean="0"/>
              <a:t>2.</a:t>
            </a:r>
            <a:r>
              <a:rPr lang="zh-CN" altLang="en-US" sz="1600" dirty="0" smtClean="0"/>
              <a:t>除尘器</a:t>
            </a:r>
            <a:r>
              <a:rPr lang="zh-CN" altLang="en-US" sz="1600" dirty="0"/>
              <a:t>集尘桶锈蚀破损，桶内铝粉受潮，发生氧化放热反应，达到粉尘云的引燃温度，引发除尘系统及车间的系列爆炸。</a:t>
            </a:r>
            <a:endParaRPr lang="zh-CN" altLang="en-US" sz="1600" dirty="0"/>
          </a:p>
          <a:p>
            <a:pPr algn="just"/>
            <a:r>
              <a:rPr lang="en-US" altLang="zh-CN" sz="1600" dirty="0" smtClean="0"/>
              <a:t>3.</a:t>
            </a:r>
            <a:r>
              <a:rPr lang="zh-CN" altLang="en-US" sz="1600" dirty="0" smtClean="0"/>
              <a:t>因</a:t>
            </a:r>
            <a:r>
              <a:rPr lang="zh-CN" altLang="en-US" sz="1600" dirty="0"/>
              <a:t>没有泄爆装置，爆炸产生的高温气体和燃烧物瞬间经除尘管道从各吸尘口喷出，导致全车间所有工位操作人员直接受到爆炸冲击，造成群死群伤。</a:t>
            </a:r>
            <a:endParaRPr lang="zh-CN" altLang="en-US" sz="1600" dirty="0"/>
          </a:p>
          <a:p>
            <a:pPr algn="just"/>
            <a:endParaRPr lang="zh-CN" altLang="en-US" dirty="0"/>
          </a:p>
        </p:txBody>
      </p:sp>
      <p:sp>
        <p:nvSpPr>
          <p:cNvPr id="13" name="TextBox 12"/>
          <p:cNvSpPr txBox="1"/>
          <p:nvPr/>
        </p:nvSpPr>
        <p:spPr>
          <a:xfrm>
            <a:off x="408041" y="1001868"/>
            <a:ext cx="7964049" cy="984885"/>
          </a:xfrm>
          <a:prstGeom prst="rect">
            <a:avLst/>
          </a:prstGeom>
          <a:noFill/>
        </p:spPr>
        <p:txBody>
          <a:bodyPr wrap="square" rtlCol="0">
            <a:spAutoFit/>
          </a:bodyPr>
          <a:lstStyle/>
          <a:p>
            <a:pPr marL="0" lvl="1" algn="just"/>
            <a:r>
              <a:rPr lang="en-US" altLang="zh-CN" sz="2000" b="1" dirty="0">
                <a:solidFill>
                  <a:srgbClr val="FF0000"/>
                </a:solidFill>
                <a:latin typeface="Times New Roman" panose="02020603050405020304" pitchFamily="18" charset="0"/>
                <a:cs typeface="Times New Roman" panose="02020603050405020304" pitchFamily="18" charset="0"/>
              </a:rPr>
              <a:t>2014</a:t>
            </a:r>
            <a:r>
              <a:rPr lang="zh-CN" altLang="en-US" sz="2000" b="1" dirty="0">
                <a:solidFill>
                  <a:srgbClr val="FF0000"/>
                </a:solidFill>
                <a:latin typeface="Times New Roman" panose="02020603050405020304" pitchFamily="18" charset="0"/>
                <a:cs typeface="Times New Roman" panose="02020603050405020304" pitchFamily="18" charset="0"/>
              </a:rPr>
              <a:t>年</a:t>
            </a:r>
            <a:r>
              <a:rPr lang="en-US" altLang="zh-CN" sz="2000" b="1" dirty="0">
                <a:solidFill>
                  <a:srgbClr val="FF0000"/>
                </a:solidFill>
                <a:latin typeface="Times New Roman" panose="02020603050405020304" pitchFamily="18" charset="0"/>
                <a:cs typeface="Times New Roman" panose="02020603050405020304" pitchFamily="18" charset="0"/>
              </a:rPr>
              <a:t>8</a:t>
            </a:r>
            <a:r>
              <a:rPr lang="zh-CN" altLang="en-US" sz="2000" b="1" dirty="0">
                <a:solidFill>
                  <a:srgbClr val="FF0000"/>
                </a:solidFill>
                <a:latin typeface="Times New Roman" panose="02020603050405020304" pitchFamily="18" charset="0"/>
                <a:cs typeface="Times New Roman" panose="02020603050405020304" pitchFamily="18" charset="0"/>
              </a:rPr>
              <a:t>月</a:t>
            </a:r>
            <a:r>
              <a:rPr lang="en-US" altLang="zh-CN" sz="2000" b="1" dirty="0">
                <a:solidFill>
                  <a:srgbClr val="FF0000"/>
                </a:solidFill>
                <a:latin typeface="Times New Roman" panose="02020603050405020304" pitchFamily="18" charset="0"/>
                <a:cs typeface="Times New Roman" panose="02020603050405020304" pitchFamily="18" charset="0"/>
              </a:rPr>
              <a:t>2</a:t>
            </a:r>
            <a:r>
              <a:rPr lang="zh-CN" altLang="en-US" sz="2000" b="1" dirty="0" smtClean="0">
                <a:solidFill>
                  <a:srgbClr val="FF0000"/>
                </a:solidFill>
                <a:latin typeface="Times New Roman" panose="02020603050405020304" pitchFamily="18" charset="0"/>
                <a:cs typeface="Times New Roman" panose="02020603050405020304" pitchFamily="18" charset="0"/>
              </a:rPr>
              <a:t>日</a:t>
            </a:r>
            <a:r>
              <a:rPr lang="en-US" altLang="zh-CN" sz="2000" b="1" dirty="0" smtClean="0">
                <a:solidFill>
                  <a:srgbClr val="FF0000"/>
                </a:solidFill>
                <a:latin typeface="Times New Roman" panose="02020603050405020304" pitchFamily="18" charset="0"/>
                <a:cs typeface="Times New Roman" panose="02020603050405020304" pitchFamily="18" charset="0"/>
              </a:rPr>
              <a:t>--</a:t>
            </a:r>
            <a:r>
              <a:rPr lang="zh-CN" altLang="en-US" sz="2000" b="1" dirty="0" smtClean="0">
                <a:solidFill>
                  <a:srgbClr val="FF0000"/>
                </a:solidFill>
                <a:latin typeface="Times New Roman" panose="02020603050405020304" pitchFamily="18" charset="0"/>
                <a:cs typeface="Times New Roman" panose="02020603050405020304" pitchFamily="18" charset="0"/>
              </a:rPr>
              <a:t>昆山</a:t>
            </a:r>
            <a:r>
              <a:rPr lang="zh-CN" altLang="en-US" sz="2000" b="1" dirty="0">
                <a:solidFill>
                  <a:srgbClr val="FF0000"/>
                </a:solidFill>
                <a:latin typeface="Times New Roman" panose="02020603050405020304" pitchFamily="18" charset="0"/>
                <a:cs typeface="Times New Roman" panose="02020603050405020304" pitchFamily="18" charset="0"/>
              </a:rPr>
              <a:t>中荣金属制品有限公司抛光二</a:t>
            </a:r>
            <a:r>
              <a:rPr lang="zh-CN" altLang="en-US" sz="2000" b="1" dirty="0" smtClean="0">
                <a:solidFill>
                  <a:srgbClr val="FF0000"/>
                </a:solidFill>
                <a:latin typeface="Times New Roman" panose="02020603050405020304" pitchFamily="18" charset="0"/>
                <a:cs typeface="Times New Roman" panose="02020603050405020304" pitchFamily="18" charset="0"/>
              </a:rPr>
              <a:t>车间特别</a:t>
            </a:r>
            <a:r>
              <a:rPr lang="zh-CN" altLang="en-US" sz="2000" b="1" dirty="0">
                <a:solidFill>
                  <a:srgbClr val="FF0000"/>
                </a:solidFill>
                <a:latin typeface="Times New Roman" panose="02020603050405020304" pitchFamily="18" charset="0"/>
                <a:cs typeface="Times New Roman" panose="02020603050405020304" pitchFamily="18" charset="0"/>
              </a:rPr>
              <a:t>重大铝粉尘爆炸事故。</a:t>
            </a:r>
            <a:r>
              <a:rPr lang="en-US" altLang="zh-CN" sz="2000" b="1" dirty="0">
                <a:solidFill>
                  <a:srgbClr val="FF0000"/>
                </a:solidFill>
                <a:latin typeface="Times New Roman" panose="02020603050405020304" pitchFamily="18" charset="0"/>
                <a:cs typeface="Times New Roman" panose="02020603050405020304" pitchFamily="18" charset="0"/>
              </a:rPr>
              <a:t>146</a:t>
            </a:r>
            <a:r>
              <a:rPr lang="zh-CN" altLang="en-US" sz="2000" b="1" dirty="0">
                <a:solidFill>
                  <a:srgbClr val="FF0000"/>
                </a:solidFill>
                <a:latin typeface="Times New Roman" panose="02020603050405020304" pitchFamily="18" charset="0"/>
                <a:cs typeface="Times New Roman" panose="02020603050405020304" pitchFamily="18" charset="0"/>
              </a:rPr>
              <a:t>人死亡，</a:t>
            </a:r>
            <a:r>
              <a:rPr lang="en-US" altLang="zh-CN" sz="2000" b="1" dirty="0">
                <a:solidFill>
                  <a:srgbClr val="FF0000"/>
                </a:solidFill>
                <a:latin typeface="Times New Roman" panose="02020603050405020304" pitchFamily="18" charset="0"/>
                <a:cs typeface="Times New Roman" panose="02020603050405020304" pitchFamily="18" charset="0"/>
              </a:rPr>
              <a:t>114</a:t>
            </a:r>
            <a:r>
              <a:rPr lang="zh-CN" altLang="en-US" sz="2000" b="1" dirty="0">
                <a:solidFill>
                  <a:srgbClr val="FF0000"/>
                </a:solidFill>
                <a:latin typeface="Times New Roman" panose="02020603050405020304" pitchFamily="18" charset="0"/>
                <a:cs typeface="Times New Roman" panose="02020603050405020304" pitchFamily="18" charset="0"/>
              </a:rPr>
              <a:t>人受伤</a:t>
            </a:r>
            <a:endParaRPr lang="zh-CN" altLang="en-US" sz="2000" b="1" dirty="0">
              <a:solidFill>
                <a:srgbClr val="FF0000"/>
              </a:solidFill>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3.1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粉尘爆炸参数种类</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504190" y="1124585"/>
            <a:ext cx="11673205" cy="2306955"/>
          </a:xfrm>
          <a:prstGeom prst="rect">
            <a:avLst/>
          </a:prstGeom>
        </p:spPr>
        <p:txBody>
          <a:bodyPr wrap="square">
            <a:spAutoFit/>
          </a:bodyPr>
          <a:lstStyle/>
          <a:p>
            <a:pPr algn="just">
              <a:lnSpc>
                <a:spcPct val="150000"/>
              </a:lnSpc>
              <a:buClrTx/>
              <a:buSzTx/>
              <a:buNone/>
            </a:pPr>
            <a:r>
              <a:rPr lang="zh-CN" altLang="en-US" sz="2400" b="1" dirty="0" smtClean="0">
                <a:solidFill>
                  <a:srgbClr val="FF0000"/>
                </a:solidFill>
                <a:latin typeface="Times New Roman" panose="02020603050405020304" pitchFamily="18" charset="0"/>
                <a:cs typeface="Times New Roman" panose="02020603050405020304" pitchFamily="18" charset="0"/>
                <a:sym typeface="+mn-ea"/>
              </a:rPr>
              <a:t>二、严重性参数</a:t>
            </a:r>
            <a:endParaRPr lang="en-US" altLang="zh-CN" sz="2400" b="1" dirty="0" smtClean="0">
              <a:solidFill>
                <a:srgbClr val="FF0000"/>
              </a:solidFill>
              <a:latin typeface="Times New Roman" panose="02020603050405020304" pitchFamily="18" charset="0"/>
              <a:cs typeface="Times New Roman" panose="02020603050405020304" pitchFamily="18" charset="0"/>
              <a:sym typeface="+mn-ea"/>
            </a:endParaRPr>
          </a:p>
          <a:p>
            <a:pPr algn="just">
              <a:lnSpc>
                <a:spcPct val="150000"/>
              </a:lnSpc>
              <a:buClrTx/>
              <a:buSzTx/>
              <a:buNone/>
            </a:pPr>
            <a:r>
              <a:rPr lang="zh-CN" altLang="en-US" b="1" dirty="0" smtClean="0">
                <a:solidFill>
                  <a:srgbClr val="FF0000"/>
                </a:solidFill>
                <a:latin typeface="Times New Roman" panose="02020603050405020304" pitchFamily="18" charset="0"/>
                <a:cs typeface="Times New Roman" panose="02020603050405020304" pitchFamily="18" charset="0"/>
                <a:sym typeface="+mn-ea"/>
              </a:rPr>
              <a:t>（</a:t>
            </a:r>
            <a:r>
              <a:rPr lang="en-US" altLang="zh-CN" b="1" dirty="0">
                <a:solidFill>
                  <a:srgbClr val="FF0000"/>
                </a:solidFill>
                <a:latin typeface="Times New Roman" panose="02020603050405020304" pitchFamily="18" charset="0"/>
                <a:cs typeface="Times New Roman" panose="02020603050405020304" pitchFamily="18" charset="0"/>
                <a:sym typeface="+mn-ea"/>
              </a:rPr>
              <a:t>1</a:t>
            </a:r>
            <a:r>
              <a:rPr lang="zh-CN" altLang="en-US" b="1" dirty="0">
                <a:solidFill>
                  <a:srgbClr val="FF0000"/>
                </a:solidFill>
                <a:latin typeface="Times New Roman" panose="02020603050405020304" pitchFamily="18" charset="0"/>
                <a:cs typeface="Times New Roman" panose="02020603050405020304" pitchFamily="18" charset="0"/>
                <a:sym typeface="+mn-ea"/>
              </a:rPr>
              <a:t>）最大爆炸压力。</a:t>
            </a:r>
            <a:endParaRPr lang="zh-CN"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r>
              <a:rPr lang="zh-CN" altLang="en-US" b="1" dirty="0" smtClean="0">
                <a:solidFill>
                  <a:srgbClr val="FF0000"/>
                </a:solidFill>
                <a:latin typeface="Times New Roman" panose="02020603050405020304" pitchFamily="18" charset="0"/>
                <a:cs typeface="Times New Roman" panose="02020603050405020304" pitchFamily="18" charset="0"/>
                <a:sym typeface="+mn-ea"/>
              </a:rPr>
              <a:t>（</a:t>
            </a:r>
            <a:r>
              <a:rPr lang="en-US" altLang="zh-CN" b="1" dirty="0" smtClean="0">
                <a:solidFill>
                  <a:srgbClr val="FF0000"/>
                </a:solidFill>
                <a:latin typeface="Times New Roman" panose="02020603050405020304" pitchFamily="18" charset="0"/>
                <a:cs typeface="Times New Roman" panose="02020603050405020304" pitchFamily="18" charset="0"/>
                <a:sym typeface="+mn-ea"/>
              </a:rPr>
              <a:t>2</a:t>
            </a:r>
            <a:r>
              <a:rPr lang="zh-CN" altLang="en-US" b="1" dirty="0" smtClean="0">
                <a:solidFill>
                  <a:srgbClr val="FF0000"/>
                </a:solidFill>
                <a:latin typeface="Times New Roman" panose="02020603050405020304" pitchFamily="18" charset="0"/>
                <a:cs typeface="Times New Roman" panose="02020603050405020304" pitchFamily="18" charset="0"/>
                <a:sym typeface="+mn-ea"/>
              </a:rPr>
              <a:t>）最大爆炸</a:t>
            </a:r>
            <a:r>
              <a:rPr lang="zh-CN" altLang="en-US" b="1" dirty="0">
                <a:solidFill>
                  <a:srgbClr val="FF0000"/>
                </a:solidFill>
                <a:latin typeface="Times New Roman" panose="02020603050405020304" pitchFamily="18" charset="0"/>
                <a:cs typeface="Times New Roman" panose="02020603050405020304" pitchFamily="18" charset="0"/>
                <a:sym typeface="+mn-ea"/>
              </a:rPr>
              <a:t>指数 </a:t>
            </a:r>
            <a:r>
              <a:rPr lang="en-US" altLang="zh-CN" b="1" dirty="0" err="1">
                <a:solidFill>
                  <a:srgbClr val="FF0000"/>
                </a:solidFill>
                <a:latin typeface="Times New Roman" panose="02020603050405020304" pitchFamily="18" charset="0"/>
                <a:cs typeface="Times New Roman" panose="02020603050405020304" pitchFamily="18" charset="0"/>
                <a:sym typeface="+mn-ea"/>
              </a:rPr>
              <a:t>Kst</a:t>
            </a:r>
            <a:r>
              <a:rPr lang="zh-CN" altLang="en-US" b="1" dirty="0" smtClean="0">
                <a:solidFill>
                  <a:srgbClr val="FF0000"/>
                </a:solidFill>
                <a:latin typeface="Times New Roman" panose="02020603050405020304" pitchFamily="18" charset="0"/>
                <a:cs typeface="Times New Roman" panose="02020603050405020304" pitchFamily="18" charset="0"/>
                <a:sym typeface="+mn-ea"/>
              </a:rPr>
              <a:t>。</a:t>
            </a:r>
            <a:endParaRPr lang="zh-CN"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r>
              <a:rPr lang="zh-CN" altLang="en-US" b="1" dirty="0">
                <a:solidFill>
                  <a:srgbClr val="0070C0"/>
                </a:solidFill>
                <a:latin typeface="Times New Roman" panose="02020603050405020304" pitchFamily="18" charset="0"/>
                <a:cs typeface="Times New Roman" panose="02020603050405020304" pitchFamily="18" charset="0"/>
                <a:sym typeface="+mn-ea"/>
              </a:rPr>
              <a:t>最大爆炸压力 </a:t>
            </a:r>
            <a:r>
              <a:rPr lang="en-US" altLang="zh-CN" b="1" dirty="0" err="1">
                <a:solidFill>
                  <a:srgbClr val="0070C0"/>
                </a:solidFill>
                <a:latin typeface="Times New Roman" panose="02020603050405020304" pitchFamily="18" charset="0"/>
                <a:cs typeface="Times New Roman" panose="02020603050405020304" pitchFamily="18" charset="0"/>
                <a:sym typeface="+mn-ea"/>
              </a:rPr>
              <a:t>Pmax</a:t>
            </a:r>
            <a:r>
              <a:rPr lang="en-US" altLang="zh-CN" b="1" dirty="0">
                <a:solidFill>
                  <a:srgbClr val="0070C0"/>
                </a:solidFill>
                <a:latin typeface="Times New Roman" panose="02020603050405020304" pitchFamily="18" charset="0"/>
                <a:cs typeface="Times New Roman" panose="02020603050405020304" pitchFamily="18" charset="0"/>
                <a:sym typeface="+mn-ea"/>
              </a:rPr>
              <a:t> </a:t>
            </a:r>
            <a:r>
              <a:rPr lang="zh-CN" altLang="en-US" b="1" dirty="0" smtClean="0">
                <a:solidFill>
                  <a:srgbClr val="0070C0"/>
                </a:solidFill>
                <a:latin typeface="Times New Roman" panose="02020603050405020304" pitchFamily="18" charset="0"/>
                <a:cs typeface="Times New Roman" panose="02020603050405020304" pitchFamily="18" charset="0"/>
                <a:sym typeface="+mn-ea"/>
              </a:rPr>
              <a:t>和最大爆炸</a:t>
            </a:r>
            <a:r>
              <a:rPr lang="zh-CN" altLang="en-US" b="1" dirty="0">
                <a:solidFill>
                  <a:srgbClr val="0070C0"/>
                </a:solidFill>
                <a:latin typeface="Times New Roman" panose="02020603050405020304" pitchFamily="18" charset="0"/>
                <a:cs typeface="Times New Roman" panose="02020603050405020304" pitchFamily="18" charset="0"/>
                <a:sym typeface="+mn-ea"/>
              </a:rPr>
              <a:t>指数 </a:t>
            </a:r>
            <a:r>
              <a:rPr lang="en-US" altLang="zh-CN" b="1" dirty="0" err="1">
                <a:solidFill>
                  <a:srgbClr val="0070C0"/>
                </a:solidFill>
                <a:latin typeface="Times New Roman" panose="02020603050405020304" pitchFamily="18" charset="0"/>
                <a:cs typeface="Times New Roman" panose="02020603050405020304" pitchFamily="18" charset="0"/>
                <a:sym typeface="+mn-ea"/>
              </a:rPr>
              <a:t>Kst</a:t>
            </a:r>
            <a:r>
              <a:rPr lang="zh-CN" altLang="en-US" b="1" dirty="0">
                <a:solidFill>
                  <a:srgbClr val="0070C0"/>
                </a:solidFill>
                <a:latin typeface="Times New Roman" panose="02020603050405020304" pitchFamily="18" charset="0"/>
                <a:cs typeface="Times New Roman" panose="02020603050405020304" pitchFamily="18" charset="0"/>
                <a:sym typeface="+mn-ea"/>
              </a:rPr>
              <a:t>（规格化</a:t>
            </a:r>
            <a:r>
              <a:rPr lang="zh-CN" altLang="en-US" b="1" dirty="0" smtClean="0">
                <a:solidFill>
                  <a:srgbClr val="0070C0"/>
                </a:solidFill>
                <a:latin typeface="Times New Roman" panose="02020603050405020304" pitchFamily="18" charset="0"/>
                <a:cs typeface="Times New Roman" panose="02020603050405020304" pitchFamily="18" charset="0"/>
                <a:sym typeface="+mn-ea"/>
              </a:rPr>
              <a:t>爆炸压力</a:t>
            </a:r>
            <a:r>
              <a:rPr lang="zh-CN" altLang="en-US" b="1" dirty="0">
                <a:solidFill>
                  <a:srgbClr val="0070C0"/>
                </a:solidFill>
                <a:latin typeface="Times New Roman" panose="02020603050405020304" pitchFamily="18" charset="0"/>
                <a:cs typeface="Times New Roman" panose="02020603050405020304" pitchFamily="18" charset="0"/>
                <a:sym typeface="+mn-ea"/>
              </a:rPr>
              <a:t>上升速率）反应了爆炸的</a:t>
            </a:r>
            <a:r>
              <a:rPr lang="zh-CN" altLang="en-US" b="1" dirty="0" smtClean="0">
                <a:solidFill>
                  <a:srgbClr val="0070C0"/>
                </a:solidFill>
                <a:latin typeface="Times New Roman" panose="02020603050405020304" pitchFamily="18" charset="0"/>
                <a:cs typeface="Times New Roman" panose="02020603050405020304" pitchFamily="18" charset="0"/>
                <a:sym typeface="+mn-ea"/>
              </a:rPr>
              <a:t>破坏力</a:t>
            </a:r>
            <a:endParaRPr lang="en-US" altLang="zh-CN" b="1" dirty="0" smtClean="0">
              <a:solidFill>
                <a:srgbClr val="0070C0"/>
              </a:solidFill>
              <a:latin typeface="Times New Roman" panose="02020603050405020304" pitchFamily="18" charset="0"/>
              <a:cs typeface="Times New Roman" panose="02020603050405020304" pitchFamily="18" charset="0"/>
              <a:sym typeface="+mn-ea"/>
            </a:endParaRPr>
          </a:p>
          <a:p>
            <a:pPr algn="just">
              <a:lnSpc>
                <a:spcPct val="150000"/>
              </a:lnSpc>
              <a:buClrTx/>
              <a:buSzTx/>
              <a:buNone/>
            </a:pPr>
            <a:endParaRPr lang="zh-CN" altLang="en-US" b="1" dirty="0">
              <a:solidFill>
                <a:srgbClr val="0070C0"/>
              </a:solidFill>
              <a:latin typeface="Times New Roman" panose="02020603050405020304" pitchFamily="18" charset="0"/>
              <a:cs typeface="Times New Roman" panose="02020603050405020304" pitchFamily="18" charset="0"/>
            </a:endParaRPr>
          </a:p>
        </p:txBody>
      </p:sp>
      <p:pic>
        <p:nvPicPr>
          <p:cNvPr id="39939" name="Picture 3" descr="C:\Users\Administrator\Desktop\粉尘培训\万丰\2019重大专项\2019重大专项-样品1-前处理打磨-C100-E1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20" y="3101340"/>
            <a:ext cx="4373880" cy="328041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C:\Users\Administrator\Desktop\粉尘培训\万丰\2019重大专项\2019重大专项-样品2-宝马工位打磨-C100-E1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839" y="3140500"/>
            <a:ext cx="4372799" cy="327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3.1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粉尘爆炸参数种类</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504190" y="1124585"/>
            <a:ext cx="10016490" cy="4799965"/>
          </a:xfrm>
          <a:prstGeom prst="rect">
            <a:avLst/>
          </a:prstGeom>
        </p:spPr>
        <p:txBody>
          <a:bodyPr wrap="square">
            <a:spAutoFit/>
          </a:bodyPr>
          <a:lstStyle/>
          <a:p>
            <a:pPr algn="just">
              <a:lnSpc>
                <a:spcPct val="150000"/>
              </a:lnSpc>
              <a:buClrTx/>
              <a:buSzTx/>
              <a:buNone/>
            </a:pPr>
            <a:r>
              <a:rPr lang="zh-CN" altLang="en-US" sz="2400" b="1" dirty="0">
                <a:solidFill>
                  <a:srgbClr val="FF0000"/>
                </a:solidFill>
                <a:latin typeface="Times New Roman" panose="02020603050405020304" pitchFamily="18" charset="0"/>
                <a:cs typeface="Times New Roman" panose="02020603050405020304" pitchFamily="18" charset="0"/>
              </a:rPr>
              <a:t>三、极限</a:t>
            </a:r>
            <a:r>
              <a:rPr lang="zh-CN" altLang="en-US" sz="2400" b="1" dirty="0" smtClean="0">
                <a:solidFill>
                  <a:srgbClr val="FF0000"/>
                </a:solidFill>
                <a:latin typeface="Times New Roman" panose="02020603050405020304" pitchFamily="18" charset="0"/>
                <a:cs typeface="Times New Roman" panose="02020603050405020304" pitchFamily="18" charset="0"/>
              </a:rPr>
              <a:t>参数</a:t>
            </a:r>
            <a:endParaRPr lang="en-US" altLang="zh-CN" sz="2400"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r>
              <a:rPr lang="zh-CN" altLang="en-US" b="1" dirty="0">
                <a:solidFill>
                  <a:srgbClr val="FF0000"/>
                </a:solidFill>
                <a:latin typeface="Times New Roman" panose="02020603050405020304" pitchFamily="18" charset="0"/>
                <a:cs typeface="Times New Roman" panose="02020603050405020304" pitchFamily="18" charset="0"/>
              </a:rPr>
              <a:t>（</a:t>
            </a:r>
            <a:r>
              <a:rPr lang="en-US" altLang="zh-CN" b="1" dirty="0">
                <a:solidFill>
                  <a:srgbClr val="FF0000"/>
                </a:solidFill>
                <a:latin typeface="Times New Roman" panose="02020603050405020304" pitchFamily="18" charset="0"/>
                <a:cs typeface="Times New Roman" panose="02020603050405020304" pitchFamily="18" charset="0"/>
              </a:rPr>
              <a:t>1</a:t>
            </a:r>
            <a:r>
              <a:rPr lang="zh-CN" altLang="en-US" b="1" dirty="0">
                <a:solidFill>
                  <a:srgbClr val="FF0000"/>
                </a:solidFill>
                <a:latin typeface="Times New Roman" panose="02020603050405020304" pitchFamily="18" charset="0"/>
                <a:cs typeface="Times New Roman" panose="02020603050405020304" pitchFamily="18" charset="0"/>
              </a:rPr>
              <a:t>）粉尘爆炸</a:t>
            </a:r>
            <a:r>
              <a:rPr lang="zh-CN" altLang="en-US" b="1" dirty="0" smtClean="0">
                <a:solidFill>
                  <a:srgbClr val="FF0000"/>
                </a:solidFill>
                <a:latin typeface="Times New Roman" panose="02020603050405020304" pitchFamily="18" charset="0"/>
                <a:cs typeface="Times New Roman" panose="02020603050405020304" pitchFamily="18" charset="0"/>
              </a:rPr>
              <a:t>最低下限浓度</a:t>
            </a:r>
            <a:endParaRPr lang="en-US" altLang="zh-CN"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r>
              <a:rPr lang="zh-CN" altLang="en-US" b="1" dirty="0">
                <a:solidFill>
                  <a:srgbClr val="0070C0"/>
                </a:solidFill>
                <a:latin typeface="Times New Roman" panose="02020603050405020304" pitchFamily="18" charset="0"/>
                <a:cs typeface="Times New Roman" panose="02020603050405020304" pitchFamily="18" charset="0"/>
              </a:rPr>
              <a:t>爆炸下限 </a:t>
            </a:r>
            <a:r>
              <a:rPr lang="en-US" altLang="zh-CN" b="1" dirty="0">
                <a:solidFill>
                  <a:srgbClr val="0070C0"/>
                </a:solidFill>
                <a:latin typeface="Times New Roman" panose="02020603050405020304" pitchFamily="18" charset="0"/>
                <a:cs typeface="Times New Roman" panose="02020603050405020304" pitchFamily="18" charset="0"/>
              </a:rPr>
              <a:t>LEL </a:t>
            </a:r>
            <a:r>
              <a:rPr lang="zh-CN" altLang="en-US" b="1" dirty="0">
                <a:solidFill>
                  <a:srgbClr val="0070C0"/>
                </a:solidFill>
                <a:latin typeface="Times New Roman" panose="02020603050405020304" pitchFamily="18" charset="0"/>
                <a:cs typeface="Times New Roman" panose="02020603050405020304" pitchFamily="18" charset="0"/>
              </a:rPr>
              <a:t>的定义为可以发生自持的火焰传播（爆燃）的最低粉尘浓度</a:t>
            </a:r>
            <a:r>
              <a:rPr lang="zh-CN" altLang="en-US" b="1" dirty="0" smtClean="0">
                <a:solidFill>
                  <a:srgbClr val="0070C0"/>
                </a:solidFill>
                <a:latin typeface="Times New Roman" panose="02020603050405020304" pitchFamily="18" charset="0"/>
                <a:cs typeface="Times New Roman" panose="02020603050405020304" pitchFamily="18" charset="0"/>
              </a:rPr>
              <a:t>。</a:t>
            </a:r>
            <a:endParaRPr lang="en-US" altLang="zh-CN" b="1" dirty="0" smtClean="0">
              <a:solidFill>
                <a:srgbClr val="0070C0"/>
              </a:solidFill>
              <a:latin typeface="Times New Roman" panose="02020603050405020304" pitchFamily="18" charset="0"/>
              <a:cs typeface="Times New Roman" panose="02020603050405020304" pitchFamily="18" charset="0"/>
            </a:endParaRPr>
          </a:p>
          <a:p>
            <a:pPr algn="just">
              <a:lnSpc>
                <a:spcPct val="150000"/>
              </a:lnSpc>
              <a:buClrTx/>
              <a:buSzTx/>
              <a:buNone/>
            </a:pPr>
            <a:endParaRPr lang="zh-CN"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endParaRPr lang="zh-CN"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endParaRPr lang="zh-CN"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endParaRPr lang="zh-CN"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endParaRPr lang="zh-CN"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endParaRPr lang="zh-CN"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r>
              <a:rPr lang="zh-CN" altLang="en-US" b="1" dirty="0">
                <a:solidFill>
                  <a:srgbClr val="FF0000"/>
                </a:solidFill>
                <a:latin typeface="Times New Roman" panose="02020603050405020304" pitchFamily="18" charset="0"/>
                <a:cs typeface="Times New Roman" panose="02020603050405020304" pitchFamily="18" charset="0"/>
              </a:rPr>
              <a:t>（</a:t>
            </a:r>
            <a:r>
              <a:rPr lang="en-US" altLang="zh-CN" b="1" dirty="0">
                <a:solidFill>
                  <a:srgbClr val="FF0000"/>
                </a:solidFill>
                <a:latin typeface="Times New Roman" panose="02020603050405020304" pitchFamily="18" charset="0"/>
                <a:cs typeface="Times New Roman" panose="02020603050405020304" pitchFamily="18" charset="0"/>
              </a:rPr>
              <a:t>2</a:t>
            </a:r>
            <a:r>
              <a:rPr lang="zh-CN" altLang="en-US" b="1" dirty="0">
                <a:solidFill>
                  <a:srgbClr val="FF0000"/>
                </a:solidFill>
                <a:latin typeface="Times New Roman" panose="02020603050405020304" pitchFamily="18" charset="0"/>
                <a:cs typeface="Times New Roman" panose="02020603050405020304" pitchFamily="18" charset="0"/>
              </a:rPr>
              <a:t>）极限氧</a:t>
            </a:r>
            <a:r>
              <a:rPr lang="zh-CN" altLang="en-US" b="1" dirty="0" smtClean="0">
                <a:solidFill>
                  <a:srgbClr val="FF0000"/>
                </a:solidFill>
                <a:latin typeface="Times New Roman" panose="02020603050405020304" pitchFamily="18" charset="0"/>
                <a:cs typeface="Times New Roman" panose="02020603050405020304" pitchFamily="18" charset="0"/>
              </a:rPr>
              <a:t>浓度</a:t>
            </a:r>
            <a:endParaRPr lang="en-US" altLang="zh-CN"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r>
              <a:rPr lang="zh-CN" altLang="en-US" b="1" dirty="0">
                <a:solidFill>
                  <a:srgbClr val="0070C0"/>
                </a:solidFill>
                <a:latin typeface="Times New Roman" panose="02020603050405020304" pitchFamily="18" charset="0"/>
                <a:cs typeface="Times New Roman" panose="02020603050405020304" pitchFamily="18" charset="0"/>
              </a:rPr>
              <a:t>极限氧浓度 </a:t>
            </a:r>
            <a:r>
              <a:rPr lang="en-US" altLang="zh-CN" b="1" dirty="0">
                <a:solidFill>
                  <a:srgbClr val="0070C0"/>
                </a:solidFill>
                <a:latin typeface="Times New Roman" panose="02020603050405020304" pitchFamily="18" charset="0"/>
                <a:cs typeface="Times New Roman" panose="02020603050405020304" pitchFamily="18" charset="0"/>
              </a:rPr>
              <a:t>LOC </a:t>
            </a:r>
            <a:r>
              <a:rPr lang="zh-CN" altLang="en-US" b="1" dirty="0">
                <a:solidFill>
                  <a:srgbClr val="0070C0"/>
                </a:solidFill>
                <a:latin typeface="Times New Roman" panose="02020603050405020304" pitchFamily="18" charset="0"/>
                <a:cs typeface="Times New Roman" panose="02020603050405020304" pitchFamily="18" charset="0"/>
              </a:rPr>
              <a:t>是可以维持粉尘云中火焰传播（爆燃）的最低氧浓度。</a:t>
            </a:r>
            <a:endParaRPr lang="zh-CN" altLang="en-US" b="1" dirty="0">
              <a:solidFill>
                <a:srgbClr val="0070C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1440180" y="2853055"/>
            <a:ext cx="7467600" cy="1943100"/>
          </a:xfrm>
          <a:prstGeom prst="rect">
            <a:avLst/>
          </a:prstGeom>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3.2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粉尘爆炸参数作用</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图片 10"/>
          <p:cNvPicPr>
            <a:picLocks noChangeAspect="1"/>
          </p:cNvPicPr>
          <p:nvPr/>
        </p:nvPicPr>
        <p:blipFill>
          <a:blip r:embed="rId2"/>
          <a:stretch>
            <a:fillRect/>
          </a:stretch>
        </p:blipFill>
        <p:spPr>
          <a:xfrm>
            <a:off x="2102646" y="1772816"/>
            <a:ext cx="7813040" cy="3873500"/>
          </a:xfrm>
          <a:prstGeom prst="rect">
            <a:avLst/>
          </a:prstGeom>
        </p:spPr>
      </p:pic>
      <p:sp>
        <p:nvSpPr>
          <p:cNvPr id="3" name="矩形 2"/>
          <p:cNvSpPr/>
          <p:nvPr/>
        </p:nvSpPr>
        <p:spPr>
          <a:xfrm>
            <a:off x="2088158" y="1196752"/>
            <a:ext cx="3966150" cy="461665"/>
          </a:xfrm>
          <a:prstGeom prst="rect">
            <a:avLst/>
          </a:prstGeom>
        </p:spPr>
        <p:txBody>
          <a:bodyPr wrap="none">
            <a:spAutoFit/>
          </a:bodyPr>
          <a:lstStyle/>
          <a:p>
            <a:r>
              <a:rPr lang="zh-CN" altLang="en-US" sz="2400" b="1" dirty="0">
                <a:solidFill>
                  <a:srgbClr val="FF0000"/>
                </a:solidFill>
              </a:rPr>
              <a:t>了解了粉尘可爆是否</a:t>
            </a:r>
            <a:r>
              <a:rPr lang="zh-CN" altLang="en-US" sz="2400" b="1" dirty="0" smtClean="0">
                <a:solidFill>
                  <a:srgbClr val="FF0000"/>
                </a:solidFill>
              </a:rPr>
              <a:t>足够？ </a:t>
            </a:r>
            <a:endParaRPr lang="zh-CN" altLang="en-US" sz="2400" b="1" dirty="0">
              <a:solidFill>
                <a:srgbClr val="FF0000"/>
              </a:solidFill>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3.2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粉尘爆炸参数作用</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266" y="914400"/>
            <a:ext cx="562059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组合 14"/>
          <p:cNvGrpSpPr/>
          <p:nvPr/>
        </p:nvGrpSpPr>
        <p:grpSpPr>
          <a:xfrm>
            <a:off x="6210203" y="1558680"/>
            <a:ext cx="5405102" cy="1006224"/>
            <a:chOff x="631247" y="1196752"/>
            <a:chExt cx="8306798" cy="1318762"/>
          </a:xfrm>
        </p:grpSpPr>
        <p:sp>
          <p:nvSpPr>
            <p:cNvPr id="16" name="文本框 9"/>
            <p:cNvSpPr txBox="1"/>
            <p:nvPr/>
          </p:nvSpPr>
          <p:spPr>
            <a:xfrm>
              <a:off x="631247" y="1508911"/>
              <a:ext cx="1217001" cy="1006603"/>
            </a:xfrm>
            <a:prstGeom prst="rect">
              <a:avLst/>
            </a:prstGeom>
            <a:solidFill>
              <a:schemeClr val="tx2">
                <a:lumMod val="20000"/>
                <a:lumOff val="80000"/>
              </a:schemeClr>
            </a:solidFill>
          </p:spPr>
          <p:txBody>
            <a:bodyPr wrap="square" rtlCol="0">
              <a:spAutoFit/>
            </a:bodyPr>
            <a:lstStyle/>
            <a:p>
              <a:r>
                <a:rPr lang="zh-CN" altLang="en-US" sz="1200" b="1" dirty="0"/>
                <a:t>泄</a:t>
              </a:r>
              <a:r>
                <a:rPr lang="zh-CN" altLang="en-US" sz="1200" b="1" dirty="0" smtClean="0"/>
                <a:t>爆面积计算方法</a:t>
              </a:r>
              <a:endParaRPr lang="zh-CN" altLang="en-US" sz="1200" b="1" dirty="0">
                <a:latin typeface="Times New Roman" panose="02020603050405020304" pitchFamily="18" charset="0"/>
                <a:cs typeface="Times New Roman" panose="02020603050405020304" pitchFamily="18" charset="0"/>
              </a:endParaRPr>
            </a:p>
          </p:txBody>
        </p:sp>
        <p:graphicFrame>
          <p:nvGraphicFramePr>
            <p:cNvPr id="17" name="对象 16"/>
            <p:cNvGraphicFramePr>
              <a:graphicFrameLocks noChangeAspect="1"/>
            </p:cNvGraphicFramePr>
            <p:nvPr/>
          </p:nvGraphicFramePr>
          <p:xfrm>
            <a:off x="3923928" y="1196752"/>
            <a:ext cx="4497537" cy="752257"/>
          </p:xfrm>
          <a:graphic>
            <a:graphicData uri="http://schemas.openxmlformats.org/presentationml/2006/ole">
              <mc:AlternateContent xmlns:mc="http://schemas.openxmlformats.org/markup-compatibility/2006">
                <mc:Choice xmlns:v="urn:schemas-microsoft-com:vml" Requires="v">
                  <p:oleObj spid="_x0000_s44122" name="Equation" r:id="rId3" imgW="2616200" imgH="482600" progId="">
                    <p:embed/>
                  </p:oleObj>
                </mc:Choice>
                <mc:Fallback>
                  <p:oleObj name="Equation" r:id="rId3" imgW="2616200" imgH="482600" progId="">
                    <p:embed/>
                    <p:pic>
                      <p:nvPicPr>
                        <p:cNvPr id="0" name="图片 440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1196752"/>
                          <a:ext cx="4497537" cy="7522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文本框 10"/>
            <p:cNvSpPr txBox="1"/>
            <p:nvPr/>
          </p:nvSpPr>
          <p:spPr>
            <a:xfrm>
              <a:off x="2267743" y="1340009"/>
              <a:ext cx="1453350" cy="623137"/>
            </a:xfrm>
            <a:prstGeom prst="rect">
              <a:avLst/>
            </a:prstGeom>
            <a:solidFill>
              <a:schemeClr val="tx2">
                <a:lumMod val="20000"/>
                <a:lumOff val="80000"/>
              </a:schemeClr>
            </a:solidFill>
          </p:spPr>
          <p:txBody>
            <a:bodyPr wrap="square" rtlCol="0">
              <a:spAutoFit/>
            </a:bodyPr>
            <a:lstStyle/>
            <a:p>
              <a:pPr algn="ctr"/>
              <a:r>
                <a:rPr lang="en-US" altLang="zh-CN" sz="1200" b="1" dirty="0" smtClean="0">
                  <a:latin typeface="Times New Roman" panose="02020603050405020304" pitchFamily="18" charset="0"/>
                  <a:cs typeface="Times New Roman" panose="02020603050405020304" pitchFamily="18" charset="0"/>
                </a:rPr>
                <a:t>NFPA</a:t>
              </a:r>
              <a:r>
                <a:rPr lang="en-US" altLang="zh-CN" sz="2000" b="1" dirty="0" smtClean="0">
                  <a:latin typeface="Times New Roman" panose="02020603050405020304" pitchFamily="18" charset="0"/>
                  <a:cs typeface="Times New Roman" panose="02020603050405020304" pitchFamily="18" charset="0"/>
                </a:rPr>
                <a:t> </a:t>
              </a:r>
              <a:r>
                <a:rPr lang="en-US" altLang="zh-CN" sz="1200" b="1" dirty="0" smtClean="0">
                  <a:latin typeface="Times New Roman" panose="02020603050405020304" pitchFamily="18" charset="0"/>
                  <a:cs typeface="Times New Roman" panose="02020603050405020304" pitchFamily="18" charset="0"/>
                </a:rPr>
                <a:t>68</a:t>
              </a:r>
              <a:endParaRPr lang="zh-CN" altLang="en-US" sz="1200" b="1" dirty="0">
                <a:latin typeface="Times New Roman" panose="02020603050405020304" pitchFamily="18" charset="0"/>
                <a:cs typeface="Times New Roman" panose="02020603050405020304" pitchFamily="18" charset="0"/>
              </a:endParaRPr>
            </a:p>
          </p:txBody>
        </p:sp>
        <p:sp>
          <p:nvSpPr>
            <p:cNvPr id="19" name="文本框 11"/>
            <p:cNvSpPr txBox="1"/>
            <p:nvPr/>
          </p:nvSpPr>
          <p:spPr>
            <a:xfrm>
              <a:off x="2265143" y="2082572"/>
              <a:ext cx="1455949" cy="431402"/>
            </a:xfrm>
            <a:prstGeom prst="rect">
              <a:avLst/>
            </a:prstGeom>
            <a:solidFill>
              <a:schemeClr val="tx2">
                <a:lumMod val="20000"/>
                <a:lumOff val="80000"/>
              </a:schemeClr>
            </a:solidFill>
          </p:spPr>
          <p:txBody>
            <a:bodyPr wrap="square" rtlCol="0">
              <a:spAutoFit/>
            </a:bodyPr>
            <a:lstStyle/>
            <a:p>
              <a:pPr algn="ctr"/>
              <a:r>
                <a:rPr lang="en-US" altLang="zh-CN" sz="1200" b="1" dirty="0" smtClean="0">
                  <a:latin typeface="Times New Roman" panose="02020603050405020304" pitchFamily="18" charset="0"/>
                  <a:ea typeface="+mn-ea"/>
                  <a:cs typeface="Times New Roman" panose="02020603050405020304" pitchFamily="18" charset="0"/>
                </a:rPr>
                <a:t>EN 14491</a:t>
              </a:r>
              <a:endParaRPr lang="zh-CN" altLang="en-US" sz="1200" b="1" dirty="0">
                <a:latin typeface="Times New Roman" panose="02020603050405020304" pitchFamily="18" charset="0"/>
                <a:ea typeface="+mn-ea"/>
                <a:cs typeface="Times New Roman" panose="02020603050405020304" pitchFamily="18" charset="0"/>
              </a:endParaRPr>
            </a:p>
          </p:txBody>
        </p:sp>
        <p:cxnSp>
          <p:nvCxnSpPr>
            <p:cNvPr id="20" name="直接连接符 19"/>
            <p:cNvCxnSpPr/>
            <p:nvPr/>
          </p:nvCxnSpPr>
          <p:spPr>
            <a:xfrm>
              <a:off x="1854710" y="1942745"/>
              <a:ext cx="144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998726" y="1570841"/>
              <a:ext cx="0" cy="722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998726" y="1582102"/>
              <a:ext cx="2633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992263" y="2302785"/>
              <a:ext cx="2633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7" name="对象 26"/>
            <p:cNvGraphicFramePr>
              <a:graphicFrameLocks noChangeAspect="1"/>
            </p:cNvGraphicFramePr>
            <p:nvPr/>
          </p:nvGraphicFramePr>
          <p:xfrm>
            <a:off x="3919929" y="2087324"/>
            <a:ext cx="5018116" cy="369505"/>
          </p:xfrm>
          <a:graphic>
            <a:graphicData uri="http://schemas.openxmlformats.org/presentationml/2006/ole">
              <mc:AlternateContent xmlns:mc="http://schemas.openxmlformats.org/markup-compatibility/2006">
                <mc:Choice xmlns:v="urn:schemas-microsoft-com:vml" Requires="v">
                  <p:oleObj spid="_x0000_s44123" name="Equation" r:id="rId5" imgW="3987800" imgH="241300" progId="">
                    <p:embed/>
                  </p:oleObj>
                </mc:Choice>
                <mc:Fallback>
                  <p:oleObj name="Equation" r:id="rId5" imgW="3987800" imgH="241300" progId="">
                    <p:embed/>
                    <p:pic>
                      <p:nvPicPr>
                        <p:cNvPr id="0" name="图片 440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9929" y="2087324"/>
                          <a:ext cx="5018116" cy="3695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28" name="图片 27"/>
          <p:cNvPicPr/>
          <p:nvPr/>
        </p:nvPicPr>
        <p:blipFill>
          <a:blip r:embed="rId7"/>
          <a:stretch>
            <a:fillRect/>
          </a:stretch>
        </p:blipFill>
        <p:spPr>
          <a:xfrm>
            <a:off x="6210820" y="3140967"/>
            <a:ext cx="2661662" cy="2556247"/>
          </a:xfrm>
          <a:prstGeom prst="rect">
            <a:avLst/>
          </a:prstGeom>
          <a:noFill/>
          <a:ln>
            <a:noFill/>
          </a:ln>
        </p:spPr>
      </p:pic>
      <p:pic>
        <p:nvPicPr>
          <p:cNvPr id="29" name="图片 28"/>
          <p:cNvPicPr/>
          <p:nvPr/>
        </p:nvPicPr>
        <p:blipFill>
          <a:blip r:embed="rId8"/>
          <a:srcRect/>
          <a:stretch>
            <a:fillRect/>
          </a:stretch>
        </p:blipFill>
        <p:spPr>
          <a:xfrm>
            <a:off x="9144942" y="3140968"/>
            <a:ext cx="2241798" cy="2556246"/>
          </a:xfrm>
          <a:prstGeom prst="rect">
            <a:avLst/>
          </a:prstGeom>
          <a:noFill/>
          <a:ln w="9525">
            <a:noFill/>
            <a:miter lim="800000"/>
            <a:headEnd/>
            <a:tailEnd/>
          </a:ln>
        </p:spPr>
      </p:pic>
      <p:sp>
        <p:nvSpPr>
          <p:cNvPr id="31" name="矩形 30"/>
          <p:cNvSpPr/>
          <p:nvPr/>
        </p:nvSpPr>
        <p:spPr>
          <a:xfrm>
            <a:off x="6668217" y="5884235"/>
            <a:ext cx="4060901" cy="830997"/>
          </a:xfrm>
          <a:prstGeom prst="rect">
            <a:avLst/>
          </a:prstGeom>
        </p:spPr>
        <p:txBody>
          <a:bodyPr wrap="square">
            <a:spAutoFit/>
          </a:bodyPr>
          <a:lstStyle/>
          <a:p>
            <a:r>
              <a:rPr lang="en-US" altLang="zh-CN" sz="2400" b="1" dirty="0" smtClean="0">
                <a:solidFill>
                  <a:srgbClr val="FF0000"/>
                </a:solidFill>
              </a:rPr>
              <a:t>1</a:t>
            </a:r>
            <a:r>
              <a:rPr lang="zh-CN" altLang="en-US" sz="2400" b="1" dirty="0" smtClean="0">
                <a:solidFill>
                  <a:srgbClr val="FF0000"/>
                </a:solidFill>
              </a:rPr>
              <a:t>、企业提供粉尘参数</a:t>
            </a:r>
            <a:endParaRPr lang="en-US" altLang="zh-CN" sz="2400" b="1" dirty="0" smtClean="0">
              <a:solidFill>
                <a:srgbClr val="FF0000"/>
              </a:solidFill>
            </a:endParaRPr>
          </a:p>
          <a:p>
            <a:r>
              <a:rPr lang="en-US" altLang="zh-CN" sz="2400" b="1" dirty="0" smtClean="0">
                <a:solidFill>
                  <a:srgbClr val="FF0000"/>
                </a:solidFill>
              </a:rPr>
              <a:t>2</a:t>
            </a:r>
            <a:r>
              <a:rPr lang="zh-CN" altLang="en-US" sz="2400" b="1" dirty="0" smtClean="0">
                <a:solidFill>
                  <a:srgbClr val="FF0000"/>
                </a:solidFill>
              </a:rPr>
              <a:t>、提供除尘设备设计说明书</a:t>
            </a:r>
            <a:endParaRPr lang="zh-CN" altLang="en-US" sz="2400" b="1" dirty="0">
              <a:solidFill>
                <a:srgbClr val="FF0000"/>
              </a:solidFill>
            </a:endParaRP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3.2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粉尘爆炸参数作用</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图片 27"/>
          <p:cNvPicPr/>
          <p:nvPr/>
        </p:nvPicPr>
        <p:blipFill>
          <a:blip r:embed="rId2"/>
          <a:stretch>
            <a:fillRect/>
          </a:stretch>
        </p:blipFill>
        <p:spPr>
          <a:xfrm>
            <a:off x="3024262" y="4437112"/>
            <a:ext cx="2466936" cy="2283283"/>
          </a:xfrm>
          <a:prstGeom prst="rect">
            <a:avLst/>
          </a:prstGeom>
          <a:noFill/>
          <a:ln>
            <a:noFill/>
          </a:ln>
        </p:spPr>
      </p:pic>
      <p:pic>
        <p:nvPicPr>
          <p:cNvPr id="29" name="图片 28"/>
          <p:cNvPicPr/>
          <p:nvPr/>
        </p:nvPicPr>
        <p:blipFill>
          <a:blip r:embed="rId3"/>
          <a:srcRect/>
          <a:stretch>
            <a:fillRect/>
          </a:stretch>
        </p:blipFill>
        <p:spPr>
          <a:xfrm>
            <a:off x="5827798" y="4456216"/>
            <a:ext cx="2025775" cy="2313840"/>
          </a:xfrm>
          <a:prstGeom prst="rect">
            <a:avLst/>
          </a:prstGeom>
          <a:noFill/>
          <a:ln w="9525">
            <a:noFill/>
            <a:miter lim="800000"/>
            <a:headEnd/>
            <a:tailEnd/>
          </a:ln>
        </p:spPr>
      </p:pic>
      <p:sp>
        <p:nvSpPr>
          <p:cNvPr id="31" name="矩形 30"/>
          <p:cNvSpPr/>
          <p:nvPr/>
        </p:nvSpPr>
        <p:spPr>
          <a:xfrm>
            <a:off x="8040741" y="5157192"/>
            <a:ext cx="4104456" cy="829945"/>
          </a:xfrm>
          <a:prstGeom prst="rect">
            <a:avLst/>
          </a:prstGeom>
        </p:spPr>
        <p:txBody>
          <a:bodyPr wrap="square">
            <a:spAutoFit/>
          </a:bodyPr>
          <a:lstStyle/>
          <a:p>
            <a:r>
              <a:rPr lang="en-US" altLang="zh-CN" sz="2400" b="1" dirty="0" smtClean="0">
                <a:solidFill>
                  <a:srgbClr val="FF0000"/>
                </a:solidFill>
              </a:rPr>
              <a:t>1</a:t>
            </a:r>
            <a:r>
              <a:rPr lang="zh-CN" altLang="en-US" sz="2400" b="1" dirty="0" smtClean="0">
                <a:solidFill>
                  <a:srgbClr val="FF0000"/>
                </a:solidFill>
              </a:rPr>
              <a:t>、企业提供粉尘参数？</a:t>
            </a:r>
            <a:endParaRPr lang="en-US" altLang="zh-CN" sz="2400" b="1" dirty="0" smtClean="0">
              <a:solidFill>
                <a:srgbClr val="FF0000"/>
              </a:solidFill>
            </a:endParaRPr>
          </a:p>
          <a:p>
            <a:r>
              <a:rPr lang="en-US" altLang="zh-CN" sz="2400" b="1" dirty="0" smtClean="0">
                <a:solidFill>
                  <a:srgbClr val="FF0000"/>
                </a:solidFill>
              </a:rPr>
              <a:t>2</a:t>
            </a:r>
            <a:r>
              <a:rPr lang="zh-CN" altLang="en-US" sz="2400" b="1" dirty="0" smtClean="0">
                <a:solidFill>
                  <a:srgbClr val="FF0000"/>
                </a:solidFill>
              </a:rPr>
              <a:t>、提供除尘设备设计说明书？</a:t>
            </a:r>
            <a:endParaRPr lang="zh-CN" altLang="en-US" sz="2400" b="1" dirty="0">
              <a:solidFill>
                <a:srgbClr val="FF0000"/>
              </a:solidFill>
            </a:endParaRPr>
          </a:p>
        </p:txBody>
      </p:sp>
      <p:graphicFrame>
        <p:nvGraphicFramePr>
          <p:cNvPr id="30" name="表格 29"/>
          <p:cNvGraphicFramePr>
            <a:graphicFrameLocks noGrp="1"/>
          </p:cNvGraphicFramePr>
          <p:nvPr/>
        </p:nvGraphicFramePr>
        <p:xfrm>
          <a:off x="371077" y="1052736"/>
          <a:ext cx="11015663" cy="1463040"/>
        </p:xfrm>
        <a:graphic>
          <a:graphicData uri="http://schemas.openxmlformats.org/drawingml/2006/table">
            <a:tbl>
              <a:tblPr firstRow="1" firstCol="1" bandRow="1">
                <a:tableStyleId>{5C22544A-7EE6-4342-B048-85BDC9FD1C3A}</a:tableStyleId>
              </a:tblPr>
              <a:tblGrid>
                <a:gridCol w="1915288"/>
                <a:gridCol w="3352306"/>
                <a:gridCol w="5748069"/>
              </a:tblGrid>
              <a:tr h="0">
                <a:tc>
                  <a:txBody>
                    <a:bodyPr/>
                    <a:lstStyle/>
                    <a:p>
                      <a:pPr algn="l">
                        <a:spcAft>
                          <a:spcPts val="0"/>
                        </a:spcAft>
                      </a:pPr>
                      <a:r>
                        <a:rPr lang="zh-CN" sz="1200" kern="100" dirty="0">
                          <a:effectLst/>
                        </a:rPr>
                        <a:t>参数</a:t>
                      </a:r>
                      <a:endParaRPr lang="zh-CN" sz="105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dirty="0">
                          <a:effectLst/>
                        </a:rPr>
                        <a:t>参数描述</a:t>
                      </a:r>
                      <a:endParaRPr lang="zh-CN" sz="105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参数应用</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r>
              <a:tr h="0">
                <a:tc>
                  <a:txBody>
                    <a:bodyPr/>
                    <a:lstStyle/>
                    <a:p>
                      <a:pPr algn="l">
                        <a:spcAft>
                          <a:spcPts val="0"/>
                        </a:spcAft>
                      </a:pPr>
                      <a:r>
                        <a:rPr lang="en-US" sz="1200" kern="100">
                          <a:effectLst/>
                        </a:rPr>
                        <a:t>P</a:t>
                      </a:r>
                      <a:r>
                        <a:rPr lang="en-US" sz="1200" kern="100" baseline="-25000">
                          <a:effectLst/>
                        </a:rPr>
                        <a:t>max</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最大爆炸压力</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rowSpan="2">
                  <a:txBody>
                    <a:bodyPr/>
                    <a:lstStyle/>
                    <a:p>
                      <a:pPr algn="l">
                        <a:spcAft>
                          <a:spcPts val="0"/>
                        </a:spcAft>
                      </a:pPr>
                      <a:r>
                        <a:rPr lang="zh-CN" sz="1200" kern="100">
                          <a:effectLst/>
                        </a:rPr>
                        <a:t>用于除尘系统以及生产装置的泄爆面积计算、隔爆装置选型计算、抑爆、惰化设计</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r>
              <a:tr h="0">
                <a:tc>
                  <a:txBody>
                    <a:bodyPr/>
                    <a:lstStyle/>
                    <a:p>
                      <a:pPr algn="l">
                        <a:spcAft>
                          <a:spcPts val="0"/>
                        </a:spcAft>
                      </a:pPr>
                      <a:r>
                        <a:rPr lang="en-US" sz="1200" kern="100">
                          <a:effectLst/>
                        </a:rPr>
                        <a:t>Kst</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最大爆炸指数</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vMerge="1">
                  <a:tcPr/>
                </a:tc>
              </a:tr>
              <a:tr h="0">
                <a:tc>
                  <a:txBody>
                    <a:bodyPr/>
                    <a:lstStyle/>
                    <a:p>
                      <a:pPr algn="l">
                        <a:spcAft>
                          <a:spcPts val="0"/>
                        </a:spcAft>
                      </a:pPr>
                      <a:r>
                        <a:rPr lang="en-US" sz="1200" kern="100">
                          <a:effectLst/>
                        </a:rPr>
                        <a:t>LEL</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最低爆炸下限</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用于除尘系统设计、浓度传感器设计、粉尘浓度控制、清扫频次</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r>
              <a:tr h="0">
                <a:tc>
                  <a:txBody>
                    <a:bodyPr/>
                    <a:lstStyle/>
                    <a:p>
                      <a:pPr algn="l">
                        <a:spcAft>
                          <a:spcPts val="0"/>
                        </a:spcAft>
                      </a:pPr>
                      <a:r>
                        <a:rPr lang="en-US" sz="1200" kern="100">
                          <a:effectLst/>
                        </a:rPr>
                        <a:t>MIE</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粉尘云最小点燃能量</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用于装置现场点火源控制</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r>
              <a:tr h="0">
                <a:tc>
                  <a:txBody>
                    <a:bodyPr/>
                    <a:lstStyle/>
                    <a:p>
                      <a:pPr algn="l">
                        <a:spcAft>
                          <a:spcPts val="0"/>
                        </a:spcAft>
                      </a:pPr>
                      <a:r>
                        <a:rPr lang="en-US" sz="1200" kern="100">
                          <a:effectLst/>
                        </a:rPr>
                        <a:t>MIT-C</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粉尘层最低着火温度</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工业过程及表面温度控制</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r>
              <a:tr h="0">
                <a:tc>
                  <a:txBody>
                    <a:bodyPr/>
                    <a:lstStyle/>
                    <a:p>
                      <a:pPr algn="l">
                        <a:spcAft>
                          <a:spcPts val="0"/>
                        </a:spcAft>
                      </a:pPr>
                      <a:r>
                        <a:rPr lang="en-US" sz="1200" kern="100">
                          <a:effectLst/>
                        </a:rPr>
                        <a:t>MIT-L</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粉尘云最低着火温度</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工业过程及表面温度控制</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r>
              <a:tr h="0">
                <a:tc>
                  <a:txBody>
                    <a:bodyPr/>
                    <a:lstStyle/>
                    <a:p>
                      <a:pPr algn="l">
                        <a:spcAft>
                          <a:spcPts val="0"/>
                        </a:spcAft>
                      </a:pPr>
                      <a:r>
                        <a:rPr lang="en-US" sz="1200" kern="100">
                          <a:effectLst/>
                        </a:rPr>
                        <a:t>LOC</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a:effectLst/>
                        </a:rPr>
                        <a:t>极限氧浓度</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l">
                        <a:spcAft>
                          <a:spcPts val="0"/>
                        </a:spcAft>
                      </a:pPr>
                      <a:r>
                        <a:rPr lang="zh-CN" sz="1200" kern="100" dirty="0">
                          <a:effectLst/>
                        </a:rPr>
                        <a:t>惰化处理</a:t>
                      </a:r>
                      <a:endParaRPr lang="zh-CN" sz="1050" kern="100" dirty="0">
                        <a:effectLst/>
                        <a:latin typeface="Calibri" panose="020F0502020204030204"/>
                        <a:ea typeface="宋体" panose="02010600030101010101" pitchFamily="2" charset="-122"/>
                        <a:cs typeface="Times New Roman" panose="02020603050405020304"/>
                      </a:endParaRPr>
                    </a:p>
                  </a:txBody>
                  <a:tcPr marL="68580" marR="68580" marT="0" marB="0" anchor="ctr"/>
                </a:tc>
              </a:tr>
            </a:tbl>
          </a:graphicData>
        </a:graphic>
      </p:graphicFrame>
      <p:grpSp>
        <p:nvGrpSpPr>
          <p:cNvPr id="32" name="组合 31"/>
          <p:cNvGrpSpPr/>
          <p:nvPr/>
        </p:nvGrpSpPr>
        <p:grpSpPr>
          <a:xfrm>
            <a:off x="875337" y="2636912"/>
            <a:ext cx="8771890" cy="1716120"/>
            <a:chOff x="631247" y="1196752"/>
            <a:chExt cx="8306798" cy="1260077"/>
          </a:xfrm>
        </p:grpSpPr>
        <p:sp>
          <p:nvSpPr>
            <p:cNvPr id="34" name="文本框 9"/>
            <p:cNvSpPr txBox="1"/>
            <p:nvPr/>
          </p:nvSpPr>
          <p:spPr>
            <a:xfrm>
              <a:off x="631247" y="1603282"/>
              <a:ext cx="1217000" cy="518941"/>
            </a:xfrm>
            <a:prstGeom prst="rect">
              <a:avLst/>
            </a:prstGeom>
            <a:solidFill>
              <a:schemeClr val="tx2">
                <a:lumMod val="20000"/>
                <a:lumOff val="80000"/>
              </a:schemeClr>
            </a:solidFill>
          </p:spPr>
          <p:txBody>
            <a:bodyPr wrap="square" rtlCol="0">
              <a:spAutoFit/>
            </a:bodyPr>
            <a:lstStyle/>
            <a:p>
              <a:r>
                <a:rPr lang="zh-CN" altLang="en-US" sz="2000" b="1" dirty="0"/>
                <a:t>泄</a:t>
              </a:r>
              <a:r>
                <a:rPr lang="zh-CN" altLang="en-US" sz="2000" b="1" dirty="0" smtClean="0"/>
                <a:t>爆面积</a:t>
              </a:r>
              <a:endParaRPr lang="en-US" altLang="zh-CN" sz="2000" b="1" dirty="0" smtClean="0"/>
            </a:p>
            <a:p>
              <a:r>
                <a:rPr lang="zh-CN" altLang="en-US" sz="2000" b="1" dirty="0" smtClean="0"/>
                <a:t>计算方法</a:t>
              </a:r>
              <a:endParaRPr lang="zh-CN" altLang="en-US" sz="2000" b="1" dirty="0">
                <a:latin typeface="Times New Roman" panose="02020603050405020304" pitchFamily="18" charset="0"/>
                <a:ea typeface="+mn-ea"/>
                <a:cs typeface="Times New Roman" panose="02020603050405020304" pitchFamily="18" charset="0"/>
              </a:endParaRPr>
            </a:p>
          </p:txBody>
        </p:sp>
        <p:graphicFrame>
          <p:nvGraphicFramePr>
            <p:cNvPr id="35" name="对象 34"/>
            <p:cNvGraphicFramePr>
              <a:graphicFrameLocks noChangeAspect="1"/>
            </p:cNvGraphicFramePr>
            <p:nvPr/>
          </p:nvGraphicFramePr>
          <p:xfrm>
            <a:off x="3923928" y="1196752"/>
            <a:ext cx="4497537" cy="752257"/>
          </p:xfrm>
          <a:graphic>
            <a:graphicData uri="http://schemas.openxmlformats.org/presentationml/2006/ole">
              <mc:AlternateContent xmlns:mc="http://schemas.openxmlformats.org/markup-compatibility/2006">
                <mc:Choice xmlns:v="urn:schemas-microsoft-com:vml" Requires="v">
                  <p:oleObj spid="_x0000_s48212" name="Equation" r:id="rId4" imgW="2616200" imgH="482600" progId="">
                    <p:embed/>
                  </p:oleObj>
                </mc:Choice>
                <mc:Fallback>
                  <p:oleObj name="Equation" r:id="rId4" imgW="2616200" imgH="482600" progId="">
                    <p:embed/>
                    <p:pic>
                      <p:nvPicPr>
                        <p:cNvPr id="0" name="图片 481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196752"/>
                          <a:ext cx="4497537" cy="7522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文本框 10"/>
            <p:cNvSpPr txBox="1"/>
            <p:nvPr/>
          </p:nvSpPr>
          <p:spPr>
            <a:xfrm>
              <a:off x="2267743" y="1340009"/>
              <a:ext cx="1453349" cy="292808"/>
            </a:xfrm>
            <a:prstGeom prst="rect">
              <a:avLst/>
            </a:prstGeom>
            <a:solidFill>
              <a:schemeClr val="tx2">
                <a:lumMod val="20000"/>
                <a:lumOff val="80000"/>
              </a:schemeClr>
            </a:solidFill>
          </p:spPr>
          <p:txBody>
            <a:bodyPr wrap="square" rtlCol="0">
              <a:spAutoFit/>
            </a:bodyPr>
            <a:lstStyle/>
            <a:p>
              <a:pPr algn="ctr"/>
              <a:r>
                <a:rPr lang="en-US" altLang="zh-CN" sz="2000" b="1" dirty="0" smtClean="0">
                  <a:latin typeface="Times New Roman" panose="02020603050405020304" pitchFamily="18" charset="0"/>
                  <a:cs typeface="Times New Roman" panose="02020603050405020304" pitchFamily="18" charset="0"/>
                </a:rPr>
                <a:t>NFPA 68</a:t>
              </a:r>
              <a:endParaRPr lang="zh-CN" altLang="en-US" sz="2000" b="1" dirty="0">
                <a:latin typeface="Times New Roman" panose="02020603050405020304" pitchFamily="18" charset="0"/>
                <a:ea typeface="+mn-ea"/>
                <a:cs typeface="Times New Roman" panose="02020603050405020304" pitchFamily="18" charset="0"/>
              </a:endParaRPr>
            </a:p>
          </p:txBody>
        </p:sp>
        <p:sp>
          <p:nvSpPr>
            <p:cNvPr id="37" name="文本框 11"/>
            <p:cNvSpPr txBox="1"/>
            <p:nvPr/>
          </p:nvSpPr>
          <p:spPr>
            <a:xfrm>
              <a:off x="2265143" y="2082572"/>
              <a:ext cx="1455949" cy="292808"/>
            </a:xfrm>
            <a:prstGeom prst="rect">
              <a:avLst/>
            </a:prstGeom>
            <a:solidFill>
              <a:schemeClr val="tx2">
                <a:lumMod val="20000"/>
                <a:lumOff val="80000"/>
              </a:schemeClr>
            </a:solidFill>
          </p:spPr>
          <p:txBody>
            <a:bodyPr wrap="square" rtlCol="0">
              <a:spAutoFit/>
            </a:bodyPr>
            <a:lstStyle/>
            <a:p>
              <a:pPr algn="ctr"/>
              <a:r>
                <a:rPr lang="en-US" altLang="zh-CN" sz="2000" b="1" dirty="0" smtClean="0">
                  <a:latin typeface="Times New Roman" panose="02020603050405020304" pitchFamily="18" charset="0"/>
                  <a:ea typeface="+mn-ea"/>
                  <a:cs typeface="Times New Roman" panose="02020603050405020304" pitchFamily="18" charset="0"/>
                </a:rPr>
                <a:t>EN 14491</a:t>
              </a:r>
              <a:endParaRPr lang="zh-CN" altLang="en-US" sz="2000" b="1" dirty="0">
                <a:latin typeface="Times New Roman" panose="02020603050405020304" pitchFamily="18" charset="0"/>
                <a:ea typeface="+mn-ea"/>
                <a:cs typeface="Times New Roman" panose="02020603050405020304" pitchFamily="18" charset="0"/>
              </a:endParaRPr>
            </a:p>
          </p:txBody>
        </p:sp>
        <p:cxnSp>
          <p:nvCxnSpPr>
            <p:cNvPr id="38" name="直接连接符 37"/>
            <p:cNvCxnSpPr/>
            <p:nvPr/>
          </p:nvCxnSpPr>
          <p:spPr>
            <a:xfrm>
              <a:off x="1854710" y="1942745"/>
              <a:ext cx="144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998726" y="1570841"/>
              <a:ext cx="0" cy="722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998726" y="1582102"/>
              <a:ext cx="2633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992263" y="2302785"/>
              <a:ext cx="2633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2" name="对象 41"/>
            <p:cNvGraphicFramePr>
              <a:graphicFrameLocks noChangeAspect="1"/>
            </p:cNvGraphicFramePr>
            <p:nvPr/>
          </p:nvGraphicFramePr>
          <p:xfrm>
            <a:off x="3919929" y="2087324"/>
            <a:ext cx="5018116" cy="369505"/>
          </p:xfrm>
          <a:graphic>
            <a:graphicData uri="http://schemas.openxmlformats.org/presentationml/2006/ole">
              <mc:AlternateContent xmlns:mc="http://schemas.openxmlformats.org/markup-compatibility/2006">
                <mc:Choice xmlns:v="urn:schemas-microsoft-com:vml" Requires="v">
                  <p:oleObj spid="_x0000_s48213" name="Equation" r:id="rId6" imgW="3987800" imgH="241300" progId="">
                    <p:embed/>
                  </p:oleObj>
                </mc:Choice>
                <mc:Fallback>
                  <p:oleObj name="Equation" r:id="rId6" imgW="3987800" imgH="241300" progId="">
                    <p:embed/>
                    <p:pic>
                      <p:nvPicPr>
                        <p:cNvPr id="0" name="图片 481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9929" y="2087324"/>
                          <a:ext cx="5018116" cy="3695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3.2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粉尘爆炸参数作用</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内容占位符 3"/>
          <p:cNvPicPr>
            <a:picLocks noGrp="1" noChangeAspect="1"/>
          </p:cNvPicPr>
          <p:nvPr>
            <p:ph idx="1"/>
          </p:nvPr>
        </p:nvPicPr>
        <p:blipFill>
          <a:blip r:embed="rId2"/>
          <a:stretch>
            <a:fillRect/>
          </a:stretch>
        </p:blipFill>
        <p:spPr>
          <a:xfrm>
            <a:off x="1988315" y="2420888"/>
            <a:ext cx="7838703" cy="4011727"/>
          </a:xfrm>
          <a:prstGeom prst="rect">
            <a:avLst/>
          </a:prstGeom>
        </p:spPr>
      </p:pic>
      <p:sp>
        <p:nvSpPr>
          <p:cNvPr id="3" name="矩形 2"/>
          <p:cNvSpPr/>
          <p:nvPr/>
        </p:nvSpPr>
        <p:spPr>
          <a:xfrm>
            <a:off x="432435" y="980440"/>
            <a:ext cx="7917815" cy="1198880"/>
          </a:xfrm>
          <a:prstGeom prst="rect">
            <a:avLst/>
          </a:prstGeom>
        </p:spPr>
        <p:txBody>
          <a:bodyPr wrap="square">
            <a:spAutoFit/>
          </a:bodyPr>
          <a:lstStyle/>
          <a:p>
            <a:r>
              <a:rPr lang="en-US" altLang="zh-CN" sz="2400" b="1" dirty="0" smtClean="0">
                <a:solidFill>
                  <a:srgbClr val="FF0000"/>
                </a:solidFill>
              </a:rPr>
              <a:t>1</a:t>
            </a:r>
            <a:r>
              <a:rPr lang="zh-CN" altLang="en-US" sz="2400" b="1" dirty="0" smtClean="0">
                <a:solidFill>
                  <a:srgbClr val="FF0000"/>
                </a:solidFill>
              </a:rPr>
              <a:t>、企业了解自己工厂</a:t>
            </a:r>
            <a:r>
              <a:rPr lang="zh-CN" altLang="en-US" sz="2400" b="1" dirty="0">
                <a:solidFill>
                  <a:srgbClr val="FF0000"/>
                </a:solidFill>
              </a:rPr>
              <a:t>里的</a:t>
            </a:r>
            <a:r>
              <a:rPr lang="zh-CN" altLang="en-US" sz="2400" b="1" dirty="0" smtClean="0">
                <a:solidFill>
                  <a:srgbClr val="FF0000"/>
                </a:solidFill>
              </a:rPr>
              <a:t>粉尘爆炸性质吗？</a:t>
            </a:r>
            <a:endParaRPr lang="en-US" altLang="zh-CN" sz="2400" b="1" dirty="0" smtClean="0">
              <a:solidFill>
                <a:srgbClr val="FF0000"/>
              </a:solidFill>
            </a:endParaRPr>
          </a:p>
          <a:p>
            <a:r>
              <a:rPr lang="en-US" altLang="zh-CN" sz="2400" b="1" dirty="0" smtClean="0">
                <a:solidFill>
                  <a:srgbClr val="FF0000"/>
                </a:solidFill>
              </a:rPr>
              <a:t>2</a:t>
            </a:r>
            <a:r>
              <a:rPr lang="zh-CN" altLang="en-US" sz="2400" b="1" dirty="0" smtClean="0">
                <a:solidFill>
                  <a:srgbClr val="FF0000"/>
                </a:solidFill>
              </a:rPr>
              <a:t>、除尘设计厂商了解他所设计的单位的粉尘性质吗？</a:t>
            </a:r>
            <a:endParaRPr lang="en-US" altLang="zh-CN" sz="2400" b="1" dirty="0" smtClean="0">
              <a:solidFill>
                <a:srgbClr val="FF0000"/>
              </a:solidFill>
            </a:endParaRPr>
          </a:p>
          <a:p>
            <a:r>
              <a:rPr lang="en-US" altLang="zh-CN" sz="2400" b="1" dirty="0" smtClean="0">
                <a:solidFill>
                  <a:srgbClr val="FF0000"/>
                </a:solidFill>
              </a:rPr>
              <a:t>3</a:t>
            </a:r>
            <a:r>
              <a:rPr lang="zh-CN" altLang="en-US" sz="2400" b="1" dirty="0" smtClean="0">
                <a:solidFill>
                  <a:srgbClr val="FF0000"/>
                </a:solidFill>
              </a:rPr>
              <a:t>、专家检查指导服务了解此企业的粉尘爆炸性质吗？</a:t>
            </a:r>
            <a:endParaRPr lang="zh-CN" altLang="en-US" sz="2400" dirty="0"/>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3.3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粉尘爆炸参数测试</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41" y="1052736"/>
            <a:ext cx="6043811" cy="566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694" y="1001462"/>
            <a:ext cx="4702611" cy="572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3.3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粉尘爆炸参数测试</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6" name="Picture 2" descr="C:\Users\Administrator\Desktop\粉尘培训\57B67C71-2B59-4774-BF4A-0DDDF2DD5D5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222" y="2099606"/>
            <a:ext cx="6669882" cy="2235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3.3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粉尘爆炸参数测试</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209" y="1052736"/>
            <a:ext cx="8293064" cy="5343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图片 11" descr="C:\Users\Administrator\Desktop\海宁-海宁明益电子科技有限公司\粒径分布.png"/>
          <p:cNvPicPr/>
          <p:nvPr/>
        </p:nvPicPr>
        <p:blipFill>
          <a:blip r:embed="rId3" cstate="print">
            <a:extLst>
              <a:ext uri="{28A0092B-C50C-407E-A947-70E740481C1C}">
                <a14:useLocalDpi xmlns:a14="http://schemas.microsoft.com/office/drawing/2010/main" val="0"/>
              </a:ext>
            </a:extLst>
          </a:blip>
          <a:srcRect/>
          <a:stretch>
            <a:fillRect/>
          </a:stretch>
        </p:blipFill>
        <p:spPr>
          <a:xfrm>
            <a:off x="5132170" y="4908466"/>
            <a:ext cx="3755461" cy="1552516"/>
          </a:xfrm>
          <a:prstGeom prst="rect">
            <a:avLst/>
          </a:prstGeom>
          <a:noFill/>
          <a:ln>
            <a:noFill/>
          </a:ln>
        </p:spPr>
      </p:pic>
      <p:sp>
        <p:nvSpPr>
          <p:cNvPr id="2" name="矩形 1"/>
          <p:cNvSpPr/>
          <p:nvPr/>
        </p:nvSpPr>
        <p:spPr>
          <a:xfrm>
            <a:off x="4752454" y="6493520"/>
            <a:ext cx="2509020" cy="369332"/>
          </a:xfrm>
          <a:prstGeom prst="rect">
            <a:avLst/>
          </a:prstGeom>
        </p:spPr>
        <p:txBody>
          <a:bodyPr wrap="none">
            <a:spAutoFit/>
          </a:bodyPr>
          <a:lstStyle/>
          <a:p>
            <a:r>
              <a:rPr lang="zh-CN" altLang="en-US" b="1" dirty="0">
                <a:solidFill>
                  <a:srgbClr val="FF0000"/>
                </a:solidFill>
              </a:rPr>
              <a:t>粉尘爆炸</a:t>
            </a:r>
            <a:r>
              <a:rPr lang="zh-CN" altLang="en-US" b="1" dirty="0" smtClean="0">
                <a:solidFill>
                  <a:srgbClr val="FF0000"/>
                </a:solidFill>
              </a:rPr>
              <a:t>参数测试报告</a:t>
            </a:r>
            <a:endParaRPr lang="en-US" altLang="zh-CN" b="1" dirty="0">
              <a:solidFill>
                <a:srgbClr val="FF0000"/>
              </a:solidFill>
            </a:endParaRPr>
          </a:p>
        </p:txBody>
      </p:sp>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5" y="1052736"/>
            <a:ext cx="3794407"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3.3 </a:t>
            </a:r>
            <a:r>
              <a:rPr lang="zh-CN" altLang="en-US" sz="2800" b="1" dirty="0" smtClean="0">
                <a:solidFill>
                  <a:srgbClr val="0070C0"/>
                </a:solidFill>
                <a:latin typeface="微软雅黑" panose="020B0503020204020204" pitchFamily="34" charset="-122"/>
                <a:ea typeface="微软雅黑" panose="020B0503020204020204" pitchFamily="34" charset="-122"/>
              </a:rPr>
              <a:t>粉尘爆炸参数测试</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图片 12"/>
          <p:cNvPicPr/>
          <p:nvPr/>
        </p:nvPicPr>
        <p:blipFill>
          <a:blip r:embed="rId2" cstate="print"/>
          <a:srcRect/>
          <a:stretch>
            <a:fillRect/>
          </a:stretch>
        </p:blipFill>
        <p:spPr>
          <a:xfrm>
            <a:off x="143942" y="1052736"/>
            <a:ext cx="4392488" cy="4824536"/>
          </a:xfrm>
          <a:prstGeom prst="rect">
            <a:avLst/>
          </a:prstGeom>
          <a:noFill/>
          <a:ln w="9525">
            <a:noFill/>
            <a:miter lim="800000"/>
            <a:headEnd/>
            <a:tailEnd/>
          </a:ln>
        </p:spPr>
      </p:pic>
      <p:sp>
        <p:nvSpPr>
          <p:cNvPr id="3" name="Rectangle 2"/>
          <p:cNvSpPr>
            <a:spLocks noChangeArrowheads="1"/>
          </p:cNvSpPr>
          <p:nvPr/>
        </p:nvSpPr>
        <p:spPr bwMode="auto">
          <a:xfrm>
            <a:off x="0" y="0"/>
            <a:ext cx="12241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4" name="对象 3"/>
          <p:cNvGraphicFramePr>
            <a:graphicFrameLocks noChangeAspect="1"/>
          </p:cNvGraphicFramePr>
          <p:nvPr/>
        </p:nvGraphicFramePr>
        <p:xfrm>
          <a:off x="4752454" y="978979"/>
          <a:ext cx="4067175" cy="4972050"/>
        </p:xfrm>
        <a:graphic>
          <a:graphicData uri="http://schemas.openxmlformats.org/presentationml/2006/ole">
            <mc:AlternateContent xmlns:mc="http://schemas.openxmlformats.org/markup-compatibility/2006">
              <mc:Choice xmlns:v="urn:schemas-microsoft-com:vml" Requires="v">
                <p:oleObj spid="_x0000_s45102" name="Visio" r:id="rId3" imgW="6997700" imgH="8559800" progId="Visio.Drawing.11">
                  <p:embed/>
                </p:oleObj>
              </mc:Choice>
              <mc:Fallback>
                <p:oleObj name="Visio" r:id="rId3" imgW="6997700" imgH="855980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454" y="978979"/>
                        <a:ext cx="4067175" cy="4972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矩形 4"/>
          <p:cNvSpPr/>
          <p:nvPr/>
        </p:nvSpPr>
        <p:spPr>
          <a:xfrm>
            <a:off x="1085676" y="6021288"/>
            <a:ext cx="2509020" cy="369332"/>
          </a:xfrm>
          <a:prstGeom prst="rect">
            <a:avLst/>
          </a:prstGeom>
        </p:spPr>
        <p:txBody>
          <a:bodyPr wrap="none">
            <a:spAutoFit/>
          </a:bodyPr>
          <a:lstStyle/>
          <a:p>
            <a:r>
              <a:rPr lang="zh-CN" altLang="zh-CN" b="1" dirty="0">
                <a:solidFill>
                  <a:srgbClr val="FF0000"/>
                </a:solidFill>
              </a:rPr>
              <a:t>粉尘爆炸评估基本过程</a:t>
            </a:r>
            <a:endParaRPr lang="zh-CN" altLang="en-US" dirty="0">
              <a:solidFill>
                <a:srgbClr val="FF0000"/>
              </a:solidFill>
            </a:endParaRPr>
          </a:p>
        </p:txBody>
      </p:sp>
      <p:sp>
        <p:nvSpPr>
          <p:cNvPr id="6" name="矩形 5"/>
          <p:cNvSpPr/>
          <p:nvPr/>
        </p:nvSpPr>
        <p:spPr>
          <a:xfrm>
            <a:off x="4752454" y="6021288"/>
            <a:ext cx="3671198" cy="369332"/>
          </a:xfrm>
          <a:prstGeom prst="rect">
            <a:avLst/>
          </a:prstGeom>
        </p:spPr>
        <p:txBody>
          <a:bodyPr wrap="none">
            <a:spAutoFit/>
          </a:bodyPr>
          <a:lstStyle/>
          <a:p>
            <a:r>
              <a:rPr lang="zh-CN" altLang="zh-CN" b="1" dirty="0">
                <a:solidFill>
                  <a:srgbClr val="FF0000"/>
                </a:solidFill>
              </a:rPr>
              <a:t>涉燃爆粉尘企业风险管控平台建设</a:t>
            </a:r>
            <a:endParaRPr lang="zh-CN" altLang="en-US" dirty="0">
              <a:solidFill>
                <a:srgbClr val="FF0000"/>
              </a:solidFill>
            </a:endParaRPr>
          </a:p>
        </p:txBody>
      </p:sp>
      <p:sp>
        <p:nvSpPr>
          <p:cNvPr id="7" name="矩形 6"/>
          <p:cNvSpPr/>
          <p:nvPr/>
        </p:nvSpPr>
        <p:spPr>
          <a:xfrm>
            <a:off x="8928918" y="1650280"/>
            <a:ext cx="3096344" cy="4154984"/>
          </a:xfrm>
          <a:prstGeom prst="rect">
            <a:avLst/>
          </a:prstGeom>
        </p:spPr>
        <p:txBody>
          <a:bodyPr wrap="square">
            <a:spAutoFit/>
          </a:bodyPr>
          <a:lstStyle/>
          <a:p>
            <a:pPr>
              <a:lnSpc>
                <a:spcPct val="150000"/>
              </a:lnSpc>
            </a:pPr>
            <a:r>
              <a:rPr lang="zh-CN" altLang="zh-CN" sz="1600" b="1" dirty="0">
                <a:solidFill>
                  <a:srgbClr val="FF0000"/>
                </a:solidFill>
              </a:rPr>
              <a:t>本实验室除粉尘爆炸测试外，同时本实验室开展诸如粉尘爆炸区域划分、粉尘爆炸风险评估、防爆方法研究与防爆工艺设计、粉尘爆炸防护整体解决方案、粉尘爆炸政府数字化管控平台建设、粉尘爆炸专家指导服务与培训、粉尘相关检查方案管控要求撰写、企业重大隐患验收指导、事故调查与场景还原、设备研发和相关科研项目申请合作等相关业务。</a:t>
            </a:r>
            <a:endParaRPr lang="zh-CN" altLang="zh-CN" sz="1600" b="1" dirty="0">
              <a:solidFill>
                <a:srgbClr val="FF0000"/>
              </a:solidFill>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rPr>
              <a:t>国内外粉尘爆炸事故</a:t>
            </a:r>
            <a:r>
              <a:rPr lang="en-US" altLang="zh-CN" sz="2800" b="1" dirty="0" smtClean="0">
                <a:solidFill>
                  <a:srgbClr val="0070C0"/>
                </a:solidFill>
                <a:latin typeface="微软雅黑" panose="020B0503020204020204" pitchFamily="34" charset="-122"/>
                <a:ea typeface="微软雅黑" panose="020B0503020204020204" pitchFamily="34" charset="-122"/>
              </a:rPr>
              <a:t>-</a:t>
            </a:r>
            <a:r>
              <a:rPr lang="zh-CN" altLang="en-US" sz="2800" b="1" dirty="0" smtClean="0">
                <a:solidFill>
                  <a:srgbClr val="0070C0"/>
                </a:solidFill>
                <a:latin typeface="微软雅黑" panose="020B0503020204020204" pitchFamily="34" charset="-122"/>
                <a:ea typeface="微软雅黑" panose="020B0503020204020204" pitchFamily="34" charset="-122"/>
              </a:rPr>
              <a:t>金属类粉尘爆炸</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1405839" y="980728"/>
            <a:ext cx="3418623" cy="3389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6849" y="1070649"/>
            <a:ext cx="4973190" cy="3138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3990"/>
          <a:stretch>
            <a:fillRect/>
          </a:stretch>
        </p:blipFill>
        <p:spPr bwMode="auto">
          <a:xfrm>
            <a:off x="753724" y="4437112"/>
            <a:ext cx="5294874" cy="2295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4 </a:t>
            </a:r>
            <a:r>
              <a:rPr sz="2800" b="1" dirty="0" smtClean="0">
                <a:solidFill>
                  <a:srgbClr val="0070C0"/>
                </a:solidFill>
                <a:latin typeface="微软雅黑" panose="020B0503020204020204" pitchFamily="34" charset="-122"/>
                <a:ea typeface="微软雅黑" panose="020B0503020204020204" pitchFamily="34" charset="-122"/>
              </a:rPr>
              <a:t>粉尘防爆标准体系发展</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08305" y="1002030"/>
            <a:ext cx="11323320" cy="5169535"/>
          </a:xfrm>
          <a:prstGeom prst="rect">
            <a:avLst/>
          </a:prstGeom>
          <a:noFill/>
        </p:spPr>
        <p:txBody>
          <a:bodyPr wrap="square" rtlCol="0">
            <a:spAutoFit/>
          </a:bodyPr>
          <a:lstStyle/>
          <a:p>
            <a:pPr marL="0" lvl="1" algn="just">
              <a:lnSpc>
                <a:spcPct val="150000"/>
              </a:lnSpc>
            </a:pPr>
            <a:r>
              <a:rPr sz="2000" b="1" dirty="0">
                <a:solidFill>
                  <a:srgbClr val="FF0000"/>
                </a:solidFill>
                <a:latin typeface="Times New Roman" panose="02020603050405020304" pitchFamily="18" charset="0"/>
                <a:cs typeface="Times New Roman" panose="02020603050405020304" pitchFamily="18" charset="0"/>
              </a:rPr>
              <a:t>1、欧美粉尘防爆标准发展历程</a:t>
            </a:r>
            <a:endParaRPr sz="2000" b="1" dirty="0">
              <a:solidFill>
                <a:srgbClr val="FF0000"/>
              </a:solidFill>
              <a:latin typeface="Times New Roman" panose="02020603050405020304" pitchFamily="18" charset="0"/>
              <a:cs typeface="Times New Roman" panose="02020603050405020304" pitchFamily="18" charset="0"/>
            </a:endParaRPr>
          </a:p>
          <a:p>
            <a:pPr marL="0" lvl="1" algn="just">
              <a:lnSpc>
                <a:spcPct val="150000"/>
              </a:lnSpc>
            </a:pPr>
            <a:r>
              <a:rPr lang="en-US" sz="2000" b="1" dirty="0">
                <a:solidFill>
                  <a:schemeClr val="tx1"/>
                </a:solidFill>
                <a:latin typeface="Times New Roman" panose="02020603050405020304" pitchFamily="18" charset="0"/>
                <a:cs typeface="Times New Roman" panose="02020603050405020304" pitchFamily="18" charset="0"/>
              </a:rPr>
              <a:t>       </a:t>
            </a:r>
            <a:r>
              <a:rPr sz="2000" b="1" dirty="0">
                <a:solidFill>
                  <a:schemeClr val="tx1"/>
                </a:solidFill>
                <a:latin typeface="Times New Roman" panose="02020603050405020304" pitchFamily="18" charset="0"/>
                <a:cs typeface="Times New Roman" panose="02020603050405020304" pitchFamily="18" charset="0"/>
              </a:rPr>
              <a:t>20世纪初欧美等发达国家首先开始对粉尘爆炸开展研究。20世纪40年代中期德、美等国建立了粉尘防爆相关标准规范；20世纪70至80年代，粉尘防爆研究快速发展，开展了一系列大中型爆炸试验，防爆方法与标准趋于一致</a:t>
            </a:r>
            <a:r>
              <a:rPr sz="2000" b="1" dirty="0" smtClean="0">
                <a:solidFill>
                  <a:schemeClr val="tx1"/>
                </a:solidFill>
                <a:latin typeface="Times New Roman" panose="02020603050405020304" pitchFamily="18" charset="0"/>
                <a:cs typeface="Times New Roman" panose="02020603050405020304" pitchFamily="18" charset="0"/>
              </a:rPr>
              <a:t>；IEC</a:t>
            </a:r>
            <a:r>
              <a:rPr sz="2000" b="1" dirty="0">
                <a:solidFill>
                  <a:schemeClr val="tx1"/>
                </a:solidFill>
                <a:latin typeface="Times New Roman" panose="02020603050405020304" pitchFamily="18" charset="0"/>
                <a:cs typeface="Times New Roman" panose="02020603050405020304" pitchFamily="18" charset="0"/>
              </a:rPr>
              <a:t>与ISO防爆标准陆续出台，20世纪90年代后，欧洲标准化委员会成立了CEN/TC305“爆炸性气氛危险区爆炸预防与防护标准技术委员会”（简称非电气防爆标委会），形成了统一的欧洲标准。目前，国际上采用较多的是欧盟EN系列防爆标准以及美国防火协会(NFPA)系列粉尘防爆标准。</a:t>
            </a:r>
            <a:r>
              <a:rPr sz="2000" b="1" dirty="0">
                <a:solidFill>
                  <a:srgbClr val="FF0000"/>
                </a:solidFill>
                <a:latin typeface="Times New Roman" panose="02020603050405020304" pitchFamily="18" charset="0"/>
                <a:cs typeface="Times New Roman" panose="02020603050405020304" pitchFamily="18" charset="0"/>
              </a:rPr>
              <a:t>NFPA的相关粉尘防爆标准体系相对比较完善且更新及时.</a:t>
            </a:r>
            <a:endParaRPr sz="2000" b="1" dirty="0">
              <a:solidFill>
                <a:srgbClr val="FF0000"/>
              </a:solidFill>
              <a:latin typeface="Times New Roman" panose="02020603050405020304" pitchFamily="18" charset="0"/>
              <a:cs typeface="Times New Roman" panose="02020603050405020304" pitchFamily="18" charset="0"/>
            </a:endParaRPr>
          </a:p>
          <a:p>
            <a:pPr marL="0" lvl="1" algn="just">
              <a:lnSpc>
                <a:spcPct val="150000"/>
              </a:lnSpc>
            </a:pPr>
            <a:r>
              <a:rPr lang="en-US" sz="2000" b="1" dirty="0">
                <a:solidFill>
                  <a:schemeClr val="tx1"/>
                </a:solidFill>
                <a:latin typeface="Times New Roman" panose="02020603050405020304" pitchFamily="18" charset="0"/>
                <a:cs typeface="Times New Roman" panose="02020603050405020304" pitchFamily="18" charset="0"/>
              </a:rPr>
              <a:t>       </a:t>
            </a:r>
            <a:r>
              <a:rPr sz="2000" b="1" dirty="0">
                <a:solidFill>
                  <a:schemeClr val="tx1"/>
                </a:solidFill>
                <a:latin typeface="Times New Roman" panose="02020603050405020304" pitchFamily="18" charset="0"/>
                <a:cs typeface="Times New Roman" panose="02020603050405020304" pitchFamily="18" charset="0"/>
              </a:rPr>
              <a:t>目前，国际上以美国、欧盟的粉尘防爆标准体系较为权威，</a:t>
            </a:r>
            <a:r>
              <a:rPr sz="2000" b="1" dirty="0">
                <a:solidFill>
                  <a:srgbClr val="FF0000"/>
                </a:solidFill>
                <a:latin typeface="Times New Roman" panose="02020603050405020304" pitchFamily="18" charset="0"/>
                <a:cs typeface="Times New Roman" panose="02020603050405020304" pitchFamily="18" charset="0"/>
              </a:rPr>
              <a:t>美国以NFPA颁布的粉尘防爆标准体系为主,欧盟以EN系列标准为主</a:t>
            </a:r>
            <a:r>
              <a:rPr sz="2000" b="1" dirty="0">
                <a:solidFill>
                  <a:schemeClr val="tx1"/>
                </a:solidFill>
                <a:latin typeface="Times New Roman" panose="02020603050405020304" pitchFamily="18" charset="0"/>
                <a:cs typeface="Times New Roman" panose="02020603050405020304" pitchFamily="18" charset="0"/>
              </a:rPr>
              <a:t>。此外，</a:t>
            </a:r>
            <a:r>
              <a:rPr sz="2000" b="1" dirty="0">
                <a:solidFill>
                  <a:srgbClr val="FF0000"/>
                </a:solidFill>
                <a:latin typeface="Times New Roman" panose="02020603050405020304" pitchFamily="18" charset="0"/>
                <a:cs typeface="Times New Roman" panose="02020603050405020304" pitchFamily="18" charset="0"/>
              </a:rPr>
              <a:t>德国也建立了VDI系列粉尘防爆标准体系</a:t>
            </a:r>
            <a:r>
              <a:rPr sz="2000" b="1" dirty="0">
                <a:solidFill>
                  <a:schemeClr val="tx1"/>
                </a:solidFill>
                <a:latin typeface="Times New Roman" panose="02020603050405020304" pitchFamily="18" charset="0"/>
                <a:cs typeface="Times New Roman" panose="02020603050405020304" pitchFamily="18" charset="0"/>
              </a:rPr>
              <a:t>。欧盟EN 标准为主的粉尘防爆标准体系与德国VDI标准体系类似。</a:t>
            </a:r>
            <a:r>
              <a:rPr sz="2000" b="1" dirty="0">
                <a:solidFill>
                  <a:srgbClr val="FF0000"/>
                </a:solidFill>
                <a:latin typeface="Times New Roman" panose="02020603050405020304" pitchFamily="18" charset="0"/>
                <a:cs typeface="Times New Roman" panose="02020603050405020304" pitchFamily="18" charset="0"/>
              </a:rPr>
              <a:t>欧美粉尘防爆标准主要包括基础性通用（测试）</a:t>
            </a:r>
            <a:endParaRPr sz="2000" b="1" dirty="0">
              <a:solidFill>
                <a:srgbClr val="FF0000"/>
              </a:solidFill>
              <a:latin typeface="Times New Roman" panose="02020603050405020304" pitchFamily="18" charset="0"/>
              <a:cs typeface="Times New Roman" panose="02020603050405020304" pitchFamily="18" charset="0"/>
            </a:endParaRPr>
          </a:p>
          <a:p>
            <a:pPr marL="0" lvl="1" algn="just">
              <a:lnSpc>
                <a:spcPct val="150000"/>
              </a:lnSpc>
            </a:pPr>
            <a:r>
              <a:rPr sz="2000" b="1" dirty="0">
                <a:solidFill>
                  <a:srgbClr val="FF0000"/>
                </a:solidFill>
                <a:latin typeface="Times New Roman" panose="02020603050405020304" pitchFamily="18" charset="0"/>
                <a:cs typeface="Times New Roman" panose="02020603050405020304" pitchFamily="18" charset="0"/>
              </a:rPr>
              <a:t>标准、行业领域粉尘防爆技术标准、防爆产品技术与管理标准</a:t>
            </a:r>
            <a:r>
              <a:rPr sz="2000" b="1" dirty="0">
                <a:solidFill>
                  <a:schemeClr val="tx1"/>
                </a:solidFill>
                <a:latin typeface="Times New Roman" panose="02020603050405020304" pitchFamily="18" charset="0"/>
                <a:cs typeface="Times New Roman" panose="02020603050405020304" pitchFamily="18" charset="0"/>
              </a:rPr>
              <a:t>等。</a:t>
            </a:r>
            <a:endParaRPr sz="2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4 </a:t>
            </a:r>
            <a:r>
              <a:rPr sz="2800" b="1" dirty="0" smtClean="0">
                <a:solidFill>
                  <a:srgbClr val="0070C0"/>
                </a:solidFill>
                <a:latin typeface="微软雅黑" panose="020B0503020204020204" pitchFamily="34" charset="-122"/>
                <a:ea typeface="微软雅黑" panose="020B0503020204020204" pitchFamily="34" charset="-122"/>
              </a:rPr>
              <a:t>粉尘防爆标准体系发展</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08305" y="1002030"/>
            <a:ext cx="11323320" cy="4707890"/>
          </a:xfrm>
          <a:prstGeom prst="rect">
            <a:avLst/>
          </a:prstGeom>
          <a:noFill/>
        </p:spPr>
        <p:txBody>
          <a:bodyPr wrap="square" rtlCol="0">
            <a:spAutoFit/>
          </a:bodyPr>
          <a:lstStyle/>
          <a:p>
            <a:pPr marL="0" lvl="1" algn="just">
              <a:lnSpc>
                <a:spcPct val="150000"/>
              </a:lnSpc>
            </a:pPr>
            <a:r>
              <a:rPr sz="2000" b="1" dirty="0">
                <a:solidFill>
                  <a:srgbClr val="FF0000"/>
                </a:solidFill>
                <a:latin typeface="Times New Roman" panose="02020603050405020304" pitchFamily="18" charset="0"/>
                <a:cs typeface="Times New Roman" panose="02020603050405020304" pitchFamily="18" charset="0"/>
              </a:rPr>
              <a:t>2、我国粉尘防爆标准发展回顾</a:t>
            </a:r>
            <a:endParaRPr sz="2000" b="1" dirty="0">
              <a:solidFill>
                <a:srgbClr val="FF0000"/>
              </a:solidFill>
              <a:latin typeface="Times New Roman" panose="02020603050405020304" pitchFamily="18" charset="0"/>
              <a:cs typeface="Times New Roman" panose="02020603050405020304" pitchFamily="18" charset="0"/>
            </a:endParaRPr>
          </a:p>
          <a:p>
            <a:pPr marL="0" lvl="1" algn="just">
              <a:lnSpc>
                <a:spcPct val="150000"/>
              </a:lnSpc>
            </a:pPr>
            <a:r>
              <a:rPr lang="en-US" sz="2000" b="1" dirty="0">
                <a:solidFill>
                  <a:schemeClr val="tx1"/>
                </a:solidFill>
                <a:latin typeface="Times New Roman" panose="02020603050405020304" pitchFamily="18" charset="0"/>
                <a:cs typeface="Times New Roman" panose="02020603050405020304" pitchFamily="18" charset="0"/>
              </a:rPr>
              <a:t>        </a:t>
            </a:r>
            <a:r>
              <a:rPr sz="2000" b="1" dirty="0">
                <a:solidFill>
                  <a:schemeClr val="tx1"/>
                </a:solidFill>
                <a:latin typeface="Times New Roman" panose="02020603050405020304" pitchFamily="18" charset="0"/>
                <a:cs typeface="Times New Roman" panose="02020603050405020304" pitchFamily="18" charset="0"/>
              </a:rPr>
              <a:t>我国于五十年代开始对煤矿粉尘爆炸进行研究，但企业作业场所粉尘防爆研究却始于八十年代初。改革开放后的三十多年，我国各行各业得到快速发展，粉体生产与粉体加工技术也得到空前发展，粉尘爆炸事故随之开始频发。</a:t>
            </a:r>
            <a:endParaRPr sz="2000" b="1" dirty="0">
              <a:solidFill>
                <a:schemeClr val="tx1"/>
              </a:solidFill>
              <a:latin typeface="Times New Roman" panose="02020603050405020304" pitchFamily="18" charset="0"/>
              <a:cs typeface="Times New Roman" panose="02020603050405020304" pitchFamily="18" charset="0"/>
            </a:endParaRPr>
          </a:p>
          <a:p>
            <a:pPr marL="0" lvl="1" algn="just">
              <a:lnSpc>
                <a:spcPct val="150000"/>
              </a:lnSpc>
            </a:pPr>
            <a:r>
              <a:rPr sz="2000" b="1" dirty="0">
                <a:solidFill>
                  <a:schemeClr val="tx1"/>
                </a:solidFill>
                <a:latin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cs typeface="Times New Roman" panose="02020603050405020304" pitchFamily="18" charset="0"/>
              </a:rPr>
              <a:t>       </a:t>
            </a:r>
            <a:r>
              <a:rPr sz="2000" b="1" dirty="0">
                <a:solidFill>
                  <a:schemeClr val="tx1"/>
                </a:solidFill>
                <a:latin typeface="Times New Roman" panose="02020603050405020304" pitchFamily="18" charset="0"/>
                <a:cs typeface="Times New Roman" panose="02020603050405020304" pitchFamily="18" charset="0"/>
              </a:rPr>
              <a:t>1987年，哈尔滨亚麻厂发生特大亚麻粉尘爆炸事故，造成58人死亡、65人重伤。这起事故引起了全社会对粉尘爆炸危害的重视，1990年原国家劳动部组织成立了“全国粉尘防爆标准化技术委员会”，开始着手制定粉尘防爆安全标准。2006年6月，为加强全国安全标准化工作，</a:t>
            </a:r>
            <a:r>
              <a:rPr lang="zh-CN" sz="2000" b="1" dirty="0">
                <a:solidFill>
                  <a:schemeClr val="tx1"/>
                </a:solidFill>
                <a:latin typeface="Times New Roman" panose="02020603050405020304" pitchFamily="18" charset="0"/>
                <a:cs typeface="Times New Roman" panose="02020603050405020304" pitchFamily="18" charset="0"/>
              </a:rPr>
              <a:t>原</a:t>
            </a:r>
            <a:r>
              <a:rPr sz="2000" b="1" dirty="0">
                <a:solidFill>
                  <a:schemeClr val="tx1"/>
                </a:solidFill>
                <a:latin typeface="Times New Roman" panose="02020603050405020304" pitchFamily="18" charset="0"/>
                <a:cs typeface="Times New Roman" panose="02020603050405020304" pitchFamily="18" charset="0"/>
              </a:rPr>
              <a:t>国家安全生产监督管理总局成立了全国安全生产标准化技术委员会；原“全国粉尘防爆标准化技术委员会”改编为“全国安全生产标准化技术委员会粉尘防爆分技术委员会”，我国粉尘防爆安全标准开始进入稳步发展轨道。目前，已正式颁布的国家和行业粉尘防爆安全标准共有</a:t>
            </a:r>
            <a:r>
              <a:rPr lang="en-US" sz="2000" b="1" dirty="0">
                <a:solidFill>
                  <a:schemeClr val="tx1"/>
                </a:solidFill>
                <a:latin typeface="Times New Roman" panose="02020603050405020304" pitchFamily="18" charset="0"/>
                <a:cs typeface="Times New Roman" panose="02020603050405020304" pitchFamily="18" charset="0"/>
              </a:rPr>
              <a:t>20</a:t>
            </a:r>
            <a:r>
              <a:rPr lang="zh-CN" altLang="en-US" sz="2000" b="1" dirty="0">
                <a:solidFill>
                  <a:schemeClr val="tx1"/>
                </a:solidFill>
                <a:latin typeface="Times New Roman" panose="02020603050405020304" pitchFamily="18" charset="0"/>
                <a:cs typeface="Times New Roman" panose="02020603050405020304" pitchFamily="18" charset="0"/>
              </a:rPr>
              <a:t>余</a:t>
            </a:r>
            <a:r>
              <a:rPr sz="2000" b="1" dirty="0">
                <a:solidFill>
                  <a:schemeClr val="tx1"/>
                </a:solidFill>
                <a:latin typeface="Times New Roman" panose="02020603050405020304" pitchFamily="18" charset="0"/>
                <a:cs typeface="Times New Roman" panose="02020603050405020304" pitchFamily="18" charset="0"/>
              </a:rPr>
              <a:t>项。</a:t>
            </a:r>
            <a:endParaRPr sz="2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4 </a:t>
            </a:r>
            <a:r>
              <a:rPr sz="2800" b="1" dirty="0" smtClean="0">
                <a:solidFill>
                  <a:srgbClr val="0070C0"/>
                </a:solidFill>
                <a:latin typeface="微软雅黑" panose="020B0503020204020204" pitchFamily="34" charset="-122"/>
                <a:ea typeface="微软雅黑" panose="020B0503020204020204" pitchFamily="34" charset="-122"/>
              </a:rPr>
              <a:t>粉尘防爆标准体系发展</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08305" y="1002030"/>
            <a:ext cx="11323320" cy="4707890"/>
          </a:xfrm>
          <a:prstGeom prst="rect">
            <a:avLst/>
          </a:prstGeom>
          <a:noFill/>
        </p:spPr>
        <p:txBody>
          <a:bodyPr wrap="square" rtlCol="0">
            <a:spAutoFit/>
          </a:bodyPr>
          <a:lstStyle/>
          <a:p>
            <a:pPr marL="0" lvl="1" algn="just">
              <a:lnSpc>
                <a:spcPct val="150000"/>
              </a:lnSpc>
            </a:pPr>
            <a:r>
              <a:rPr lang="en-US" sz="2000" b="1" dirty="0">
                <a:solidFill>
                  <a:srgbClr val="FF0000"/>
                </a:solidFill>
                <a:latin typeface="Times New Roman" panose="02020603050405020304" pitchFamily="18" charset="0"/>
                <a:cs typeface="Times New Roman" panose="02020603050405020304" pitchFamily="18" charset="0"/>
              </a:rPr>
              <a:t>3</a:t>
            </a:r>
            <a:r>
              <a:rPr sz="2000" b="1" dirty="0">
                <a:solidFill>
                  <a:srgbClr val="FF0000"/>
                </a:solidFill>
                <a:latin typeface="Times New Roman" panose="02020603050405020304" pitchFamily="18" charset="0"/>
                <a:cs typeface="Times New Roman" panose="02020603050405020304" pitchFamily="18" charset="0"/>
              </a:rPr>
              <a:t>、我国粉尘防爆标准</a:t>
            </a:r>
            <a:r>
              <a:rPr lang="zh-CN" sz="2000" b="1" dirty="0">
                <a:solidFill>
                  <a:srgbClr val="FF0000"/>
                </a:solidFill>
                <a:latin typeface="Times New Roman" panose="02020603050405020304" pitchFamily="18" charset="0"/>
                <a:cs typeface="Times New Roman" panose="02020603050405020304" pitchFamily="18" charset="0"/>
              </a:rPr>
              <a:t>体系</a:t>
            </a:r>
            <a:endParaRPr sz="2000" b="1" dirty="0">
              <a:solidFill>
                <a:srgbClr val="FF0000"/>
              </a:solidFill>
              <a:latin typeface="Times New Roman" panose="02020603050405020304" pitchFamily="18" charset="0"/>
              <a:cs typeface="Times New Roman" panose="02020603050405020304" pitchFamily="18" charset="0"/>
            </a:endParaRPr>
          </a:p>
          <a:p>
            <a:pPr marL="0" lvl="1" algn="just">
              <a:lnSpc>
                <a:spcPct val="150000"/>
              </a:lnSpc>
            </a:pPr>
            <a:r>
              <a:rPr sz="2000" b="1" dirty="0">
                <a:solidFill>
                  <a:schemeClr val="tx1"/>
                </a:solidFill>
                <a:latin typeface="Times New Roman" panose="02020603050405020304" pitchFamily="18" charset="0"/>
                <a:cs typeface="Times New Roman" panose="02020603050405020304" pitchFamily="18" charset="0"/>
              </a:rPr>
              <a:t>粉尘防爆安全标准目前已涵盖了冶金、纺织、粮食与饲料生产加工、烟草加工、木材加工、机械与轻工生产、金属粉尘加工、化工与塑料生产、煤粉生产、港口等行业和领域。</a:t>
            </a:r>
            <a:endParaRPr sz="2000" b="1" dirty="0">
              <a:solidFill>
                <a:schemeClr val="tx1"/>
              </a:solidFill>
              <a:latin typeface="Times New Roman" panose="02020603050405020304" pitchFamily="18" charset="0"/>
              <a:cs typeface="Times New Roman" panose="02020603050405020304" pitchFamily="18" charset="0"/>
            </a:endParaRPr>
          </a:p>
          <a:p>
            <a:pPr marL="0" lvl="1" algn="just">
              <a:lnSpc>
                <a:spcPct val="150000"/>
              </a:lnSpc>
            </a:pPr>
            <a:endParaRPr sz="2000" b="1" dirty="0">
              <a:solidFill>
                <a:schemeClr val="tx1"/>
              </a:solidFill>
              <a:latin typeface="Times New Roman" panose="02020603050405020304" pitchFamily="18" charset="0"/>
              <a:cs typeface="Times New Roman" panose="02020603050405020304" pitchFamily="18" charset="0"/>
            </a:endParaRPr>
          </a:p>
          <a:p>
            <a:pPr marL="0" lvl="1" algn="just">
              <a:lnSpc>
                <a:spcPct val="150000"/>
              </a:lnSpc>
            </a:pPr>
            <a:r>
              <a:rPr sz="2000" b="1" dirty="0">
                <a:solidFill>
                  <a:schemeClr val="tx1"/>
                </a:solidFill>
                <a:latin typeface="Times New Roman" panose="02020603050405020304" pitchFamily="18" charset="0"/>
                <a:cs typeface="Times New Roman" panose="02020603050405020304" pitchFamily="18" charset="0"/>
              </a:rPr>
              <a:t>“8·2”昆山事故后，为遏制铝镁制品机械加工过程粉尘爆炸事故，进一步防范除尘系统粉尘爆炸，提高粉尘爆炸危险场所除尘系统安全水平，粉尘防爆标委会着手组织编制了《铝镁制品机械加工粉尘防爆安全技术规范》、《粉尘爆炸危险场所用除尘系统安全技术规范》二项标准</a:t>
            </a:r>
            <a:r>
              <a:rPr lang="zh-CN" sz="2000" b="1" dirty="0">
                <a:solidFill>
                  <a:schemeClr val="tx1"/>
                </a:solidFill>
                <a:latin typeface="Times New Roman" panose="02020603050405020304" pitchFamily="18" charset="0"/>
                <a:cs typeface="Times New Roman" panose="02020603050405020304" pitchFamily="18" charset="0"/>
              </a:rPr>
              <a:t>。</a:t>
            </a:r>
            <a:endParaRPr lang="zh-CN" sz="2000" b="1" dirty="0">
              <a:solidFill>
                <a:schemeClr val="tx1"/>
              </a:solidFill>
              <a:latin typeface="Times New Roman" panose="02020603050405020304" pitchFamily="18" charset="0"/>
              <a:cs typeface="Times New Roman" panose="02020603050405020304" pitchFamily="18" charset="0"/>
            </a:endParaRPr>
          </a:p>
          <a:p>
            <a:pPr marL="0" lvl="1" algn="just">
              <a:lnSpc>
                <a:spcPct val="150000"/>
              </a:lnSpc>
            </a:pPr>
            <a:endParaRPr lang="zh-CN" sz="2000" b="1" dirty="0">
              <a:solidFill>
                <a:schemeClr val="tx1"/>
              </a:solidFill>
              <a:latin typeface="Times New Roman" panose="02020603050405020304" pitchFamily="18" charset="0"/>
              <a:cs typeface="Times New Roman" panose="02020603050405020304" pitchFamily="18" charset="0"/>
            </a:endParaRPr>
          </a:p>
          <a:p>
            <a:pPr marL="0" lvl="1" algn="just">
              <a:lnSpc>
                <a:spcPct val="150000"/>
              </a:lnSpc>
            </a:pPr>
            <a:r>
              <a:rPr lang="zh-CN" sz="2000" b="1" dirty="0">
                <a:solidFill>
                  <a:schemeClr val="tx1"/>
                </a:solidFill>
                <a:latin typeface="Times New Roman" panose="02020603050405020304" pitchFamily="18" charset="0"/>
                <a:cs typeface="Times New Roman" panose="02020603050405020304" pitchFamily="18" charset="0"/>
              </a:rPr>
              <a:t>并重新编制了</a:t>
            </a:r>
            <a:r>
              <a:rPr lang="zh-CN" sz="2000" b="1" dirty="0">
                <a:solidFill>
                  <a:srgbClr val="FF0000"/>
                </a:solidFill>
                <a:latin typeface="Times New Roman" panose="02020603050405020304" pitchFamily="18" charset="0"/>
                <a:cs typeface="Times New Roman" panose="02020603050405020304" pitchFamily="18" charset="0"/>
              </a:rPr>
              <a:t>《粉尘防爆规程》</a:t>
            </a:r>
            <a:r>
              <a:rPr lang="en-US" altLang="zh-CN" sz="2000" b="1" dirty="0">
                <a:solidFill>
                  <a:srgbClr val="FF0000"/>
                </a:solidFill>
                <a:latin typeface="Times New Roman" panose="02020603050405020304" pitchFamily="18" charset="0"/>
                <a:cs typeface="Times New Roman" panose="02020603050405020304" pitchFamily="18" charset="0"/>
              </a:rPr>
              <a:t>GB15577-2018</a:t>
            </a:r>
            <a:r>
              <a:rPr lang="zh-CN" altLang="en-US" sz="2000" b="1" dirty="0">
                <a:solidFill>
                  <a:schemeClr val="tx1"/>
                </a:solidFill>
                <a:latin typeface="Times New Roman" panose="02020603050405020304" pitchFamily="18" charset="0"/>
                <a:cs typeface="Times New Roman" panose="02020603050405020304" pitchFamily="18" charset="0"/>
              </a:rPr>
              <a:t>替代了</a:t>
            </a:r>
            <a:r>
              <a:rPr lang="en-US" altLang="zh-CN" sz="2000" b="1" dirty="0">
                <a:solidFill>
                  <a:schemeClr val="tx1"/>
                </a:solidFill>
                <a:latin typeface="Times New Roman" panose="02020603050405020304" pitchFamily="18" charset="0"/>
                <a:cs typeface="Times New Roman" panose="02020603050405020304" pitchFamily="18" charset="0"/>
              </a:rPr>
              <a:t>2007</a:t>
            </a:r>
            <a:r>
              <a:rPr lang="zh-CN" altLang="en-US" sz="2000" b="1" dirty="0">
                <a:solidFill>
                  <a:schemeClr val="tx1"/>
                </a:solidFill>
                <a:latin typeface="Times New Roman" panose="02020603050405020304" pitchFamily="18" charset="0"/>
                <a:cs typeface="Times New Roman" panose="02020603050405020304" pitchFamily="18" charset="0"/>
              </a:rPr>
              <a:t>版本，同时发布</a:t>
            </a:r>
            <a:r>
              <a:rPr lang="zh-CN" altLang="en-US" sz="2000" b="1" dirty="0">
                <a:solidFill>
                  <a:srgbClr val="FF0000"/>
                </a:solidFill>
                <a:latin typeface="Times New Roman" panose="02020603050405020304" pitchFamily="18" charset="0"/>
                <a:cs typeface="Times New Roman" panose="02020603050405020304" pitchFamily="18" charset="0"/>
              </a:rPr>
              <a:t>《工贸行业重大生产安全事故隐患判定标准（2017版》（安监总管四〔2017〕129号），简称粉尘防爆十大重点隐患。</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 </a:t>
            </a:r>
            <a:r>
              <a:rPr sz="2800" b="1" dirty="0" smtClean="0">
                <a:solidFill>
                  <a:srgbClr val="0070C0"/>
                </a:solidFill>
                <a:latin typeface="微软雅黑" panose="020B0503020204020204" pitchFamily="34" charset="-122"/>
                <a:ea typeface="微软雅黑" panose="020B0503020204020204" pitchFamily="34" charset="-122"/>
              </a:rPr>
              <a:t>重点行业粉尘企业管理和检查要点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文本框 99"/>
          <p:cNvSpPr txBox="1"/>
          <p:nvPr/>
        </p:nvSpPr>
        <p:spPr>
          <a:xfrm>
            <a:off x="683260" y="1054100"/>
            <a:ext cx="10949940" cy="1938020"/>
          </a:xfrm>
          <a:prstGeom prst="rect">
            <a:avLst/>
          </a:prstGeom>
          <a:noFill/>
          <a:ln w="9525">
            <a:noFill/>
          </a:ln>
        </p:spPr>
        <p:txBody>
          <a:bodyPr wrap="square">
            <a:spAutoFit/>
          </a:bodyPr>
          <a:lstStyle/>
          <a:p>
            <a:pPr indent="0">
              <a:lnSpc>
                <a:spcPct val="150000"/>
              </a:lnSpc>
            </a:pPr>
            <a:r>
              <a:rPr lang="zh-CN" sz="2000" b="1" dirty="0">
                <a:solidFill>
                  <a:schemeClr val="tx1"/>
                </a:solidFill>
                <a:latin typeface="Times New Roman" panose="02020603050405020304" pitchFamily="18" charset="0"/>
                <a:cs typeface="Times New Roman" panose="02020603050405020304" pitchFamily="18" charset="0"/>
              </a:rPr>
              <a:t>为有效防范化解重大风险，坚决遏制我省工矿领域重大安全生产事故发生，根据</a:t>
            </a:r>
            <a:r>
              <a:rPr lang="zh-CN" sz="2000" b="1" dirty="0">
                <a:solidFill>
                  <a:srgbClr val="FF0000"/>
                </a:solidFill>
                <a:latin typeface="Times New Roman" panose="02020603050405020304" pitchFamily="18" charset="0"/>
                <a:cs typeface="Times New Roman" panose="02020603050405020304" pitchFamily="18" charset="0"/>
              </a:rPr>
              <a:t>《关于进一步加强安全生产工作坚决打赢遏制重大安全事故攻坚战的实施意见》</a:t>
            </a:r>
            <a:r>
              <a:rPr lang="zh-CN" sz="2000" b="1" dirty="0">
                <a:solidFill>
                  <a:schemeClr val="tx1"/>
                </a:solidFill>
                <a:latin typeface="Times New Roman" panose="02020603050405020304" pitchFamily="18" charset="0"/>
                <a:cs typeface="Times New Roman" panose="02020603050405020304" pitchFamily="18" charset="0"/>
              </a:rPr>
              <a:t>，省应急管理厅制定</a:t>
            </a:r>
            <a:r>
              <a:rPr lang="zh-CN" sz="2000" b="1" dirty="0">
                <a:solidFill>
                  <a:srgbClr val="FF0000"/>
                </a:solidFill>
                <a:latin typeface="Times New Roman" panose="02020603050405020304" pitchFamily="18" charset="0"/>
                <a:cs typeface="Times New Roman" panose="02020603050405020304" pitchFamily="18" charset="0"/>
              </a:rPr>
              <a:t>《工矿领域遏制重大事故攻坚整治实施方案</a:t>
            </a:r>
            <a:r>
              <a:rPr lang="zh-CN" sz="2000" b="1" dirty="0">
                <a:solidFill>
                  <a:schemeClr val="tx1"/>
                </a:solidFill>
                <a:latin typeface="Times New Roman" panose="02020603050405020304" pitchFamily="18" charset="0"/>
                <a:cs typeface="Times New Roman" panose="02020603050405020304" pitchFamily="18" charset="0"/>
              </a:rPr>
              <a:t>》，为更好配合整治方案的实施，特制定</a:t>
            </a:r>
            <a:r>
              <a:rPr lang="zh-CN" sz="2000" b="1" dirty="0">
                <a:solidFill>
                  <a:srgbClr val="FF0000"/>
                </a:solidFill>
                <a:latin typeface="Times New Roman" panose="02020603050405020304" pitchFamily="18" charset="0"/>
                <a:cs typeface="Times New Roman" panose="02020603050405020304" pitchFamily="18" charset="0"/>
              </a:rPr>
              <a:t>《浙江省涉爆粉尘企业安全条件要求（检查手册）》</a:t>
            </a:r>
            <a:r>
              <a:rPr lang="zh-CN" sz="2000" b="1" dirty="0">
                <a:solidFill>
                  <a:schemeClr val="tx1"/>
                </a:solidFill>
                <a:latin typeface="Times New Roman" panose="02020603050405020304" pitchFamily="18" charset="0"/>
                <a:cs typeface="Times New Roman" panose="02020603050405020304" pitchFamily="18" charset="0"/>
              </a:rPr>
              <a:t>，以利于现场风险排查和落实风险防控措施。</a:t>
            </a:r>
            <a:endParaRPr lang="zh-CN" sz="2000" b="1" dirty="0">
              <a:solidFill>
                <a:schemeClr val="tx1"/>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3686810" y="2992120"/>
            <a:ext cx="4942840" cy="3589020"/>
          </a:xfrm>
          <a:prstGeom prst="rect">
            <a:avLst/>
          </a:prstGeom>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 </a:t>
            </a:r>
            <a:r>
              <a:rPr sz="2800" b="1" dirty="0" smtClean="0">
                <a:solidFill>
                  <a:srgbClr val="0070C0"/>
                </a:solidFill>
                <a:latin typeface="微软雅黑" panose="020B0503020204020204" pitchFamily="34" charset="-122"/>
                <a:ea typeface="微软雅黑" panose="020B0503020204020204" pitchFamily="34" charset="-122"/>
              </a:rPr>
              <a:t>重点行业粉尘企业管理和检查要点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文本框 99"/>
          <p:cNvSpPr txBox="1"/>
          <p:nvPr/>
        </p:nvSpPr>
        <p:spPr>
          <a:xfrm>
            <a:off x="683260" y="1484630"/>
            <a:ext cx="10949940" cy="3599815"/>
          </a:xfrm>
          <a:prstGeom prst="rect">
            <a:avLst/>
          </a:prstGeom>
          <a:noFill/>
          <a:ln w="9525">
            <a:noFill/>
          </a:ln>
        </p:spPr>
        <p:txBody>
          <a:bodyPr wrap="square">
            <a:spAutoFit/>
          </a:bodyPr>
          <a:lstStyle/>
          <a:p>
            <a:pPr algn="just">
              <a:lnSpc>
                <a:spcPct val="150000"/>
              </a:lnSpc>
              <a:buClrTx/>
              <a:buSzTx/>
              <a:buNone/>
            </a:pPr>
            <a:r>
              <a:rPr lang="en-US" altLang="zh-CN" sz="2800" b="1" dirty="0" smtClean="0">
                <a:solidFill>
                  <a:srgbClr val="FF0000"/>
                </a:solidFill>
                <a:latin typeface="Times New Roman" panose="02020603050405020304" pitchFamily="18" charset="0"/>
                <a:cs typeface="Times New Roman" panose="02020603050405020304" pitchFamily="18" charset="0"/>
              </a:rPr>
              <a:t>5.1 铝镁等金属粉尘企业防爆安全检查要点</a:t>
            </a:r>
            <a:endParaRPr lang="en-US" altLang="zh-CN" sz="2800"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r>
              <a:rPr lang="en-US" altLang="zh-CN" sz="2800" b="1" dirty="0" smtClean="0">
                <a:solidFill>
                  <a:srgbClr val="FF0000"/>
                </a:solidFill>
                <a:latin typeface="Times New Roman" panose="02020603050405020304" pitchFamily="18" charset="0"/>
                <a:cs typeface="Times New Roman" panose="02020603050405020304" pitchFamily="18" charset="0"/>
              </a:rPr>
              <a:t>5.2 木工企业粉尘防爆安全检查要点</a:t>
            </a:r>
            <a:endParaRPr lang="en-US" altLang="zh-CN" sz="2800"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r>
              <a:rPr lang="en-US" altLang="zh-CN" sz="2800" b="1" dirty="0" smtClean="0">
                <a:solidFill>
                  <a:srgbClr val="FF0000"/>
                </a:solidFill>
                <a:latin typeface="Times New Roman" panose="02020603050405020304" pitchFamily="18" charset="0"/>
                <a:cs typeface="Times New Roman" panose="02020603050405020304" pitchFamily="18" charset="0"/>
              </a:rPr>
              <a:t>5.3 粮食、饲料加工企业粉尘防爆安全检查要点</a:t>
            </a:r>
            <a:endParaRPr lang="en-US" altLang="zh-CN" sz="2800"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buClrTx/>
              <a:buSzTx/>
              <a:buNone/>
            </a:pPr>
            <a:r>
              <a:rPr lang="en-US" altLang="zh-CN" sz="2800" b="1" dirty="0" smtClean="0">
                <a:solidFill>
                  <a:srgbClr val="FF0000"/>
                </a:solidFill>
                <a:latin typeface="Times New Roman" panose="02020603050405020304" pitchFamily="18" charset="0"/>
                <a:cs typeface="Times New Roman" panose="02020603050405020304" pitchFamily="18" charset="0"/>
              </a:rPr>
              <a:t>5.4 静电喷塑企业粉尘防爆安全检查要点</a:t>
            </a:r>
            <a:endParaRPr lang="en-US" altLang="zh-CN" sz="2800" b="1" dirty="0" smtClean="0">
              <a:solidFill>
                <a:srgbClr val="FF0000"/>
              </a:solidFill>
              <a:latin typeface="Times New Roman" panose="02020603050405020304" pitchFamily="18" charset="0"/>
              <a:cs typeface="Times New Roman" panose="02020603050405020304" pitchFamily="18" charset="0"/>
            </a:endParaRPr>
          </a:p>
          <a:p>
            <a:pPr indent="0">
              <a:lnSpc>
                <a:spcPct val="150000"/>
              </a:lnSpc>
            </a:pPr>
            <a:endParaRPr lang="en-US" altLang="zh-CN" sz="2000" b="1" dirty="0">
              <a:latin typeface="Times New Roman" panose="02020603050405020304" pitchFamily="18" charset="0"/>
              <a:cs typeface="Times New Roman" panose="02020603050405020304" pitchFamily="18" charset="0"/>
            </a:endParaRPr>
          </a:p>
          <a:p>
            <a:pPr indent="0">
              <a:lnSpc>
                <a:spcPct val="150000"/>
              </a:lnSpc>
            </a:pPr>
            <a:endParaRPr lang="en-US" altLang="zh-CN" sz="2000" b="1" dirty="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图片 10"/>
          <p:cNvPicPr/>
          <p:nvPr/>
        </p:nvPicPr>
        <p:blipFill>
          <a:blip r:embed="rId2"/>
          <a:srcRect/>
          <a:stretch>
            <a:fillRect/>
          </a:stretch>
        </p:blipFill>
        <p:spPr>
          <a:xfrm>
            <a:off x="4471059" y="1850000"/>
            <a:ext cx="3569682" cy="3240000"/>
          </a:xfrm>
          <a:prstGeom prst="rect">
            <a:avLst/>
          </a:prstGeom>
          <a:noFill/>
          <a:ln w="9525">
            <a:noFill/>
            <a:miter lim="800000"/>
            <a:headEnd/>
            <a:tailEnd/>
          </a:ln>
        </p:spPr>
      </p:pic>
      <p:sp>
        <p:nvSpPr>
          <p:cNvPr id="2" name="矩形 1"/>
          <p:cNvSpPr/>
          <p:nvPr/>
        </p:nvSpPr>
        <p:spPr>
          <a:xfrm>
            <a:off x="5106139" y="5373216"/>
            <a:ext cx="2044149" cy="369332"/>
          </a:xfrm>
          <a:prstGeom prst="rect">
            <a:avLst/>
          </a:prstGeom>
        </p:spPr>
        <p:txBody>
          <a:bodyPr wrap="none">
            <a:spAutoFit/>
          </a:bodyPr>
          <a:lstStyle/>
          <a:p>
            <a:r>
              <a:rPr lang="zh-CN" altLang="en-US" b="1" dirty="0">
                <a:latin typeface="Times New Roman" panose="02020603050405020304" pitchFamily="18" charset="0"/>
                <a:cs typeface="Times New Roman" panose="02020603050405020304" pitchFamily="18" charset="0"/>
              </a:rPr>
              <a:t>湿式集中除尘系统</a:t>
            </a:r>
            <a:endParaRPr lang="zh-CN" altLang="en-US" dirty="0"/>
          </a:p>
        </p:txBody>
      </p:sp>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41" y="1850384"/>
            <a:ext cx="3624333" cy="3239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1430568" y="5373216"/>
            <a:ext cx="1579278" cy="369332"/>
          </a:xfrm>
          <a:prstGeom prst="rect">
            <a:avLst/>
          </a:prstGeom>
        </p:spPr>
        <p:txBody>
          <a:bodyPr wrap="none">
            <a:spAutoFit/>
          </a:bodyPr>
          <a:lstStyle/>
          <a:p>
            <a:r>
              <a:rPr lang="zh-CN" altLang="en-US" b="1" dirty="0">
                <a:latin typeface="Times New Roman" panose="02020603050405020304" pitchFamily="18" charset="0"/>
                <a:cs typeface="Times New Roman" panose="02020603050405020304" pitchFamily="18" charset="0"/>
              </a:rPr>
              <a:t>干式除尘系统</a:t>
            </a:r>
            <a:endParaRPr lang="zh-CN" altLang="en-US" dirty="0"/>
          </a:p>
        </p:txBody>
      </p:sp>
      <p:pic>
        <p:nvPicPr>
          <p:cNvPr id="17" name="图片 16"/>
          <p:cNvPicPr/>
          <p:nvPr/>
        </p:nvPicPr>
        <p:blipFill>
          <a:blip r:embed="rId4"/>
          <a:srcRect/>
          <a:stretch>
            <a:fillRect/>
          </a:stretch>
        </p:blipFill>
        <p:spPr>
          <a:xfrm>
            <a:off x="8280846" y="1850000"/>
            <a:ext cx="3168352" cy="3240000"/>
          </a:xfrm>
          <a:prstGeom prst="rect">
            <a:avLst/>
          </a:prstGeom>
          <a:noFill/>
          <a:ln w="9525">
            <a:noFill/>
            <a:miter lim="800000"/>
            <a:headEnd/>
            <a:tailEnd/>
          </a:ln>
        </p:spPr>
      </p:pic>
      <p:sp>
        <p:nvSpPr>
          <p:cNvPr id="18" name="矩形 17"/>
          <p:cNvSpPr/>
          <p:nvPr/>
        </p:nvSpPr>
        <p:spPr>
          <a:xfrm>
            <a:off x="8921161" y="5373216"/>
            <a:ext cx="1811714" cy="369332"/>
          </a:xfrm>
          <a:prstGeom prst="rect">
            <a:avLst/>
          </a:prstGeom>
        </p:spPr>
        <p:txBody>
          <a:bodyPr wrap="none">
            <a:spAutoFit/>
          </a:bodyPr>
          <a:lstStyle/>
          <a:p>
            <a:r>
              <a:rPr lang="zh-CN" altLang="en-US" b="1" dirty="0">
                <a:latin typeface="Times New Roman" panose="02020603050405020304" pitchFamily="18" charset="0"/>
                <a:cs typeface="Times New Roman" panose="02020603050405020304" pitchFamily="18" charset="0"/>
              </a:rPr>
              <a:t>湿</a:t>
            </a:r>
            <a:r>
              <a:rPr lang="zh-CN" altLang="en-US" b="1" dirty="0" smtClean="0">
                <a:latin typeface="Times New Roman" panose="02020603050405020304" pitchFamily="18" charset="0"/>
                <a:cs typeface="Times New Roman" panose="02020603050405020304" pitchFamily="18" charset="0"/>
              </a:rPr>
              <a:t>式除尘一体机</a:t>
            </a:r>
            <a:endParaRPr lang="zh-CN" altLang="en-US" dirty="0"/>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6280887" cy="369332"/>
          </a:xfrm>
          <a:prstGeom prst="rect">
            <a:avLst/>
          </a:prstGeom>
        </p:spPr>
        <p:txBody>
          <a:bodyPr wrap="none">
            <a:spAutoFit/>
          </a:bodyPr>
          <a:lstStyle/>
          <a:p>
            <a:r>
              <a:rPr lang="zh-CN" altLang="en-US" b="1" dirty="0" smtClean="0">
                <a:solidFill>
                  <a:srgbClr val="FF0000"/>
                </a:solidFill>
              </a:rPr>
              <a:t>一、</a:t>
            </a:r>
            <a:r>
              <a:rPr lang="en-US" altLang="zh-CN" b="1" dirty="0" smtClean="0">
                <a:solidFill>
                  <a:srgbClr val="FF0000"/>
                </a:solidFill>
              </a:rPr>
              <a:t> </a:t>
            </a:r>
            <a:r>
              <a:rPr lang="zh-CN" altLang="zh-CN" b="1" dirty="0" smtClean="0">
                <a:solidFill>
                  <a:srgbClr val="FF0000"/>
                </a:solidFill>
              </a:rPr>
              <a:t>建</a:t>
            </a:r>
            <a:r>
              <a:rPr lang="zh-CN" altLang="zh-CN" b="1" dirty="0">
                <a:solidFill>
                  <a:srgbClr val="FF0000"/>
                </a:solidFill>
              </a:rPr>
              <a:t>构筑物与布局（干式除尘系统、湿式集中除尘系统）</a:t>
            </a:r>
            <a:endParaRPr lang="zh-CN" altLang="en-US" dirty="0">
              <a:solidFill>
                <a:srgbClr val="FF0000"/>
              </a:solidFill>
            </a:endParaRPr>
          </a:p>
        </p:txBody>
      </p:sp>
      <p:pic>
        <p:nvPicPr>
          <p:cNvPr id="2" name="图片 1"/>
          <p:cNvPicPr>
            <a:picLocks noChangeAspect="1"/>
          </p:cNvPicPr>
          <p:nvPr/>
        </p:nvPicPr>
        <p:blipFill>
          <a:blip r:embed="rId2"/>
          <a:stretch>
            <a:fillRect/>
          </a:stretch>
        </p:blipFill>
        <p:spPr>
          <a:xfrm>
            <a:off x="863600" y="1484630"/>
            <a:ext cx="9944100" cy="4657725"/>
          </a:xfrm>
          <a:prstGeom prst="rect">
            <a:avLst/>
          </a:prstGeom>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980981"/>
            <a:ext cx="6280887" cy="369332"/>
          </a:xfrm>
          <a:prstGeom prst="rect">
            <a:avLst/>
          </a:prstGeom>
        </p:spPr>
        <p:txBody>
          <a:bodyPr wrap="none">
            <a:spAutoFit/>
          </a:bodyPr>
          <a:lstStyle/>
          <a:p>
            <a:r>
              <a:rPr lang="zh-CN" altLang="en-US" b="1" dirty="0" smtClean="0">
                <a:solidFill>
                  <a:srgbClr val="FF0000"/>
                </a:solidFill>
              </a:rPr>
              <a:t>一、</a:t>
            </a:r>
            <a:r>
              <a:rPr lang="en-US" altLang="zh-CN" b="1" dirty="0" smtClean="0">
                <a:solidFill>
                  <a:srgbClr val="FF0000"/>
                </a:solidFill>
              </a:rPr>
              <a:t> </a:t>
            </a:r>
            <a:r>
              <a:rPr lang="zh-CN" altLang="zh-CN" b="1" dirty="0" smtClean="0">
                <a:solidFill>
                  <a:srgbClr val="FF0000"/>
                </a:solidFill>
              </a:rPr>
              <a:t>建</a:t>
            </a:r>
            <a:r>
              <a:rPr lang="zh-CN" altLang="zh-CN" b="1" dirty="0">
                <a:solidFill>
                  <a:srgbClr val="FF0000"/>
                </a:solidFill>
              </a:rPr>
              <a:t>构筑物与布局（干式除尘系统、湿式集中除尘系统）</a:t>
            </a:r>
            <a:endParaRPr lang="zh-CN" altLang="en-US" dirty="0">
              <a:solidFill>
                <a:srgbClr val="FF0000"/>
              </a:solidFill>
            </a:endParaRPr>
          </a:p>
        </p:txBody>
      </p:sp>
      <p:pic>
        <p:nvPicPr>
          <p:cNvPr id="2" name="图片 1"/>
          <p:cNvPicPr>
            <a:picLocks noChangeAspect="1"/>
          </p:cNvPicPr>
          <p:nvPr/>
        </p:nvPicPr>
        <p:blipFill>
          <a:blip r:embed="rId2"/>
          <a:stretch>
            <a:fillRect/>
          </a:stretch>
        </p:blipFill>
        <p:spPr>
          <a:xfrm>
            <a:off x="1079500" y="1340485"/>
            <a:ext cx="8430895" cy="5485765"/>
          </a:xfrm>
          <a:prstGeom prst="rect">
            <a:avLst/>
          </a:prstGeom>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6280887" cy="369332"/>
          </a:xfrm>
          <a:prstGeom prst="rect">
            <a:avLst/>
          </a:prstGeom>
        </p:spPr>
        <p:txBody>
          <a:bodyPr wrap="none">
            <a:spAutoFit/>
          </a:bodyPr>
          <a:lstStyle/>
          <a:p>
            <a:r>
              <a:rPr lang="zh-CN" altLang="en-US" b="1" dirty="0" smtClean="0">
                <a:solidFill>
                  <a:srgbClr val="FF0000"/>
                </a:solidFill>
              </a:rPr>
              <a:t>一、</a:t>
            </a:r>
            <a:r>
              <a:rPr lang="en-US" altLang="zh-CN" b="1" dirty="0" smtClean="0">
                <a:solidFill>
                  <a:srgbClr val="FF0000"/>
                </a:solidFill>
              </a:rPr>
              <a:t> </a:t>
            </a:r>
            <a:r>
              <a:rPr lang="zh-CN" altLang="zh-CN" b="1" dirty="0" smtClean="0">
                <a:solidFill>
                  <a:srgbClr val="FF0000"/>
                </a:solidFill>
              </a:rPr>
              <a:t>建</a:t>
            </a:r>
            <a:r>
              <a:rPr lang="zh-CN" altLang="zh-CN" b="1" dirty="0">
                <a:solidFill>
                  <a:srgbClr val="FF0000"/>
                </a:solidFill>
              </a:rPr>
              <a:t>构筑物与布局（干式除尘系统、湿式集中除尘系统）</a:t>
            </a:r>
            <a:endParaRPr lang="zh-CN" altLang="en-US" dirty="0">
              <a:solidFill>
                <a:srgbClr val="FF0000"/>
              </a:solidFill>
            </a:endParaRP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90" y="1963222"/>
            <a:ext cx="10486754" cy="2700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6280887" cy="369332"/>
          </a:xfrm>
          <a:prstGeom prst="rect">
            <a:avLst/>
          </a:prstGeom>
        </p:spPr>
        <p:txBody>
          <a:bodyPr wrap="none">
            <a:spAutoFit/>
          </a:bodyPr>
          <a:lstStyle/>
          <a:p>
            <a:r>
              <a:rPr lang="zh-CN" altLang="en-US" b="1" dirty="0" smtClean="0">
                <a:solidFill>
                  <a:srgbClr val="FF0000"/>
                </a:solidFill>
              </a:rPr>
              <a:t>一、</a:t>
            </a:r>
            <a:r>
              <a:rPr lang="en-US" altLang="zh-CN" b="1" dirty="0" smtClean="0">
                <a:solidFill>
                  <a:srgbClr val="FF0000"/>
                </a:solidFill>
              </a:rPr>
              <a:t> </a:t>
            </a:r>
            <a:r>
              <a:rPr lang="zh-CN" altLang="zh-CN" b="1" dirty="0" smtClean="0">
                <a:solidFill>
                  <a:srgbClr val="FF0000"/>
                </a:solidFill>
              </a:rPr>
              <a:t>建</a:t>
            </a:r>
            <a:r>
              <a:rPr lang="zh-CN" altLang="zh-CN" b="1" dirty="0">
                <a:solidFill>
                  <a:srgbClr val="FF0000"/>
                </a:solidFill>
              </a:rPr>
              <a:t>构筑物与布局（干式除尘系统、湿式集中除尘系统）</a:t>
            </a:r>
            <a:endParaRPr lang="zh-CN" altLang="en-US" dirty="0">
              <a:solidFill>
                <a:srgbClr val="FF0000"/>
              </a:solidFill>
            </a:endParaRP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90" y="1963222"/>
            <a:ext cx="10486754" cy="2700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rPr>
              <a:t>国内外粉尘爆炸事故</a:t>
            </a:r>
            <a:r>
              <a:rPr lang="en-US" altLang="zh-CN" sz="2800" b="1" dirty="0" smtClean="0">
                <a:solidFill>
                  <a:srgbClr val="0070C0"/>
                </a:solidFill>
                <a:latin typeface="微软雅黑" panose="020B0503020204020204" pitchFamily="34" charset="-122"/>
                <a:ea typeface="微软雅黑" panose="020B0503020204020204" pitchFamily="34" charset="-122"/>
              </a:rPr>
              <a:t>-</a:t>
            </a:r>
            <a:r>
              <a:rPr lang="zh-CN" altLang="en-US" sz="2800" b="1" dirty="0" smtClean="0">
                <a:solidFill>
                  <a:srgbClr val="0070C0"/>
                </a:solidFill>
                <a:latin typeface="微软雅黑" panose="020B0503020204020204" pitchFamily="34" charset="-122"/>
                <a:ea typeface="微软雅黑" panose="020B0503020204020204" pitchFamily="34" charset="-122"/>
              </a:rPr>
              <a:t>金属类粉尘爆炸</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图片 33" descr="C:\Users\Administrator\Desktop\温州瑞安塘下肇平垟中村粉尘爆炸\IMG_2977.JPG"/>
          <p:cNvPicPr/>
          <p:nvPr/>
        </p:nvPicPr>
        <p:blipFill>
          <a:blip r:embed="rId2" cstate="print"/>
          <a:srcRect/>
          <a:stretch>
            <a:fillRect/>
          </a:stretch>
        </p:blipFill>
        <p:spPr bwMode="auto">
          <a:xfrm>
            <a:off x="503982" y="1049139"/>
            <a:ext cx="2399665" cy="1799590"/>
          </a:xfrm>
          <a:prstGeom prst="rect">
            <a:avLst/>
          </a:prstGeom>
          <a:noFill/>
          <a:ln w="9525">
            <a:noFill/>
            <a:miter lim="800000"/>
            <a:headEnd/>
            <a:tailEnd/>
          </a:ln>
        </p:spPr>
      </p:pic>
      <p:pic>
        <p:nvPicPr>
          <p:cNvPr id="35" name="图片 34" descr="C:\Users\Administrator\Desktop\温州瑞安塘下肇平垟中村粉尘爆炸\IMG_2989.JPG"/>
          <p:cNvPicPr/>
          <p:nvPr/>
        </p:nvPicPr>
        <p:blipFill>
          <a:blip r:embed="rId3" cstate="print"/>
          <a:srcRect/>
          <a:stretch>
            <a:fillRect/>
          </a:stretch>
        </p:blipFill>
        <p:spPr bwMode="auto">
          <a:xfrm>
            <a:off x="3096270" y="1063427"/>
            <a:ext cx="2402840" cy="1799590"/>
          </a:xfrm>
          <a:prstGeom prst="rect">
            <a:avLst/>
          </a:prstGeom>
          <a:noFill/>
          <a:ln w="9525">
            <a:noFill/>
            <a:miter lim="800000"/>
            <a:headEnd/>
            <a:tailEnd/>
          </a:ln>
        </p:spPr>
      </p:pic>
      <p:sp>
        <p:nvSpPr>
          <p:cNvPr id="7" name="矩形 6"/>
          <p:cNvSpPr/>
          <p:nvPr/>
        </p:nvSpPr>
        <p:spPr>
          <a:xfrm>
            <a:off x="503982" y="3099485"/>
            <a:ext cx="4995128" cy="368300"/>
          </a:xfrm>
          <a:prstGeom prst="rect">
            <a:avLst/>
          </a:prstGeom>
        </p:spPr>
        <p:txBody>
          <a:bodyPr wrap="square">
            <a:spAutoFit/>
          </a:bodyPr>
          <a:lstStyle/>
          <a:p>
            <a:pPr lvl="0" algn="just"/>
            <a:r>
              <a:rPr lang="zh-CN" altLang="en-US" b="1" dirty="0">
                <a:solidFill>
                  <a:srgbClr val="FF0000"/>
                </a:solidFill>
              </a:rPr>
              <a:t>温州</a:t>
            </a:r>
            <a:r>
              <a:rPr lang="zh-CN" altLang="zh-CN" b="1" dirty="0">
                <a:solidFill>
                  <a:srgbClr val="FF0000"/>
                </a:solidFill>
              </a:rPr>
              <a:t>摩托车配件</a:t>
            </a:r>
            <a:r>
              <a:rPr lang="zh-CN" altLang="en-US" b="1" dirty="0">
                <a:solidFill>
                  <a:srgbClr val="FF0000"/>
                </a:solidFill>
              </a:rPr>
              <a:t>厂</a:t>
            </a:r>
            <a:r>
              <a:rPr lang="zh-CN" altLang="zh-CN" b="1" dirty="0">
                <a:solidFill>
                  <a:srgbClr val="FF0000"/>
                </a:solidFill>
              </a:rPr>
              <a:t>的铝手柄抛光车间</a:t>
            </a:r>
            <a:r>
              <a:rPr lang="zh-CN" altLang="en-US" b="1" dirty="0">
                <a:solidFill>
                  <a:srgbClr val="FF0000"/>
                </a:solidFill>
              </a:rPr>
              <a:t>粉尘</a:t>
            </a:r>
            <a:r>
              <a:rPr lang="zh-CN" altLang="en-US" b="1" dirty="0" smtClean="0">
                <a:solidFill>
                  <a:srgbClr val="FF0000"/>
                </a:solidFill>
              </a:rPr>
              <a:t>爆炸</a:t>
            </a:r>
            <a:endParaRPr lang="zh-CN" altLang="en-US" b="1" dirty="0">
              <a:solidFill>
                <a:srgbClr val="FF0000"/>
              </a:solidFill>
            </a:endParaRPr>
          </a:p>
        </p:txBody>
      </p:sp>
      <p:sp>
        <p:nvSpPr>
          <p:cNvPr id="37" name="矩形 36"/>
          <p:cNvSpPr/>
          <p:nvPr/>
        </p:nvSpPr>
        <p:spPr>
          <a:xfrm>
            <a:off x="6840855" y="3099435"/>
            <a:ext cx="4295775" cy="368300"/>
          </a:xfrm>
          <a:prstGeom prst="rect">
            <a:avLst/>
          </a:prstGeom>
        </p:spPr>
        <p:txBody>
          <a:bodyPr wrap="square">
            <a:spAutoFit/>
          </a:bodyPr>
          <a:lstStyle/>
          <a:p>
            <a:pPr lvl="0" algn="just"/>
            <a:r>
              <a:rPr lang="zh-CN" altLang="en-US" b="1" dirty="0" smtClean="0">
                <a:solidFill>
                  <a:srgbClr val="FF0000"/>
                </a:solidFill>
              </a:rPr>
              <a:t>三门康勒洁具</a:t>
            </a:r>
            <a:r>
              <a:rPr lang="en-US" altLang="zh-CN" b="1" dirty="0" smtClean="0">
                <a:solidFill>
                  <a:srgbClr val="FF0000"/>
                </a:solidFill>
              </a:rPr>
              <a:t>12.11</a:t>
            </a:r>
            <a:r>
              <a:rPr lang="zh-CN" altLang="en-US" b="1" dirty="0" smtClean="0">
                <a:solidFill>
                  <a:srgbClr val="FF0000"/>
                </a:solidFill>
              </a:rPr>
              <a:t>铝合金粉尘爆炸事故</a:t>
            </a:r>
            <a:endParaRPr lang="zh-CN" altLang="en-US" b="1" dirty="0">
              <a:solidFill>
                <a:srgbClr val="FF0000"/>
              </a:solidFill>
            </a:endParaRPr>
          </a:p>
        </p:txBody>
      </p:sp>
      <p:sp>
        <p:nvSpPr>
          <p:cNvPr id="38" name="矩形 37"/>
          <p:cNvSpPr/>
          <p:nvPr/>
        </p:nvSpPr>
        <p:spPr>
          <a:xfrm>
            <a:off x="1006475" y="5876925"/>
            <a:ext cx="3483610" cy="368300"/>
          </a:xfrm>
          <a:prstGeom prst="rect">
            <a:avLst/>
          </a:prstGeom>
        </p:spPr>
        <p:txBody>
          <a:bodyPr wrap="square">
            <a:spAutoFit/>
          </a:bodyPr>
          <a:lstStyle/>
          <a:p>
            <a:pPr lvl="0" algn="just"/>
            <a:r>
              <a:rPr lang="zh-CN" altLang="en-US" b="1" dirty="0" smtClean="0">
                <a:solidFill>
                  <a:srgbClr val="FF0000"/>
                </a:solidFill>
              </a:rPr>
              <a:t>海宁永力电子铝粉尘爆炸事故</a:t>
            </a:r>
            <a:endParaRPr lang="zh-CN" altLang="en-US" b="1" dirty="0">
              <a:solidFill>
                <a:srgbClr val="FF0000"/>
              </a:solidFill>
            </a:endParaRPr>
          </a:p>
        </p:txBody>
      </p:sp>
      <p:pic>
        <p:nvPicPr>
          <p:cNvPr id="2" name="图片 1" descr="IMG_6101"/>
          <p:cNvPicPr>
            <a:picLocks noChangeAspect="1"/>
          </p:cNvPicPr>
          <p:nvPr/>
        </p:nvPicPr>
        <p:blipFill>
          <a:blip r:embed="rId4"/>
          <a:stretch>
            <a:fillRect/>
          </a:stretch>
        </p:blipFill>
        <p:spPr>
          <a:xfrm>
            <a:off x="504190" y="3716655"/>
            <a:ext cx="2399423" cy="1800000"/>
          </a:xfrm>
          <a:prstGeom prst="rect">
            <a:avLst/>
          </a:prstGeom>
        </p:spPr>
      </p:pic>
      <p:pic>
        <p:nvPicPr>
          <p:cNvPr id="3" name="图片 2" descr="IMG_6186"/>
          <p:cNvPicPr>
            <a:picLocks noChangeAspect="1"/>
          </p:cNvPicPr>
          <p:nvPr/>
        </p:nvPicPr>
        <p:blipFill>
          <a:blip r:embed="rId5"/>
          <a:stretch>
            <a:fillRect/>
          </a:stretch>
        </p:blipFill>
        <p:spPr>
          <a:xfrm>
            <a:off x="3099435" y="3716655"/>
            <a:ext cx="2399699" cy="1800000"/>
          </a:xfrm>
          <a:prstGeom prst="rect">
            <a:avLst/>
          </a:prstGeom>
        </p:spPr>
      </p:pic>
      <p:pic>
        <p:nvPicPr>
          <p:cNvPr id="4" name="图片 3" descr="IMG_20181212_125705"/>
          <p:cNvPicPr>
            <a:picLocks noChangeAspect="1"/>
          </p:cNvPicPr>
          <p:nvPr/>
        </p:nvPicPr>
        <p:blipFill>
          <a:blip r:embed="rId6"/>
          <a:stretch>
            <a:fillRect/>
          </a:stretch>
        </p:blipFill>
        <p:spPr>
          <a:xfrm>
            <a:off x="9000490" y="1063625"/>
            <a:ext cx="2399656" cy="1800000"/>
          </a:xfrm>
          <a:prstGeom prst="rect">
            <a:avLst/>
          </a:prstGeom>
        </p:spPr>
      </p:pic>
      <p:pic>
        <p:nvPicPr>
          <p:cNvPr id="5" name="图片 4" descr="IMG_20181212_131626"/>
          <p:cNvPicPr>
            <a:picLocks noChangeAspect="1"/>
          </p:cNvPicPr>
          <p:nvPr/>
        </p:nvPicPr>
        <p:blipFill>
          <a:blip r:embed="rId7"/>
          <a:stretch>
            <a:fillRect/>
          </a:stretch>
        </p:blipFill>
        <p:spPr>
          <a:xfrm>
            <a:off x="6408420" y="1063625"/>
            <a:ext cx="2399656" cy="1800000"/>
          </a:xfrm>
          <a:prstGeom prst="rect">
            <a:avLst/>
          </a:prstGeom>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6280887" cy="369332"/>
          </a:xfrm>
          <a:prstGeom prst="rect">
            <a:avLst/>
          </a:prstGeom>
        </p:spPr>
        <p:txBody>
          <a:bodyPr wrap="none">
            <a:spAutoFit/>
          </a:bodyPr>
          <a:lstStyle/>
          <a:p>
            <a:r>
              <a:rPr lang="zh-CN" altLang="en-US" b="1" dirty="0" smtClean="0">
                <a:solidFill>
                  <a:srgbClr val="FF0000"/>
                </a:solidFill>
              </a:rPr>
              <a:t>一、</a:t>
            </a:r>
            <a:r>
              <a:rPr lang="en-US" altLang="zh-CN" b="1" dirty="0" smtClean="0">
                <a:solidFill>
                  <a:srgbClr val="FF0000"/>
                </a:solidFill>
              </a:rPr>
              <a:t> </a:t>
            </a:r>
            <a:r>
              <a:rPr lang="zh-CN" altLang="zh-CN" b="1" dirty="0" smtClean="0">
                <a:solidFill>
                  <a:srgbClr val="FF0000"/>
                </a:solidFill>
              </a:rPr>
              <a:t>建</a:t>
            </a:r>
            <a:r>
              <a:rPr lang="zh-CN" altLang="zh-CN" b="1" dirty="0">
                <a:solidFill>
                  <a:srgbClr val="FF0000"/>
                </a:solidFill>
              </a:rPr>
              <a:t>构筑物与布局（干式除尘系统、湿式集中除尘系统）</a:t>
            </a:r>
            <a:endParaRPr lang="zh-CN" altLang="en-US" dirty="0">
              <a:solidFill>
                <a:srgbClr val="FF0000"/>
              </a:solidFill>
            </a:endParaRP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90" y="1733550"/>
            <a:ext cx="9458325"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11" y="1422068"/>
            <a:ext cx="7021579" cy="3867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311" y="5257775"/>
            <a:ext cx="6824605" cy="150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pic>
        <p:nvPicPr>
          <p:cNvPr id="2" name="图片 1"/>
          <p:cNvPicPr>
            <a:picLocks noChangeAspect="1"/>
          </p:cNvPicPr>
          <p:nvPr/>
        </p:nvPicPr>
        <p:blipFill>
          <a:blip r:embed="rId2"/>
          <a:stretch>
            <a:fillRect/>
          </a:stretch>
        </p:blipFill>
        <p:spPr>
          <a:xfrm>
            <a:off x="1151890" y="1628775"/>
            <a:ext cx="8734425" cy="2295525"/>
          </a:xfrm>
          <a:prstGeom prst="rect">
            <a:avLst/>
          </a:prstGeom>
        </p:spPr>
      </p:pic>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6" y="1422068"/>
            <a:ext cx="1045845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14" y="1422068"/>
            <a:ext cx="1044892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90" y="1445227"/>
            <a:ext cx="10009112" cy="5303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6" y="1414545"/>
            <a:ext cx="10431102" cy="529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3099" y="980729"/>
            <a:ext cx="6655751" cy="556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80046" y="3764584"/>
            <a:ext cx="1728192" cy="369332"/>
          </a:xfrm>
          <a:prstGeom prst="rect">
            <a:avLst/>
          </a:prstGeom>
        </p:spPr>
        <p:txBody>
          <a:bodyPr wrap="square">
            <a:spAutoFit/>
          </a:bodyPr>
          <a:lstStyle/>
          <a:p>
            <a:r>
              <a:rPr lang="zh-CN" altLang="en-US" b="1" dirty="0" smtClean="0">
                <a:solidFill>
                  <a:srgbClr val="FF0000"/>
                </a:solidFill>
              </a:rPr>
              <a:t>泄爆措施检查</a:t>
            </a:r>
            <a:endParaRPr lang="zh-CN" altLang="en-US" b="1" dirty="0">
              <a:solidFill>
                <a:srgbClr val="FF0000"/>
              </a:solidFill>
            </a:endParaRP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278" y="1080887"/>
            <a:ext cx="6680572" cy="5588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1080046" y="3764584"/>
            <a:ext cx="1728192" cy="369332"/>
          </a:xfrm>
          <a:prstGeom prst="rect">
            <a:avLst/>
          </a:prstGeom>
        </p:spPr>
        <p:txBody>
          <a:bodyPr wrap="square">
            <a:spAutoFit/>
          </a:bodyPr>
          <a:lstStyle/>
          <a:p>
            <a:r>
              <a:rPr lang="zh-CN" altLang="en-US" b="1" dirty="0" smtClean="0">
                <a:solidFill>
                  <a:srgbClr val="FF0000"/>
                </a:solidFill>
              </a:rPr>
              <a:t>泄爆措施检查</a:t>
            </a:r>
            <a:endParaRPr lang="zh-CN" altLang="en-US" b="1" dirty="0">
              <a:solidFill>
                <a:srgbClr val="FF0000"/>
              </a:solidFill>
            </a:endParaRP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270" y="1052736"/>
            <a:ext cx="6575001" cy="5514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1080046" y="3764584"/>
            <a:ext cx="1728192" cy="369332"/>
          </a:xfrm>
          <a:prstGeom prst="rect">
            <a:avLst/>
          </a:prstGeom>
        </p:spPr>
        <p:txBody>
          <a:bodyPr wrap="square">
            <a:spAutoFit/>
          </a:bodyPr>
          <a:lstStyle/>
          <a:p>
            <a:r>
              <a:rPr lang="zh-CN" altLang="en-US" b="1" dirty="0" smtClean="0">
                <a:solidFill>
                  <a:srgbClr val="FF0000"/>
                </a:solidFill>
              </a:rPr>
              <a:t>泄爆措施检查</a:t>
            </a:r>
            <a:endParaRPr lang="zh-CN" altLang="en-US" b="1" dirty="0">
              <a:solidFill>
                <a:srgbClr val="FF0000"/>
              </a:solidFill>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rPr>
              <a:t>国内外粉尘爆炸事故</a:t>
            </a:r>
            <a:r>
              <a:rPr lang="en-US" altLang="zh-CN" sz="2800" b="1" dirty="0" smtClean="0">
                <a:solidFill>
                  <a:srgbClr val="0070C0"/>
                </a:solidFill>
                <a:latin typeface="微软雅黑" panose="020B0503020204020204" pitchFamily="34" charset="-122"/>
                <a:ea typeface="微软雅黑" panose="020B0503020204020204" pitchFamily="34" charset="-122"/>
              </a:rPr>
              <a:t>-</a:t>
            </a:r>
            <a:r>
              <a:rPr lang="zh-CN" altLang="en-US" sz="2800" b="1" dirty="0" smtClean="0">
                <a:solidFill>
                  <a:srgbClr val="0070C0"/>
                </a:solidFill>
                <a:latin typeface="微软雅黑" panose="020B0503020204020204" pitchFamily="34" charset="-122"/>
                <a:ea typeface="微软雅黑" panose="020B0503020204020204" pitchFamily="34" charset="-122"/>
              </a:rPr>
              <a:t>木材加工类粉尘爆炸</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488758" y="2003936"/>
            <a:ext cx="3674952" cy="2092881"/>
          </a:xfrm>
          <a:prstGeom prst="rect">
            <a:avLst/>
          </a:prstGeom>
          <a:noFill/>
        </p:spPr>
        <p:txBody>
          <a:bodyPr wrap="square" rtlCol="0">
            <a:spAutoFit/>
          </a:bodyPr>
          <a:lstStyle/>
          <a:p>
            <a:pPr algn="ctr"/>
            <a:r>
              <a:rPr lang="zh-CN" altLang="en-US" sz="1600" dirty="0" smtClean="0">
                <a:solidFill>
                  <a:srgbClr val="FF0000"/>
                </a:solidFill>
              </a:rPr>
              <a:t>事故原因：</a:t>
            </a:r>
            <a:endParaRPr lang="en-US" altLang="zh-CN" sz="1600" dirty="0" smtClean="0">
              <a:solidFill>
                <a:srgbClr val="FF0000"/>
              </a:solidFill>
            </a:endParaRPr>
          </a:p>
          <a:p>
            <a:pPr marL="0" lvl="1" algn="just"/>
            <a:r>
              <a:rPr lang="zh-CN" altLang="en-US" sz="1600" dirty="0"/>
              <a:t>该公司生产纤维板的砂光（打磨）工艺所产生的木纤维粉尘为可燃性粉尘。据初步调查分析，该起事故是由除尘系统的收尘仓发生初始爆炸，引起生产车间内的粉尘发生二次爆炸，引发生产车间和库房的火灾。</a:t>
            </a:r>
            <a:endParaRPr lang="en-US" altLang="zh-CN" sz="1600" dirty="0"/>
          </a:p>
          <a:p>
            <a:pPr algn="just"/>
            <a:endParaRPr lang="zh-CN" altLang="en-US" dirty="0"/>
          </a:p>
        </p:txBody>
      </p:sp>
      <p:sp>
        <p:nvSpPr>
          <p:cNvPr id="13" name="TextBox 12"/>
          <p:cNvSpPr txBox="1"/>
          <p:nvPr/>
        </p:nvSpPr>
        <p:spPr>
          <a:xfrm>
            <a:off x="408041" y="1001868"/>
            <a:ext cx="6648669" cy="707886"/>
          </a:xfrm>
          <a:prstGeom prst="rect">
            <a:avLst/>
          </a:prstGeom>
          <a:noFill/>
        </p:spPr>
        <p:txBody>
          <a:bodyPr wrap="square" rtlCol="0">
            <a:spAutoFit/>
          </a:bodyPr>
          <a:lstStyle/>
          <a:p>
            <a:pPr algn="just"/>
            <a:r>
              <a:rPr lang="en-US" altLang="zh-CN" sz="2000" b="1" dirty="0">
                <a:solidFill>
                  <a:srgbClr val="FF0000"/>
                </a:solidFill>
                <a:latin typeface="Times New Roman" panose="02020603050405020304" pitchFamily="18" charset="0"/>
                <a:cs typeface="Times New Roman" panose="02020603050405020304" pitchFamily="18" charset="0"/>
              </a:rPr>
              <a:t>2015</a:t>
            </a:r>
            <a:r>
              <a:rPr lang="zh-CN" altLang="en-US" sz="2000" b="1" dirty="0">
                <a:solidFill>
                  <a:srgbClr val="FF0000"/>
                </a:solidFill>
                <a:latin typeface="Times New Roman" panose="02020603050405020304" pitchFamily="18" charset="0"/>
                <a:cs typeface="Times New Roman" panose="02020603050405020304" pitchFamily="18" charset="0"/>
              </a:rPr>
              <a:t>年</a:t>
            </a:r>
            <a:r>
              <a:rPr lang="en-US" altLang="zh-CN" sz="2000" b="1" dirty="0">
                <a:solidFill>
                  <a:srgbClr val="FF0000"/>
                </a:solidFill>
                <a:latin typeface="Times New Roman" panose="02020603050405020304" pitchFamily="18" charset="0"/>
                <a:cs typeface="Times New Roman" panose="02020603050405020304" pitchFamily="18" charset="0"/>
              </a:rPr>
              <a:t>1</a:t>
            </a:r>
            <a:r>
              <a:rPr lang="zh-CN" altLang="en-US" sz="2000" b="1" dirty="0">
                <a:solidFill>
                  <a:srgbClr val="FF0000"/>
                </a:solidFill>
                <a:latin typeface="Times New Roman" panose="02020603050405020304" pitchFamily="18" charset="0"/>
                <a:cs typeface="Times New Roman" panose="02020603050405020304" pitchFamily="18" charset="0"/>
              </a:rPr>
              <a:t>月</a:t>
            </a:r>
            <a:r>
              <a:rPr lang="en-US" altLang="zh-CN" sz="2000" b="1" dirty="0">
                <a:solidFill>
                  <a:srgbClr val="FF0000"/>
                </a:solidFill>
                <a:latin typeface="Times New Roman" panose="02020603050405020304" pitchFamily="18" charset="0"/>
                <a:cs typeface="Times New Roman" panose="02020603050405020304" pitchFamily="18" charset="0"/>
              </a:rPr>
              <a:t>31</a:t>
            </a:r>
            <a:r>
              <a:rPr lang="zh-CN" altLang="en-US" sz="2000" b="1" dirty="0">
                <a:solidFill>
                  <a:srgbClr val="FF0000"/>
                </a:solidFill>
                <a:latin typeface="Times New Roman" panose="02020603050405020304" pitchFamily="18" charset="0"/>
                <a:cs typeface="Times New Roman" panose="02020603050405020304" pitchFamily="18" charset="0"/>
              </a:rPr>
              <a:t>日 内蒙古根河人造板公司粉尘</a:t>
            </a:r>
            <a:r>
              <a:rPr lang="zh-CN" altLang="en-US" sz="2000" b="1" dirty="0" smtClean="0">
                <a:solidFill>
                  <a:srgbClr val="FF0000"/>
                </a:solidFill>
                <a:latin typeface="Times New Roman" panose="02020603050405020304" pitchFamily="18" charset="0"/>
                <a:cs typeface="Times New Roman" panose="02020603050405020304" pitchFamily="18" charset="0"/>
              </a:rPr>
              <a:t>爆炸，造成</a:t>
            </a:r>
            <a:r>
              <a:rPr lang="en-US" altLang="zh-CN" sz="2000" b="1" dirty="0" smtClean="0">
                <a:solidFill>
                  <a:srgbClr val="FF0000"/>
                </a:solidFill>
                <a:latin typeface="Times New Roman" panose="02020603050405020304" pitchFamily="18" charset="0"/>
                <a:cs typeface="Times New Roman" panose="02020603050405020304" pitchFamily="18" charset="0"/>
              </a:rPr>
              <a:t>6</a:t>
            </a:r>
            <a:r>
              <a:rPr lang="zh-CN" altLang="en-US" sz="2000" b="1" dirty="0" smtClean="0">
                <a:solidFill>
                  <a:srgbClr val="FF0000"/>
                </a:solidFill>
                <a:latin typeface="Times New Roman" panose="02020603050405020304" pitchFamily="18" charset="0"/>
                <a:cs typeface="Times New Roman" panose="02020603050405020304" pitchFamily="18" charset="0"/>
              </a:rPr>
              <a:t>人死亡，</a:t>
            </a:r>
            <a:r>
              <a:rPr lang="en-US" altLang="zh-CN" sz="2000" b="1" dirty="0" smtClean="0">
                <a:solidFill>
                  <a:srgbClr val="FF0000"/>
                </a:solidFill>
                <a:latin typeface="Times New Roman" panose="02020603050405020304" pitchFamily="18" charset="0"/>
                <a:cs typeface="Times New Roman" panose="02020603050405020304" pitchFamily="18" charset="0"/>
              </a:rPr>
              <a:t>4</a:t>
            </a:r>
            <a:r>
              <a:rPr lang="zh-CN" altLang="en-US" sz="2000" b="1" dirty="0" smtClean="0">
                <a:solidFill>
                  <a:srgbClr val="FF0000"/>
                </a:solidFill>
                <a:latin typeface="Times New Roman" panose="02020603050405020304" pitchFamily="18" charset="0"/>
                <a:cs typeface="Times New Roman" panose="02020603050405020304" pitchFamily="18" charset="0"/>
              </a:rPr>
              <a:t>人受伤。</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15" name="图片 14"/>
          <p:cNvPicPr/>
          <p:nvPr/>
        </p:nvPicPr>
        <p:blipFill>
          <a:blip r:embed="rId2" cstate="print">
            <a:extLst>
              <a:ext uri="{28A0092B-C50C-407E-A947-70E740481C1C}">
                <a14:useLocalDpi xmlns:a14="http://schemas.microsoft.com/office/drawing/2010/main" val="0"/>
              </a:ext>
            </a:extLst>
          </a:blip>
          <a:stretch>
            <a:fillRect/>
          </a:stretch>
        </p:blipFill>
        <p:spPr>
          <a:xfrm>
            <a:off x="431974" y="1772816"/>
            <a:ext cx="3240000" cy="2160000"/>
          </a:xfrm>
          <a:prstGeom prst="rect">
            <a:avLst/>
          </a:prstGeom>
        </p:spPr>
      </p:pic>
      <p:pic>
        <p:nvPicPr>
          <p:cNvPr id="16" name="图片 15"/>
          <p:cNvPicPr/>
          <p:nvPr/>
        </p:nvPicPr>
        <p:blipFill>
          <a:blip r:embed="rId3" cstate="print">
            <a:extLst>
              <a:ext uri="{28A0092B-C50C-407E-A947-70E740481C1C}">
                <a14:useLocalDpi xmlns:a14="http://schemas.microsoft.com/office/drawing/2010/main" val="0"/>
              </a:ext>
            </a:extLst>
          </a:blip>
          <a:stretch>
            <a:fillRect/>
          </a:stretch>
        </p:blipFill>
        <p:spPr>
          <a:xfrm>
            <a:off x="431974" y="4005064"/>
            <a:ext cx="3240000" cy="2160000"/>
          </a:xfrm>
          <a:prstGeom prst="rect">
            <a:avLst/>
          </a:prstGeom>
        </p:spPr>
      </p:pic>
      <p:pic>
        <p:nvPicPr>
          <p:cNvPr id="17" name="图片 16"/>
          <p:cNvPicPr/>
          <p:nvPr/>
        </p:nvPicPr>
        <p:blipFill>
          <a:blip r:embed="rId4" cstate="print">
            <a:extLst>
              <a:ext uri="{28A0092B-C50C-407E-A947-70E740481C1C}">
                <a14:useLocalDpi xmlns:a14="http://schemas.microsoft.com/office/drawing/2010/main" val="0"/>
              </a:ext>
            </a:extLst>
          </a:blip>
          <a:stretch>
            <a:fillRect/>
          </a:stretch>
        </p:blipFill>
        <p:spPr>
          <a:xfrm>
            <a:off x="3743982" y="4005064"/>
            <a:ext cx="3240000" cy="2160000"/>
          </a:xfrm>
          <a:prstGeom prst="rect">
            <a:avLst/>
          </a:prstGeom>
        </p:spPr>
      </p:pic>
      <p:pic>
        <p:nvPicPr>
          <p:cNvPr id="18" name="图片 17"/>
          <p:cNvPicPr/>
          <p:nvPr/>
        </p:nvPicPr>
        <p:blipFill>
          <a:blip r:embed="rId5" cstate="print">
            <a:extLst>
              <a:ext uri="{28A0092B-C50C-407E-A947-70E740481C1C}">
                <a14:useLocalDpi xmlns:a14="http://schemas.microsoft.com/office/drawing/2010/main" val="0"/>
              </a:ext>
            </a:extLst>
          </a:blip>
          <a:stretch>
            <a:fillRect/>
          </a:stretch>
        </p:blipFill>
        <p:spPr>
          <a:xfrm>
            <a:off x="3743982" y="1772816"/>
            <a:ext cx="3240000" cy="2160000"/>
          </a:xfrm>
          <a:prstGeom prst="rect">
            <a:avLst/>
          </a:prstGeom>
        </p:spPr>
      </p:pic>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sp>
        <p:nvSpPr>
          <p:cNvPr id="12" name="矩形 11"/>
          <p:cNvSpPr/>
          <p:nvPr/>
        </p:nvSpPr>
        <p:spPr>
          <a:xfrm>
            <a:off x="8040741" y="1764268"/>
            <a:ext cx="1728192" cy="369332"/>
          </a:xfrm>
          <a:prstGeom prst="rect">
            <a:avLst/>
          </a:prstGeom>
        </p:spPr>
        <p:txBody>
          <a:bodyPr wrap="square">
            <a:spAutoFit/>
          </a:bodyPr>
          <a:lstStyle/>
          <a:p>
            <a:r>
              <a:rPr lang="zh-CN" altLang="en-US" b="1" dirty="0" smtClean="0">
                <a:solidFill>
                  <a:srgbClr val="FF0000"/>
                </a:solidFill>
              </a:rPr>
              <a:t>隔爆措施检查</a:t>
            </a:r>
            <a:endParaRPr lang="zh-CN" altLang="en-US" b="1" dirty="0">
              <a:solidFill>
                <a:srgbClr val="FF0000"/>
              </a:solidFill>
            </a:endParaRPr>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6" y="1419581"/>
            <a:ext cx="6522359" cy="5465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4522" y="2822805"/>
            <a:ext cx="5243865" cy="1951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sp>
        <p:nvSpPr>
          <p:cNvPr id="12" name="矩形 11"/>
          <p:cNvSpPr/>
          <p:nvPr/>
        </p:nvSpPr>
        <p:spPr>
          <a:xfrm>
            <a:off x="9213281" y="2996952"/>
            <a:ext cx="2160240" cy="369332"/>
          </a:xfrm>
          <a:prstGeom prst="rect">
            <a:avLst/>
          </a:prstGeom>
        </p:spPr>
        <p:txBody>
          <a:bodyPr wrap="square">
            <a:spAutoFit/>
          </a:bodyPr>
          <a:lstStyle/>
          <a:p>
            <a:r>
              <a:rPr lang="zh-CN" altLang="en-US" b="1" dirty="0" smtClean="0">
                <a:solidFill>
                  <a:srgbClr val="FF0000"/>
                </a:solidFill>
              </a:rPr>
              <a:t>其他控爆措施检查</a:t>
            </a:r>
            <a:endParaRPr lang="zh-CN" altLang="en-US" b="1" dirty="0">
              <a:solidFill>
                <a:srgbClr val="FF0000"/>
              </a:solidFill>
            </a:endParaRPr>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46" y="1556792"/>
            <a:ext cx="7448550"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097049" cy="369332"/>
          </a:xfrm>
          <a:prstGeom prst="rect">
            <a:avLst/>
          </a:prstGeom>
        </p:spPr>
        <p:txBody>
          <a:bodyPr wrap="none">
            <a:spAutoFit/>
          </a:bodyPr>
          <a:lstStyle/>
          <a:p>
            <a:r>
              <a:rPr lang="zh-CN" altLang="en-US" b="1" dirty="0" smtClean="0">
                <a:solidFill>
                  <a:srgbClr val="FF0000"/>
                </a:solidFill>
              </a:rPr>
              <a:t>二、</a:t>
            </a:r>
            <a:r>
              <a:rPr lang="en-US" altLang="zh-CN" b="1" dirty="0" smtClean="0">
                <a:solidFill>
                  <a:srgbClr val="FF0000"/>
                </a:solidFill>
              </a:rPr>
              <a:t> </a:t>
            </a:r>
            <a:r>
              <a:rPr lang="zh-CN" altLang="zh-CN" b="1" dirty="0" smtClean="0">
                <a:solidFill>
                  <a:srgbClr val="FF0000"/>
                </a:solidFill>
              </a:rPr>
              <a:t>干式</a:t>
            </a:r>
            <a:r>
              <a:rPr lang="zh-CN" altLang="zh-CN" b="1" dirty="0">
                <a:solidFill>
                  <a:srgbClr val="FF0000"/>
                </a:solidFill>
              </a:rPr>
              <a:t>除尘</a:t>
            </a:r>
            <a:r>
              <a:rPr lang="zh-CN" altLang="zh-CN" b="1" dirty="0" smtClean="0">
                <a:solidFill>
                  <a:srgbClr val="FF0000"/>
                </a:solidFill>
              </a:rPr>
              <a:t>系统</a:t>
            </a:r>
            <a:endParaRPr lang="zh-CN" altLang="en-US" dirty="0">
              <a:solidFill>
                <a:srgbClr val="FF0000"/>
              </a:solidFill>
            </a:endParaRP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6" y="1815873"/>
            <a:ext cx="9839325"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4392414" y="5373216"/>
            <a:ext cx="2160240" cy="369332"/>
          </a:xfrm>
          <a:prstGeom prst="rect">
            <a:avLst/>
          </a:prstGeom>
        </p:spPr>
        <p:txBody>
          <a:bodyPr wrap="square">
            <a:spAutoFit/>
          </a:bodyPr>
          <a:lstStyle/>
          <a:p>
            <a:r>
              <a:rPr lang="zh-CN" altLang="en-US" b="1" dirty="0" smtClean="0">
                <a:solidFill>
                  <a:srgbClr val="FF0000"/>
                </a:solidFill>
              </a:rPr>
              <a:t>锁气卸灰装置</a:t>
            </a:r>
            <a:endParaRPr lang="zh-CN" altLang="en-US" b="1" dirty="0">
              <a:solidFill>
                <a:srgbClr val="FF0000"/>
              </a:solidFill>
            </a:endParaRP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561920" cy="369332"/>
          </a:xfrm>
          <a:prstGeom prst="rect">
            <a:avLst/>
          </a:prstGeom>
        </p:spPr>
        <p:txBody>
          <a:bodyPr wrap="none">
            <a:spAutoFit/>
          </a:bodyPr>
          <a:lstStyle/>
          <a:p>
            <a:r>
              <a:rPr lang="zh-CN" altLang="en-US" b="1" dirty="0" smtClean="0">
                <a:solidFill>
                  <a:srgbClr val="FF0000"/>
                </a:solidFill>
              </a:rPr>
              <a:t>三、</a:t>
            </a:r>
            <a:r>
              <a:rPr lang="en-US" altLang="zh-CN" b="1" dirty="0" smtClean="0">
                <a:solidFill>
                  <a:srgbClr val="FF0000"/>
                </a:solidFill>
              </a:rPr>
              <a:t> </a:t>
            </a:r>
            <a:r>
              <a:rPr lang="zh-CN" altLang="en-US" b="1" dirty="0" smtClean="0">
                <a:solidFill>
                  <a:srgbClr val="FF0000"/>
                </a:solidFill>
              </a:rPr>
              <a:t>湿</a:t>
            </a:r>
            <a:r>
              <a:rPr lang="zh-CN" altLang="zh-CN" b="1" dirty="0" smtClean="0">
                <a:solidFill>
                  <a:srgbClr val="FF0000"/>
                </a:solidFill>
              </a:rPr>
              <a:t>式</a:t>
            </a:r>
            <a:r>
              <a:rPr lang="zh-CN" altLang="en-US" b="1" dirty="0" smtClean="0">
                <a:solidFill>
                  <a:srgbClr val="FF0000"/>
                </a:solidFill>
              </a:rPr>
              <a:t>集中</a:t>
            </a:r>
            <a:r>
              <a:rPr lang="zh-CN" altLang="zh-CN" b="1" dirty="0" smtClean="0">
                <a:solidFill>
                  <a:srgbClr val="FF0000"/>
                </a:solidFill>
              </a:rPr>
              <a:t>除尘系统</a:t>
            </a:r>
            <a:endParaRPr lang="zh-CN" altLang="en-US" dirty="0">
              <a:solidFill>
                <a:srgbClr val="FF0000"/>
              </a:solidFill>
            </a:endParaRPr>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030" y="1431900"/>
            <a:ext cx="9703792" cy="514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561920" cy="369332"/>
          </a:xfrm>
          <a:prstGeom prst="rect">
            <a:avLst/>
          </a:prstGeom>
        </p:spPr>
        <p:txBody>
          <a:bodyPr wrap="none">
            <a:spAutoFit/>
          </a:bodyPr>
          <a:lstStyle/>
          <a:p>
            <a:r>
              <a:rPr lang="zh-CN" altLang="en-US" b="1" dirty="0" smtClean="0">
                <a:solidFill>
                  <a:srgbClr val="FF0000"/>
                </a:solidFill>
              </a:rPr>
              <a:t>三、</a:t>
            </a:r>
            <a:r>
              <a:rPr lang="en-US" altLang="zh-CN" b="1" dirty="0" smtClean="0">
                <a:solidFill>
                  <a:srgbClr val="FF0000"/>
                </a:solidFill>
              </a:rPr>
              <a:t> </a:t>
            </a:r>
            <a:r>
              <a:rPr lang="zh-CN" altLang="en-US" b="1" dirty="0" smtClean="0">
                <a:solidFill>
                  <a:srgbClr val="FF0000"/>
                </a:solidFill>
              </a:rPr>
              <a:t>湿</a:t>
            </a:r>
            <a:r>
              <a:rPr lang="zh-CN" altLang="zh-CN" b="1" dirty="0" smtClean="0">
                <a:solidFill>
                  <a:srgbClr val="FF0000"/>
                </a:solidFill>
              </a:rPr>
              <a:t>式</a:t>
            </a:r>
            <a:r>
              <a:rPr lang="zh-CN" altLang="en-US" b="1" dirty="0" smtClean="0">
                <a:solidFill>
                  <a:srgbClr val="FF0000"/>
                </a:solidFill>
              </a:rPr>
              <a:t>集中</a:t>
            </a:r>
            <a:r>
              <a:rPr lang="zh-CN" altLang="zh-CN" b="1" dirty="0" smtClean="0">
                <a:solidFill>
                  <a:srgbClr val="FF0000"/>
                </a:solidFill>
              </a:rPr>
              <a:t>除尘系统</a:t>
            </a:r>
            <a:endParaRPr lang="zh-CN" altLang="en-US" dirty="0">
              <a:solidFill>
                <a:srgbClr val="FF0000"/>
              </a:solidFill>
            </a:endParaRP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90" y="1422068"/>
            <a:ext cx="1135380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561920" cy="369332"/>
          </a:xfrm>
          <a:prstGeom prst="rect">
            <a:avLst/>
          </a:prstGeom>
        </p:spPr>
        <p:txBody>
          <a:bodyPr wrap="none">
            <a:spAutoFit/>
          </a:bodyPr>
          <a:lstStyle/>
          <a:p>
            <a:r>
              <a:rPr lang="zh-CN" altLang="en-US" b="1" dirty="0" smtClean="0">
                <a:solidFill>
                  <a:srgbClr val="FF0000"/>
                </a:solidFill>
              </a:rPr>
              <a:t>三、</a:t>
            </a:r>
            <a:r>
              <a:rPr lang="en-US" altLang="zh-CN" b="1" dirty="0" smtClean="0">
                <a:solidFill>
                  <a:srgbClr val="FF0000"/>
                </a:solidFill>
              </a:rPr>
              <a:t> </a:t>
            </a:r>
            <a:r>
              <a:rPr lang="zh-CN" altLang="en-US" b="1" dirty="0" smtClean="0">
                <a:solidFill>
                  <a:srgbClr val="FF0000"/>
                </a:solidFill>
              </a:rPr>
              <a:t>湿</a:t>
            </a:r>
            <a:r>
              <a:rPr lang="zh-CN" altLang="zh-CN" b="1" dirty="0" smtClean="0">
                <a:solidFill>
                  <a:srgbClr val="FF0000"/>
                </a:solidFill>
              </a:rPr>
              <a:t>式</a:t>
            </a:r>
            <a:r>
              <a:rPr lang="zh-CN" altLang="en-US" b="1" dirty="0" smtClean="0">
                <a:solidFill>
                  <a:srgbClr val="FF0000"/>
                </a:solidFill>
              </a:rPr>
              <a:t>集中</a:t>
            </a:r>
            <a:r>
              <a:rPr lang="zh-CN" altLang="zh-CN" b="1" dirty="0" smtClean="0">
                <a:solidFill>
                  <a:srgbClr val="FF0000"/>
                </a:solidFill>
              </a:rPr>
              <a:t>除尘系统</a:t>
            </a:r>
            <a:endParaRPr lang="zh-CN" altLang="en-US" dirty="0">
              <a:solidFill>
                <a:srgbClr val="FF0000"/>
              </a:solidFill>
            </a:endParaRPr>
          </a:p>
        </p:txBody>
      </p:sp>
      <p:pic>
        <p:nvPicPr>
          <p:cNvPr id="675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46" y="1340768"/>
            <a:ext cx="9622259" cy="5422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561920" cy="369332"/>
          </a:xfrm>
          <a:prstGeom prst="rect">
            <a:avLst/>
          </a:prstGeom>
        </p:spPr>
        <p:txBody>
          <a:bodyPr wrap="none">
            <a:spAutoFit/>
          </a:bodyPr>
          <a:lstStyle/>
          <a:p>
            <a:r>
              <a:rPr lang="zh-CN" altLang="en-US" b="1" dirty="0" smtClean="0">
                <a:solidFill>
                  <a:srgbClr val="FF0000"/>
                </a:solidFill>
              </a:rPr>
              <a:t>三、</a:t>
            </a:r>
            <a:r>
              <a:rPr lang="en-US" altLang="zh-CN" b="1" dirty="0" smtClean="0">
                <a:solidFill>
                  <a:srgbClr val="FF0000"/>
                </a:solidFill>
              </a:rPr>
              <a:t> </a:t>
            </a:r>
            <a:r>
              <a:rPr lang="zh-CN" altLang="en-US" b="1" dirty="0" smtClean="0">
                <a:solidFill>
                  <a:srgbClr val="FF0000"/>
                </a:solidFill>
              </a:rPr>
              <a:t>湿</a:t>
            </a:r>
            <a:r>
              <a:rPr lang="zh-CN" altLang="zh-CN" b="1" dirty="0" smtClean="0">
                <a:solidFill>
                  <a:srgbClr val="FF0000"/>
                </a:solidFill>
              </a:rPr>
              <a:t>式</a:t>
            </a:r>
            <a:r>
              <a:rPr lang="zh-CN" altLang="en-US" b="1" dirty="0" smtClean="0">
                <a:solidFill>
                  <a:srgbClr val="FF0000"/>
                </a:solidFill>
              </a:rPr>
              <a:t>集中</a:t>
            </a:r>
            <a:r>
              <a:rPr lang="zh-CN" altLang="zh-CN" b="1" dirty="0" smtClean="0">
                <a:solidFill>
                  <a:srgbClr val="FF0000"/>
                </a:solidFill>
              </a:rPr>
              <a:t>除尘系统</a:t>
            </a:r>
            <a:endParaRPr lang="zh-CN" altLang="en-US" dirty="0">
              <a:solidFill>
                <a:srgbClr val="FF0000"/>
              </a:solidFill>
            </a:endParaRPr>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045" y="1484784"/>
            <a:ext cx="7295858" cy="4697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2329484" cy="369332"/>
          </a:xfrm>
          <a:prstGeom prst="rect">
            <a:avLst/>
          </a:prstGeom>
        </p:spPr>
        <p:txBody>
          <a:bodyPr wrap="none">
            <a:spAutoFit/>
          </a:bodyPr>
          <a:lstStyle/>
          <a:p>
            <a:r>
              <a:rPr lang="zh-CN" altLang="en-US" b="1" dirty="0" smtClean="0">
                <a:solidFill>
                  <a:srgbClr val="FF0000"/>
                </a:solidFill>
              </a:rPr>
              <a:t>三、</a:t>
            </a:r>
            <a:r>
              <a:rPr lang="en-US" altLang="zh-CN" b="1" dirty="0" smtClean="0">
                <a:solidFill>
                  <a:srgbClr val="FF0000"/>
                </a:solidFill>
              </a:rPr>
              <a:t> </a:t>
            </a:r>
            <a:r>
              <a:rPr lang="zh-CN" altLang="en-US" b="1" dirty="0" smtClean="0">
                <a:solidFill>
                  <a:srgbClr val="FF0000"/>
                </a:solidFill>
              </a:rPr>
              <a:t>湿</a:t>
            </a:r>
            <a:r>
              <a:rPr lang="zh-CN" altLang="zh-CN" b="1" dirty="0" smtClean="0">
                <a:solidFill>
                  <a:srgbClr val="FF0000"/>
                </a:solidFill>
              </a:rPr>
              <a:t>式</a:t>
            </a:r>
            <a:r>
              <a:rPr lang="zh-CN" altLang="en-US" b="1" dirty="0" smtClean="0">
                <a:solidFill>
                  <a:srgbClr val="FF0000"/>
                </a:solidFill>
              </a:rPr>
              <a:t>除尘一体机</a:t>
            </a:r>
            <a:endParaRPr lang="zh-CN" altLang="en-US" dirty="0">
              <a:solidFill>
                <a:srgbClr val="FF0000"/>
              </a:solidFill>
            </a:endParaRPr>
          </a:p>
        </p:txBody>
      </p:sp>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28" y="1422068"/>
            <a:ext cx="11344275"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1632178" cy="369332"/>
          </a:xfrm>
          <a:prstGeom prst="rect">
            <a:avLst/>
          </a:prstGeom>
        </p:spPr>
        <p:txBody>
          <a:bodyPr wrap="none">
            <a:spAutoFit/>
          </a:bodyPr>
          <a:lstStyle/>
          <a:p>
            <a:r>
              <a:rPr lang="zh-CN" altLang="en-US" b="1" dirty="0" smtClean="0">
                <a:solidFill>
                  <a:srgbClr val="FF0000"/>
                </a:solidFill>
              </a:rPr>
              <a:t>五、</a:t>
            </a:r>
            <a:r>
              <a:rPr lang="en-US" altLang="zh-CN" b="1" dirty="0" smtClean="0">
                <a:solidFill>
                  <a:srgbClr val="FF0000"/>
                </a:solidFill>
              </a:rPr>
              <a:t> </a:t>
            </a:r>
            <a:r>
              <a:rPr lang="zh-CN" altLang="en-US" b="1" dirty="0" smtClean="0">
                <a:solidFill>
                  <a:srgbClr val="FF0000"/>
                </a:solidFill>
              </a:rPr>
              <a:t>防火防爆</a:t>
            </a:r>
            <a:endParaRPr lang="zh-CN" altLang="en-US" dirty="0">
              <a:solidFill>
                <a:srgbClr val="FF0000"/>
              </a:solidFill>
            </a:endParaRPr>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32" y="2076915"/>
            <a:ext cx="113347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1632178" cy="369332"/>
          </a:xfrm>
          <a:prstGeom prst="rect">
            <a:avLst/>
          </a:prstGeom>
        </p:spPr>
        <p:txBody>
          <a:bodyPr wrap="none">
            <a:spAutoFit/>
          </a:bodyPr>
          <a:lstStyle/>
          <a:p>
            <a:r>
              <a:rPr lang="zh-CN" altLang="en-US" b="1" dirty="0" smtClean="0">
                <a:solidFill>
                  <a:srgbClr val="FF0000"/>
                </a:solidFill>
              </a:rPr>
              <a:t>五、</a:t>
            </a:r>
            <a:r>
              <a:rPr lang="en-US" altLang="zh-CN" b="1" dirty="0" smtClean="0">
                <a:solidFill>
                  <a:srgbClr val="FF0000"/>
                </a:solidFill>
              </a:rPr>
              <a:t> </a:t>
            </a:r>
            <a:r>
              <a:rPr lang="zh-CN" altLang="en-US" b="1" dirty="0" smtClean="0">
                <a:solidFill>
                  <a:srgbClr val="FF0000"/>
                </a:solidFill>
              </a:rPr>
              <a:t>防火防爆</a:t>
            </a:r>
            <a:endParaRPr lang="zh-CN" altLang="en-US" dirty="0">
              <a:solidFill>
                <a:srgbClr val="FF0000"/>
              </a:solidFill>
            </a:endParaRPr>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32" y="2076915"/>
            <a:ext cx="113347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rPr>
              <a:t>国内外粉尘爆炸事故</a:t>
            </a:r>
            <a:r>
              <a:rPr lang="en-US" altLang="zh-CN" sz="2800" b="1" dirty="0" smtClean="0">
                <a:solidFill>
                  <a:srgbClr val="0070C0"/>
                </a:solidFill>
                <a:latin typeface="微软雅黑" panose="020B0503020204020204" pitchFamily="34" charset="-122"/>
                <a:ea typeface="微软雅黑" panose="020B0503020204020204" pitchFamily="34" charset="-122"/>
              </a:rPr>
              <a:t>-</a:t>
            </a:r>
            <a:r>
              <a:rPr lang="zh-CN" altLang="en-US" sz="2800" b="1" dirty="0" smtClean="0">
                <a:solidFill>
                  <a:srgbClr val="0070C0"/>
                </a:solidFill>
                <a:latin typeface="微软雅黑" panose="020B0503020204020204" pitchFamily="34" charset="-122"/>
                <a:ea typeface="微软雅黑" panose="020B0503020204020204" pitchFamily="34" charset="-122"/>
              </a:rPr>
              <a:t>木材加工类粉尘爆炸</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58" y="1196752"/>
            <a:ext cx="5440462" cy="3545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110" y="2708920"/>
            <a:ext cx="5993692" cy="1465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8083126" y="2060848"/>
            <a:ext cx="1569660" cy="369332"/>
          </a:xfrm>
          <a:prstGeom prst="rect">
            <a:avLst/>
          </a:prstGeom>
        </p:spPr>
        <p:txBody>
          <a:bodyPr wrap="none">
            <a:spAutoFit/>
          </a:bodyPr>
          <a:lstStyle/>
          <a:p>
            <a:pPr algn="ctr"/>
            <a:r>
              <a:rPr lang="zh-CN" altLang="en-US" dirty="0" smtClean="0">
                <a:solidFill>
                  <a:srgbClr val="FF0000"/>
                </a:solidFill>
              </a:rPr>
              <a:t>事故直接原因</a:t>
            </a:r>
            <a:endParaRPr lang="en-US" altLang="zh-CN" dirty="0">
              <a:solidFill>
                <a:srgbClr val="FF0000"/>
              </a:solidFill>
            </a:endParaRP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1632178" cy="369332"/>
          </a:xfrm>
          <a:prstGeom prst="rect">
            <a:avLst/>
          </a:prstGeom>
        </p:spPr>
        <p:txBody>
          <a:bodyPr wrap="none">
            <a:spAutoFit/>
          </a:bodyPr>
          <a:lstStyle/>
          <a:p>
            <a:r>
              <a:rPr lang="zh-CN" altLang="en-US" b="1" dirty="0" smtClean="0">
                <a:solidFill>
                  <a:srgbClr val="FF0000"/>
                </a:solidFill>
              </a:rPr>
              <a:t>五、</a:t>
            </a:r>
            <a:r>
              <a:rPr lang="en-US" altLang="zh-CN" b="1" dirty="0" smtClean="0">
                <a:solidFill>
                  <a:srgbClr val="FF0000"/>
                </a:solidFill>
              </a:rPr>
              <a:t> </a:t>
            </a:r>
            <a:r>
              <a:rPr lang="zh-CN" altLang="en-US" b="1" dirty="0" smtClean="0">
                <a:solidFill>
                  <a:srgbClr val="FF0000"/>
                </a:solidFill>
              </a:rPr>
              <a:t>防火防爆</a:t>
            </a:r>
            <a:endParaRPr lang="zh-CN" altLang="en-US" dirty="0">
              <a:solidFill>
                <a:srgbClr val="FF0000"/>
              </a:solidFill>
            </a:endParaRPr>
          </a:p>
        </p:txBody>
      </p:sp>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6" y="1340768"/>
            <a:ext cx="9926078" cy="538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1632178" cy="369332"/>
          </a:xfrm>
          <a:prstGeom prst="rect">
            <a:avLst/>
          </a:prstGeom>
        </p:spPr>
        <p:txBody>
          <a:bodyPr wrap="none">
            <a:spAutoFit/>
          </a:bodyPr>
          <a:lstStyle/>
          <a:p>
            <a:r>
              <a:rPr lang="zh-CN" altLang="en-US" b="1" dirty="0" smtClean="0">
                <a:solidFill>
                  <a:srgbClr val="FF0000"/>
                </a:solidFill>
              </a:rPr>
              <a:t>六、</a:t>
            </a:r>
            <a:r>
              <a:rPr lang="en-US" altLang="zh-CN" b="1" dirty="0" smtClean="0">
                <a:solidFill>
                  <a:srgbClr val="FF0000"/>
                </a:solidFill>
              </a:rPr>
              <a:t> </a:t>
            </a:r>
            <a:r>
              <a:rPr lang="zh-CN" altLang="en-US" b="1" dirty="0" smtClean="0">
                <a:solidFill>
                  <a:srgbClr val="FF0000"/>
                </a:solidFill>
              </a:rPr>
              <a:t>粉尘清理</a:t>
            </a:r>
            <a:endParaRPr lang="zh-CN" altLang="en-US" dirty="0">
              <a:solidFill>
                <a:srgbClr val="FF0000"/>
              </a:solidFill>
            </a:endParaRPr>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46" y="1567017"/>
            <a:ext cx="10380821" cy="529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5.1 </a:t>
            </a:r>
            <a:r>
              <a:rPr lang="zh-CN" altLang="en-US" sz="2800" b="1" dirty="0" smtClean="0">
                <a:solidFill>
                  <a:srgbClr val="0070C0"/>
                </a:solidFill>
                <a:latin typeface="微软雅黑" panose="020B0503020204020204" pitchFamily="34" charset="-122"/>
                <a:ea typeface="微软雅黑" panose="020B0503020204020204" pitchFamily="34" charset="-122"/>
              </a:rPr>
              <a:t>铝镁等金属粉尘企业防爆安全检查要点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1632178" cy="369332"/>
          </a:xfrm>
          <a:prstGeom prst="rect">
            <a:avLst/>
          </a:prstGeom>
        </p:spPr>
        <p:txBody>
          <a:bodyPr wrap="none">
            <a:spAutoFit/>
          </a:bodyPr>
          <a:lstStyle/>
          <a:p>
            <a:r>
              <a:rPr lang="zh-CN" altLang="en-US" b="1" dirty="0" smtClean="0">
                <a:solidFill>
                  <a:srgbClr val="FF0000"/>
                </a:solidFill>
              </a:rPr>
              <a:t>七、</a:t>
            </a:r>
            <a:r>
              <a:rPr lang="en-US" altLang="zh-CN" b="1" dirty="0" smtClean="0">
                <a:solidFill>
                  <a:srgbClr val="FF0000"/>
                </a:solidFill>
              </a:rPr>
              <a:t> </a:t>
            </a:r>
            <a:r>
              <a:rPr lang="zh-CN" altLang="en-US" b="1" dirty="0" smtClean="0">
                <a:solidFill>
                  <a:srgbClr val="FF0000"/>
                </a:solidFill>
              </a:rPr>
              <a:t>管理制度</a:t>
            </a:r>
            <a:endParaRPr lang="zh-CN" altLang="en-US" dirty="0">
              <a:solidFill>
                <a:srgbClr val="FF0000"/>
              </a:solidFill>
            </a:endParaRPr>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90" y="1422068"/>
            <a:ext cx="11353800"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5.2 </a:t>
            </a:r>
            <a:r>
              <a:rPr lang="zh-CN" altLang="en-US" sz="2800" b="1" dirty="0" smtClean="0">
                <a:solidFill>
                  <a:srgbClr val="0070C0"/>
                </a:solidFill>
                <a:latin typeface="微软雅黑" panose="020B0503020204020204" pitchFamily="34" charset="-122"/>
                <a:ea typeface="微软雅黑" panose="020B0503020204020204" pitchFamily="34" charset="-122"/>
              </a:rPr>
              <a:t>木工企业粉尘防爆安全检查要点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3456384" cy="646331"/>
          </a:xfrm>
          <a:prstGeom prst="rect">
            <a:avLst/>
          </a:prstGeom>
        </p:spPr>
        <p:txBody>
          <a:bodyPr wrap="square">
            <a:spAutoFit/>
          </a:bodyPr>
          <a:lstStyle/>
          <a:p>
            <a:r>
              <a:rPr lang="zh-CN" altLang="en-US" b="1" dirty="0" smtClean="0">
                <a:solidFill>
                  <a:srgbClr val="FF0000"/>
                </a:solidFill>
              </a:rPr>
              <a:t>一、建</a:t>
            </a:r>
            <a:r>
              <a:rPr lang="zh-CN" altLang="en-US" b="1" dirty="0">
                <a:solidFill>
                  <a:srgbClr val="FF0000"/>
                </a:solidFill>
              </a:rPr>
              <a:t>构筑物与</a:t>
            </a:r>
            <a:r>
              <a:rPr lang="zh-CN" altLang="en-US" b="1" dirty="0" smtClean="0">
                <a:solidFill>
                  <a:srgbClr val="FF0000"/>
                </a:solidFill>
              </a:rPr>
              <a:t>布局</a:t>
            </a:r>
            <a:endParaRPr lang="en-US" altLang="zh-CN" b="1" dirty="0" smtClean="0">
              <a:solidFill>
                <a:srgbClr val="FF0000"/>
              </a:solidFill>
            </a:endParaRPr>
          </a:p>
          <a:p>
            <a:r>
              <a:rPr lang="zh-CN" altLang="en-US" b="1" dirty="0" smtClean="0">
                <a:solidFill>
                  <a:srgbClr val="FF0000"/>
                </a:solidFill>
              </a:rPr>
              <a:t>二、除尘系统</a:t>
            </a:r>
            <a:endParaRPr lang="zh-CN" altLang="en-US" dirty="0">
              <a:solidFill>
                <a:srgbClr val="FF0000"/>
              </a:solidFill>
            </a:endParaRPr>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030" y="1699067"/>
            <a:ext cx="9579595" cy="4489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5.2 </a:t>
            </a:r>
            <a:r>
              <a:rPr lang="zh-CN" altLang="en-US" sz="2800" b="1" dirty="0" smtClean="0">
                <a:solidFill>
                  <a:srgbClr val="0070C0"/>
                </a:solidFill>
                <a:latin typeface="微软雅黑" panose="020B0503020204020204" pitchFamily="34" charset="-122"/>
                <a:ea typeface="微软雅黑" panose="020B0503020204020204" pitchFamily="34" charset="-122"/>
              </a:rPr>
              <a:t>木工企业粉尘防爆安全检查要点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3456384" cy="369332"/>
          </a:xfrm>
          <a:prstGeom prst="rect">
            <a:avLst/>
          </a:prstGeom>
        </p:spPr>
        <p:txBody>
          <a:bodyPr wrap="square">
            <a:spAutoFit/>
          </a:bodyPr>
          <a:lstStyle/>
          <a:p>
            <a:r>
              <a:rPr lang="zh-CN" altLang="en-US" b="1" dirty="0" smtClean="0">
                <a:solidFill>
                  <a:srgbClr val="FF0000"/>
                </a:solidFill>
              </a:rPr>
              <a:t>二、除尘系统</a:t>
            </a:r>
            <a:endParaRPr lang="zh-CN" altLang="en-US" dirty="0">
              <a:solidFill>
                <a:srgbClr val="FF0000"/>
              </a:solidFill>
            </a:endParaRPr>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04" y="1490275"/>
            <a:ext cx="10772775"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5.2 </a:t>
            </a:r>
            <a:r>
              <a:rPr lang="zh-CN" altLang="en-US" sz="2800" b="1" dirty="0" smtClean="0">
                <a:solidFill>
                  <a:srgbClr val="0070C0"/>
                </a:solidFill>
                <a:latin typeface="微软雅黑" panose="020B0503020204020204" pitchFamily="34" charset="-122"/>
                <a:ea typeface="微软雅黑" panose="020B0503020204020204" pitchFamily="34" charset="-122"/>
              </a:rPr>
              <a:t>木工企业粉尘防爆安全检查要点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3456384" cy="369332"/>
          </a:xfrm>
          <a:prstGeom prst="rect">
            <a:avLst/>
          </a:prstGeom>
        </p:spPr>
        <p:txBody>
          <a:bodyPr wrap="square">
            <a:spAutoFit/>
          </a:bodyPr>
          <a:lstStyle/>
          <a:p>
            <a:r>
              <a:rPr lang="zh-CN" altLang="en-US" b="1" dirty="0" smtClean="0">
                <a:solidFill>
                  <a:srgbClr val="FF0000"/>
                </a:solidFill>
              </a:rPr>
              <a:t>二、除尘系统</a:t>
            </a:r>
            <a:endParaRPr lang="zh-CN" altLang="en-US" dirty="0">
              <a:solidFill>
                <a:srgbClr val="FF0000"/>
              </a:solidFill>
            </a:endParaRPr>
          </a:p>
        </p:txBody>
      </p:sp>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80" y="1556792"/>
            <a:ext cx="1077277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5.2 </a:t>
            </a:r>
            <a:r>
              <a:rPr lang="zh-CN" altLang="en-US" sz="2800" b="1" dirty="0" smtClean="0">
                <a:solidFill>
                  <a:srgbClr val="0070C0"/>
                </a:solidFill>
                <a:latin typeface="微软雅黑" panose="020B0503020204020204" pitchFamily="34" charset="-122"/>
                <a:ea typeface="微软雅黑" panose="020B0503020204020204" pitchFamily="34" charset="-122"/>
              </a:rPr>
              <a:t>木工企业粉尘防爆安全检查要点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3456384" cy="369332"/>
          </a:xfrm>
          <a:prstGeom prst="rect">
            <a:avLst/>
          </a:prstGeom>
        </p:spPr>
        <p:txBody>
          <a:bodyPr wrap="square">
            <a:spAutoFit/>
          </a:bodyPr>
          <a:lstStyle/>
          <a:p>
            <a:r>
              <a:rPr lang="zh-CN" altLang="en-US" b="1" dirty="0" smtClean="0">
                <a:solidFill>
                  <a:srgbClr val="FF0000"/>
                </a:solidFill>
              </a:rPr>
              <a:t>二、除尘系统</a:t>
            </a:r>
            <a:endParaRPr lang="zh-CN" altLang="en-US" dirty="0">
              <a:solidFill>
                <a:srgbClr val="FF0000"/>
              </a:solidFill>
            </a:endParaRPr>
          </a:p>
        </p:txBody>
      </p:sp>
      <p:pic>
        <p:nvPicPr>
          <p:cNvPr id="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110" y="1484784"/>
            <a:ext cx="9212312" cy="468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5.2</a:t>
            </a:r>
            <a:r>
              <a:rPr lang="zh-CN" altLang="en-US" sz="2800" b="1" dirty="0" smtClean="0">
                <a:solidFill>
                  <a:srgbClr val="0070C0"/>
                </a:solidFill>
                <a:latin typeface="微软雅黑" panose="020B0503020204020204" pitchFamily="34" charset="-122"/>
                <a:ea typeface="微软雅黑" panose="020B0503020204020204" pitchFamily="34" charset="-122"/>
              </a:rPr>
              <a:t>木工企业粉尘防爆安全检查要点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3456384" cy="369332"/>
          </a:xfrm>
          <a:prstGeom prst="rect">
            <a:avLst/>
          </a:prstGeom>
        </p:spPr>
        <p:txBody>
          <a:bodyPr wrap="square">
            <a:spAutoFit/>
          </a:bodyPr>
          <a:lstStyle/>
          <a:p>
            <a:r>
              <a:rPr lang="zh-CN" altLang="en-US" b="1" dirty="0" smtClean="0">
                <a:solidFill>
                  <a:srgbClr val="FF0000"/>
                </a:solidFill>
              </a:rPr>
              <a:t>二、除尘系统</a:t>
            </a:r>
            <a:endParaRPr lang="zh-CN" altLang="en-US" dirty="0">
              <a:solidFill>
                <a:srgbClr val="FF0000"/>
              </a:solidFill>
            </a:endParaRPr>
          </a:p>
        </p:txBody>
      </p:sp>
      <p:pic>
        <p:nvPicPr>
          <p:cNvPr id="74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20" y="1545084"/>
            <a:ext cx="118300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421878" y="3986841"/>
            <a:ext cx="3456384" cy="1338828"/>
          </a:xfrm>
          <a:prstGeom prst="rect">
            <a:avLst/>
          </a:prstGeom>
        </p:spPr>
        <p:txBody>
          <a:bodyPr wrap="square">
            <a:spAutoFit/>
          </a:bodyPr>
          <a:lstStyle/>
          <a:p>
            <a:pPr>
              <a:lnSpc>
                <a:spcPct val="150000"/>
              </a:lnSpc>
            </a:pPr>
            <a:r>
              <a:rPr lang="zh-CN" altLang="en-US" b="1" dirty="0" smtClean="0">
                <a:solidFill>
                  <a:srgbClr val="FF0000"/>
                </a:solidFill>
              </a:rPr>
              <a:t>三、</a:t>
            </a:r>
            <a:r>
              <a:rPr lang="zh-CN" altLang="zh-CN" b="1" dirty="0">
                <a:solidFill>
                  <a:srgbClr val="FF0000"/>
                </a:solidFill>
              </a:rPr>
              <a:t>防火</a:t>
            </a:r>
            <a:r>
              <a:rPr lang="zh-CN" altLang="zh-CN" b="1" dirty="0" smtClean="0">
                <a:solidFill>
                  <a:srgbClr val="FF0000"/>
                </a:solidFill>
              </a:rPr>
              <a:t>防爆</a:t>
            </a:r>
            <a:endParaRPr lang="en-US" altLang="zh-CN" b="1" dirty="0" smtClean="0">
              <a:solidFill>
                <a:srgbClr val="FF0000"/>
              </a:solidFill>
            </a:endParaRPr>
          </a:p>
          <a:p>
            <a:pPr>
              <a:lnSpc>
                <a:spcPct val="150000"/>
              </a:lnSpc>
            </a:pPr>
            <a:r>
              <a:rPr lang="zh-CN" altLang="en-US" b="1" dirty="0" smtClean="0">
                <a:solidFill>
                  <a:srgbClr val="FF0000"/>
                </a:solidFill>
              </a:rPr>
              <a:t>四、</a:t>
            </a:r>
            <a:r>
              <a:rPr lang="zh-CN" altLang="zh-CN" b="1" dirty="0">
                <a:solidFill>
                  <a:srgbClr val="FF0000"/>
                </a:solidFill>
              </a:rPr>
              <a:t>粉尘</a:t>
            </a:r>
            <a:r>
              <a:rPr lang="zh-CN" altLang="zh-CN" b="1" dirty="0" smtClean="0">
                <a:solidFill>
                  <a:srgbClr val="FF0000"/>
                </a:solidFill>
              </a:rPr>
              <a:t>清理</a:t>
            </a:r>
            <a:endParaRPr lang="en-US" altLang="zh-CN" b="1" dirty="0" smtClean="0">
              <a:solidFill>
                <a:srgbClr val="FF0000"/>
              </a:solidFill>
            </a:endParaRPr>
          </a:p>
          <a:p>
            <a:pPr>
              <a:lnSpc>
                <a:spcPct val="150000"/>
              </a:lnSpc>
            </a:pPr>
            <a:r>
              <a:rPr lang="zh-CN" altLang="en-US" b="1" dirty="0" smtClean="0">
                <a:solidFill>
                  <a:srgbClr val="FF0000"/>
                </a:solidFill>
              </a:rPr>
              <a:t>五、管理制度</a:t>
            </a:r>
            <a:endParaRPr lang="zh-CN" altLang="en-US" dirty="0">
              <a:solidFill>
                <a:srgbClr val="FF0000"/>
              </a:solidFill>
            </a:endParaRP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5.3</a:t>
            </a:r>
            <a:r>
              <a:rPr lang="zh-CN" altLang="en-US" sz="2800" b="1" dirty="0" smtClean="0">
                <a:solidFill>
                  <a:srgbClr val="0070C0"/>
                </a:solidFill>
                <a:latin typeface="微软雅黑" panose="020B0503020204020204" pitchFamily="34" charset="-122"/>
                <a:ea typeface="微软雅黑" panose="020B0503020204020204" pitchFamily="34" charset="-122"/>
              </a:rPr>
              <a:t>粮食、饲料加工企业粉尘防爆安全检查要点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3456384" cy="2585323"/>
          </a:xfrm>
          <a:prstGeom prst="rect">
            <a:avLst/>
          </a:prstGeom>
        </p:spPr>
        <p:txBody>
          <a:bodyPr wrap="square">
            <a:spAutoFit/>
          </a:bodyPr>
          <a:lstStyle/>
          <a:p>
            <a:pPr>
              <a:lnSpc>
                <a:spcPct val="150000"/>
              </a:lnSpc>
            </a:pPr>
            <a:r>
              <a:rPr lang="zh-CN" altLang="en-US" b="1" dirty="0" smtClean="0">
                <a:solidFill>
                  <a:srgbClr val="FF0000"/>
                </a:solidFill>
              </a:rPr>
              <a:t>一、建构筑物与布局</a:t>
            </a:r>
            <a:endParaRPr lang="en-US" altLang="zh-CN" b="1" dirty="0" smtClean="0">
              <a:solidFill>
                <a:srgbClr val="FF0000"/>
              </a:solidFill>
            </a:endParaRPr>
          </a:p>
          <a:p>
            <a:pPr>
              <a:lnSpc>
                <a:spcPct val="150000"/>
              </a:lnSpc>
            </a:pPr>
            <a:r>
              <a:rPr lang="zh-CN" altLang="en-US" b="1" dirty="0" smtClean="0">
                <a:solidFill>
                  <a:srgbClr val="FF0000"/>
                </a:solidFill>
              </a:rPr>
              <a:t>二、除尘系统</a:t>
            </a:r>
            <a:endParaRPr lang="en-US" altLang="zh-CN" b="1" dirty="0" smtClean="0">
              <a:solidFill>
                <a:srgbClr val="FF0000"/>
              </a:solidFill>
            </a:endParaRPr>
          </a:p>
          <a:p>
            <a:pPr>
              <a:lnSpc>
                <a:spcPct val="150000"/>
              </a:lnSpc>
            </a:pPr>
            <a:r>
              <a:rPr lang="zh-CN" altLang="en-US" b="1" dirty="0" smtClean="0">
                <a:solidFill>
                  <a:srgbClr val="FF0000"/>
                </a:solidFill>
              </a:rPr>
              <a:t>三、防火防爆</a:t>
            </a:r>
            <a:endParaRPr lang="en-US" altLang="zh-CN" b="1" dirty="0" smtClean="0">
              <a:solidFill>
                <a:srgbClr val="FF0000"/>
              </a:solidFill>
            </a:endParaRPr>
          </a:p>
          <a:p>
            <a:pPr>
              <a:lnSpc>
                <a:spcPct val="150000"/>
              </a:lnSpc>
            </a:pPr>
            <a:r>
              <a:rPr lang="zh-CN" altLang="en-US" b="1" dirty="0">
                <a:solidFill>
                  <a:srgbClr val="FF0000"/>
                </a:solidFill>
              </a:rPr>
              <a:t>四、</a:t>
            </a:r>
            <a:r>
              <a:rPr lang="zh-CN" altLang="zh-CN" b="1" dirty="0">
                <a:solidFill>
                  <a:srgbClr val="FF0000"/>
                </a:solidFill>
              </a:rPr>
              <a:t>粉尘清理</a:t>
            </a:r>
            <a:endParaRPr lang="en-US" altLang="zh-CN" b="1" dirty="0">
              <a:solidFill>
                <a:srgbClr val="FF0000"/>
              </a:solidFill>
            </a:endParaRPr>
          </a:p>
          <a:p>
            <a:pPr>
              <a:lnSpc>
                <a:spcPct val="150000"/>
              </a:lnSpc>
            </a:pPr>
            <a:r>
              <a:rPr lang="zh-CN" altLang="en-US" b="1" dirty="0">
                <a:solidFill>
                  <a:srgbClr val="FF0000"/>
                </a:solidFill>
              </a:rPr>
              <a:t>五、管理制度</a:t>
            </a:r>
            <a:endParaRPr lang="zh-CN" altLang="en-US" dirty="0">
              <a:solidFill>
                <a:srgbClr val="FF0000"/>
              </a:solidFill>
            </a:endParaRPr>
          </a:p>
          <a:p>
            <a:pPr>
              <a:lnSpc>
                <a:spcPct val="150000"/>
              </a:lnSpc>
            </a:pPr>
            <a:endParaRPr lang="zh-CN" altLang="en-US" dirty="0">
              <a:solidFill>
                <a:srgbClr val="FF0000"/>
              </a:solidFill>
            </a:endParaRPr>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348" y="1628800"/>
            <a:ext cx="9144673" cy="499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右箭头 4"/>
          <p:cNvSpPr/>
          <p:nvPr/>
        </p:nvSpPr>
        <p:spPr>
          <a:xfrm>
            <a:off x="2088158" y="2133600"/>
            <a:ext cx="26119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5.4 </a:t>
            </a:r>
            <a:r>
              <a:rPr lang="zh-CN" altLang="en-US" sz="2800" b="1" dirty="0" smtClean="0">
                <a:solidFill>
                  <a:srgbClr val="0070C0"/>
                </a:solidFill>
                <a:latin typeface="微软雅黑" panose="020B0503020204020204" pitchFamily="34" charset="-122"/>
                <a:ea typeface="微软雅黑" panose="020B0503020204020204" pitchFamily="34" charset="-122"/>
              </a:rPr>
              <a:t>静电喷塑企业粉尘防爆安全检查要点</a:t>
            </a:r>
            <a:endParaRPr lang="zh-CN" altLang="en-US"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3456384" cy="923330"/>
          </a:xfrm>
          <a:prstGeom prst="rect">
            <a:avLst/>
          </a:prstGeom>
        </p:spPr>
        <p:txBody>
          <a:bodyPr wrap="square">
            <a:spAutoFit/>
          </a:bodyPr>
          <a:lstStyle/>
          <a:p>
            <a:pPr>
              <a:lnSpc>
                <a:spcPct val="150000"/>
              </a:lnSpc>
            </a:pPr>
            <a:r>
              <a:rPr lang="zh-CN" altLang="en-US" b="1" dirty="0" smtClean="0">
                <a:solidFill>
                  <a:srgbClr val="FF0000"/>
                </a:solidFill>
              </a:rPr>
              <a:t>一、建构筑物与布局</a:t>
            </a:r>
            <a:endParaRPr lang="en-US" altLang="zh-CN" b="1" dirty="0" smtClean="0">
              <a:solidFill>
                <a:srgbClr val="FF0000"/>
              </a:solidFill>
            </a:endParaRPr>
          </a:p>
          <a:p>
            <a:pPr>
              <a:lnSpc>
                <a:spcPct val="150000"/>
              </a:lnSpc>
            </a:pPr>
            <a:r>
              <a:rPr lang="zh-CN" altLang="en-US" b="1" dirty="0" smtClean="0">
                <a:solidFill>
                  <a:srgbClr val="FF0000"/>
                </a:solidFill>
              </a:rPr>
              <a:t>二、除尘系统</a:t>
            </a:r>
            <a:endParaRPr lang="en-US" altLang="zh-CN" b="1" dirty="0" smtClean="0">
              <a:solidFill>
                <a:srgbClr val="FF0000"/>
              </a:solidFill>
            </a:endParaRPr>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062" y="1976066"/>
            <a:ext cx="10508456" cy="4469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rPr>
              <a:t>国内外粉尘爆炸事故</a:t>
            </a:r>
            <a:r>
              <a:rPr lang="en-US" altLang="zh-CN" sz="2800" b="1" dirty="0" smtClean="0">
                <a:solidFill>
                  <a:srgbClr val="0070C0"/>
                </a:solidFill>
                <a:latin typeface="微软雅黑" panose="020B0503020204020204" pitchFamily="34" charset="-122"/>
                <a:ea typeface="微软雅黑" panose="020B0503020204020204" pitchFamily="34" charset="-122"/>
              </a:rPr>
              <a:t>-</a:t>
            </a:r>
            <a:r>
              <a:rPr lang="zh-CN" altLang="en-US" sz="2800" b="1" dirty="0" smtClean="0">
                <a:solidFill>
                  <a:srgbClr val="0070C0"/>
                </a:solidFill>
                <a:latin typeface="微软雅黑" panose="020B0503020204020204" pitchFamily="34" charset="-122"/>
                <a:ea typeface="微软雅黑" panose="020B0503020204020204" pitchFamily="34" charset="-122"/>
              </a:rPr>
              <a:t>木材加工类粉尘爆炸</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71" y="1044674"/>
            <a:ext cx="655320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742" y="1098142"/>
            <a:ext cx="3778253"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742" y="3381285"/>
            <a:ext cx="3778253"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5.4 </a:t>
            </a:r>
            <a:r>
              <a:rPr lang="zh-CN" altLang="en-US" sz="2800" b="1" dirty="0" smtClean="0">
                <a:solidFill>
                  <a:srgbClr val="0070C0"/>
                </a:solidFill>
                <a:latin typeface="微软雅黑" panose="020B0503020204020204" pitchFamily="34" charset="-122"/>
                <a:ea typeface="微软雅黑" panose="020B0503020204020204" pitchFamily="34" charset="-122"/>
              </a:rPr>
              <a:t>静电喷塑企业粉尘防爆安全检查要点</a:t>
            </a:r>
            <a:endParaRPr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3456384" cy="923330"/>
          </a:xfrm>
          <a:prstGeom prst="rect">
            <a:avLst/>
          </a:prstGeom>
        </p:spPr>
        <p:txBody>
          <a:bodyPr wrap="square">
            <a:spAutoFit/>
          </a:bodyPr>
          <a:lstStyle/>
          <a:p>
            <a:pPr>
              <a:lnSpc>
                <a:spcPct val="150000"/>
              </a:lnSpc>
            </a:pPr>
            <a:r>
              <a:rPr lang="zh-CN" altLang="en-US" b="1" dirty="0" smtClean="0">
                <a:solidFill>
                  <a:srgbClr val="FF0000"/>
                </a:solidFill>
              </a:rPr>
              <a:t>一、建构筑物与布局</a:t>
            </a:r>
            <a:endParaRPr lang="en-US" altLang="zh-CN" b="1" dirty="0" smtClean="0">
              <a:solidFill>
                <a:srgbClr val="FF0000"/>
              </a:solidFill>
            </a:endParaRPr>
          </a:p>
          <a:p>
            <a:pPr>
              <a:lnSpc>
                <a:spcPct val="150000"/>
              </a:lnSpc>
            </a:pPr>
            <a:r>
              <a:rPr lang="zh-CN" altLang="en-US" b="1" dirty="0" smtClean="0">
                <a:solidFill>
                  <a:srgbClr val="FF0000"/>
                </a:solidFill>
              </a:rPr>
              <a:t>二、除尘系统</a:t>
            </a:r>
            <a:endParaRPr lang="en-US" altLang="zh-CN" b="1" dirty="0" smtClean="0">
              <a:solidFill>
                <a:srgbClr val="FF0000"/>
              </a:solidFill>
            </a:endParaRPr>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062" y="1976066"/>
            <a:ext cx="10527506" cy="467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5.4 </a:t>
            </a:r>
            <a:r>
              <a:rPr lang="zh-CN" altLang="en-US" sz="2800" b="1" dirty="0" smtClean="0">
                <a:solidFill>
                  <a:srgbClr val="0070C0"/>
                </a:solidFill>
                <a:latin typeface="微软雅黑" panose="020B0503020204020204" pitchFamily="34" charset="-122"/>
                <a:ea typeface="微软雅黑" panose="020B0503020204020204" pitchFamily="34" charset="-122"/>
              </a:rPr>
              <a:t>静电喷塑企业粉尘防爆安全检查要点</a:t>
            </a:r>
            <a:endParaRPr lang="zh-CN" altLang="en-US"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3456384" cy="2585323"/>
          </a:xfrm>
          <a:prstGeom prst="rect">
            <a:avLst/>
          </a:prstGeom>
        </p:spPr>
        <p:txBody>
          <a:bodyPr wrap="square">
            <a:spAutoFit/>
          </a:bodyPr>
          <a:lstStyle/>
          <a:p>
            <a:pPr>
              <a:lnSpc>
                <a:spcPct val="150000"/>
              </a:lnSpc>
            </a:pPr>
            <a:r>
              <a:rPr lang="zh-CN" altLang="en-US" b="1" dirty="0" smtClean="0">
                <a:solidFill>
                  <a:srgbClr val="FF0000"/>
                </a:solidFill>
              </a:rPr>
              <a:t>一、建构筑物与布局</a:t>
            </a:r>
            <a:endParaRPr lang="en-US" altLang="zh-CN" b="1" dirty="0" smtClean="0">
              <a:solidFill>
                <a:srgbClr val="FF0000"/>
              </a:solidFill>
            </a:endParaRPr>
          </a:p>
          <a:p>
            <a:pPr>
              <a:lnSpc>
                <a:spcPct val="150000"/>
              </a:lnSpc>
            </a:pPr>
            <a:r>
              <a:rPr lang="zh-CN" altLang="en-US" b="1" dirty="0" smtClean="0">
                <a:solidFill>
                  <a:srgbClr val="FF0000"/>
                </a:solidFill>
              </a:rPr>
              <a:t>二、除尘系统</a:t>
            </a:r>
            <a:endParaRPr lang="en-US" altLang="zh-CN" b="1" dirty="0" smtClean="0">
              <a:solidFill>
                <a:srgbClr val="FF0000"/>
              </a:solidFill>
            </a:endParaRPr>
          </a:p>
          <a:p>
            <a:pPr>
              <a:lnSpc>
                <a:spcPct val="150000"/>
              </a:lnSpc>
            </a:pPr>
            <a:r>
              <a:rPr lang="zh-CN" altLang="en-US" b="1" dirty="0">
                <a:solidFill>
                  <a:srgbClr val="FF0000"/>
                </a:solidFill>
              </a:rPr>
              <a:t>三、防火防爆</a:t>
            </a:r>
            <a:endParaRPr lang="en-US" altLang="zh-CN" b="1" dirty="0">
              <a:solidFill>
                <a:srgbClr val="FF0000"/>
              </a:solidFill>
            </a:endParaRPr>
          </a:p>
          <a:p>
            <a:pPr>
              <a:lnSpc>
                <a:spcPct val="150000"/>
              </a:lnSpc>
            </a:pPr>
            <a:r>
              <a:rPr lang="zh-CN" altLang="en-US" b="1" dirty="0">
                <a:solidFill>
                  <a:srgbClr val="FF0000"/>
                </a:solidFill>
              </a:rPr>
              <a:t>四、</a:t>
            </a:r>
            <a:r>
              <a:rPr lang="zh-CN" altLang="zh-CN" b="1" dirty="0">
                <a:solidFill>
                  <a:srgbClr val="FF0000"/>
                </a:solidFill>
              </a:rPr>
              <a:t>粉尘清理</a:t>
            </a:r>
            <a:endParaRPr lang="en-US" altLang="zh-CN" b="1" dirty="0">
              <a:solidFill>
                <a:srgbClr val="FF0000"/>
              </a:solidFill>
            </a:endParaRPr>
          </a:p>
          <a:p>
            <a:pPr>
              <a:lnSpc>
                <a:spcPct val="150000"/>
              </a:lnSpc>
            </a:pPr>
            <a:r>
              <a:rPr lang="zh-CN" altLang="en-US" b="1" dirty="0">
                <a:solidFill>
                  <a:srgbClr val="FF0000"/>
                </a:solidFill>
              </a:rPr>
              <a:t>五、管理制度</a:t>
            </a:r>
            <a:endParaRPr lang="zh-CN" altLang="en-US" dirty="0">
              <a:solidFill>
                <a:srgbClr val="FF0000"/>
              </a:solidFill>
            </a:endParaRPr>
          </a:p>
          <a:p>
            <a:pPr>
              <a:lnSpc>
                <a:spcPct val="150000"/>
              </a:lnSpc>
            </a:pPr>
            <a:endParaRPr lang="en-US" altLang="zh-CN" b="1" dirty="0" smtClean="0">
              <a:solidFill>
                <a:srgbClr val="FF0000"/>
              </a:solidFill>
            </a:endParaRPr>
          </a:p>
        </p:txBody>
      </p:sp>
      <p:pic>
        <p:nvPicPr>
          <p:cNvPr id="1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182" y="1628800"/>
            <a:ext cx="8847510" cy="5081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右箭头 2"/>
          <p:cNvSpPr/>
          <p:nvPr/>
        </p:nvSpPr>
        <p:spPr>
          <a:xfrm>
            <a:off x="2088158" y="2102169"/>
            <a:ext cx="21602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zh-CN" altLang="en-US" sz="2800" b="1" dirty="0" smtClean="0">
                <a:solidFill>
                  <a:srgbClr val="0070C0"/>
                </a:solidFill>
                <a:latin typeface="微软雅黑" panose="020B0503020204020204" pitchFamily="34" charset="-122"/>
                <a:ea typeface="微软雅黑" panose="020B0503020204020204" pitchFamily="34" charset="-122"/>
              </a:rPr>
              <a:t>总结</a:t>
            </a:r>
            <a:endParaRPr lang="zh-CN" altLang="en-US" sz="2800" b="1" dirty="0" smtClean="0">
              <a:solidFill>
                <a:srgbClr val="0070C0"/>
              </a:solidFill>
              <a:latin typeface="微软雅黑" panose="020B0503020204020204" pitchFamily="34" charset="-122"/>
              <a:ea typeface="微软雅黑" panose="020B0503020204020204" pitchFamily="34" charset="-122"/>
            </a:endParaRPr>
          </a:p>
        </p:txBody>
      </p:sp>
      <p:sp>
        <p:nvSpPr>
          <p:cNvPr id="16390" name="Rectangle 25"/>
          <p:cNvSpPr>
            <a:spLocks noChangeArrowheads="1"/>
          </p:cNvSpPr>
          <p:nvPr/>
        </p:nvSpPr>
        <p:spPr bwMode="auto">
          <a:xfrm>
            <a:off x="1" y="1948934"/>
            <a:ext cx="184731" cy="369332"/>
          </a:xfrm>
          <a:prstGeom prst="rect">
            <a:avLst/>
          </a:prstGeom>
          <a:noFill/>
          <a:ln w="9525">
            <a:noFill/>
            <a:miter lim="800000"/>
          </a:ln>
        </p:spPr>
        <p:txBody>
          <a:bodyPr wrap="none" anchor="ctr">
            <a:spAutoFit/>
          </a:bodyPr>
          <a:lstStyle/>
          <a:p>
            <a:endParaRPr lang="zh-CN" altLang="en-US"/>
          </a:p>
        </p:txBody>
      </p:sp>
      <p:sp>
        <p:nvSpPr>
          <p:cNvPr id="16391" name="Rectangle 57"/>
          <p:cNvSpPr>
            <a:spLocks noChangeArrowheads="1"/>
          </p:cNvSpPr>
          <p:nvPr/>
        </p:nvSpPr>
        <p:spPr bwMode="auto">
          <a:xfrm>
            <a:off x="1" y="1963222"/>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75990" y="1052736"/>
            <a:ext cx="10801200" cy="3830955"/>
          </a:xfrm>
          <a:prstGeom prst="rect">
            <a:avLst/>
          </a:prstGeom>
        </p:spPr>
        <p:txBody>
          <a:bodyPr wrap="square">
            <a:spAutoFit/>
          </a:bodyPr>
          <a:lstStyle/>
          <a:p>
            <a:pPr>
              <a:lnSpc>
                <a:spcPct val="150000"/>
              </a:lnSpc>
            </a:pPr>
            <a:r>
              <a:rPr lang="en-US" altLang="zh-CN" b="1" dirty="0">
                <a:solidFill>
                  <a:srgbClr val="FF0000"/>
                </a:solidFill>
              </a:rPr>
              <a:t>1</a:t>
            </a:r>
            <a:r>
              <a:rPr lang="zh-CN" altLang="en-US" b="1" dirty="0">
                <a:solidFill>
                  <a:srgbClr val="FF0000"/>
                </a:solidFill>
              </a:rPr>
              <a:t>、要从粉尘爆炸的机理出发，以粉尘燃爆参数为基础。</a:t>
            </a:r>
            <a:r>
              <a:rPr lang="zh-CN" altLang="en-US" dirty="0" smtClean="0"/>
              <a:t>对于</a:t>
            </a:r>
            <a:r>
              <a:rPr lang="zh-CN" altLang="en-US" dirty="0"/>
              <a:t>涉燃爆粉尘行业，粉尘爆炸基本特性参数是一切防爆设计、设备改造、</a:t>
            </a:r>
            <a:r>
              <a:rPr lang="zh-CN" altLang="en-US" dirty="0" smtClean="0"/>
              <a:t>法规</a:t>
            </a:r>
            <a:r>
              <a:rPr lang="zh-CN" altLang="en-US" dirty="0"/>
              <a:t>规范制定、风险评估分级、专家技术服务、企业自身管理、政府常态化管控的</a:t>
            </a:r>
            <a:r>
              <a:rPr lang="zh-CN" altLang="en-US" dirty="0" smtClean="0"/>
              <a:t>最根本</a:t>
            </a:r>
            <a:r>
              <a:rPr lang="zh-CN" altLang="en-US" dirty="0"/>
              <a:t>的内容，涉尘企业和涉及工艺千差万别，只有在充分了解不同粉尘、不同</a:t>
            </a:r>
            <a:r>
              <a:rPr lang="zh-CN" altLang="en-US" dirty="0" smtClean="0"/>
              <a:t>场景下</a:t>
            </a:r>
            <a:r>
              <a:rPr lang="zh-CN" altLang="en-US" dirty="0"/>
              <a:t>的粉尘爆炸特性参数，并基于参数进行对应的设计和管理是涉燃爆粉尘行业</a:t>
            </a:r>
            <a:r>
              <a:rPr lang="zh-CN" altLang="en-US" dirty="0" smtClean="0"/>
              <a:t>安全发展</a:t>
            </a:r>
            <a:r>
              <a:rPr lang="zh-CN" altLang="en-US" dirty="0"/>
              <a:t>的根本和基础。 </a:t>
            </a:r>
            <a:br>
              <a:rPr lang="zh-CN" altLang="en-US" dirty="0"/>
            </a:br>
            <a:r>
              <a:rPr lang="en-US" altLang="zh-CN" b="1" dirty="0">
                <a:solidFill>
                  <a:srgbClr val="FF0000"/>
                </a:solidFill>
              </a:rPr>
              <a:t>2</a:t>
            </a:r>
            <a:r>
              <a:rPr lang="zh-CN" altLang="en-US" b="1" dirty="0">
                <a:solidFill>
                  <a:srgbClr val="FF0000"/>
                </a:solidFill>
              </a:rPr>
              <a:t>、涉燃爆粉尘企业管理需要长效管理、</a:t>
            </a:r>
            <a:r>
              <a:rPr lang="zh-CN" altLang="en-US" b="1" dirty="0" smtClean="0">
                <a:solidFill>
                  <a:srgbClr val="FF0000"/>
                </a:solidFill>
              </a:rPr>
              <a:t>评估分类、分级管理、动态数字化管理。</a:t>
            </a:r>
            <a:endParaRPr lang="en-US" altLang="zh-CN" b="1" dirty="0" smtClean="0">
              <a:solidFill>
                <a:srgbClr val="FF0000"/>
              </a:solidFill>
            </a:endParaRPr>
          </a:p>
          <a:p>
            <a:pPr>
              <a:lnSpc>
                <a:spcPct val="150000"/>
              </a:lnSpc>
            </a:pPr>
            <a:r>
              <a:rPr lang="en-US" altLang="zh-CN" b="1" dirty="0" smtClean="0">
                <a:solidFill>
                  <a:srgbClr val="FF0000"/>
                </a:solidFill>
              </a:rPr>
              <a:t>3</a:t>
            </a:r>
            <a:r>
              <a:rPr lang="zh-CN" altLang="en-US" b="1" dirty="0" smtClean="0">
                <a:solidFill>
                  <a:srgbClr val="FF0000"/>
                </a:solidFill>
              </a:rPr>
              <a:t>、加强企业对粉爆认识；同时需要设置能力门槛，规范除尘设计厂商设计，最好可以提供产品的设计验证，新改扩项目有相关三同时程序，设计安装之前要有论证评估程序。</a:t>
            </a:r>
            <a:endParaRPr lang="en-US" altLang="zh-CN" b="1" dirty="0" smtClean="0">
              <a:solidFill>
                <a:srgbClr val="FF0000"/>
              </a:solidFill>
            </a:endParaRPr>
          </a:p>
          <a:p>
            <a:pPr>
              <a:lnSpc>
                <a:spcPct val="150000"/>
              </a:lnSpc>
            </a:pPr>
            <a:r>
              <a:rPr lang="en-US" altLang="zh-CN" b="1" dirty="0" smtClean="0">
                <a:solidFill>
                  <a:srgbClr val="FF0000"/>
                </a:solidFill>
              </a:rPr>
              <a:t>4</a:t>
            </a:r>
            <a:r>
              <a:rPr lang="zh-CN" altLang="en-US" b="1" dirty="0" smtClean="0">
                <a:solidFill>
                  <a:srgbClr val="FF0000"/>
                </a:solidFill>
              </a:rPr>
              <a:t>、专家指导应系统专业全面，避免重复。</a:t>
            </a:r>
            <a:endParaRPr lang="zh-CN" altLang="en-US" b="1" dirty="0" smtClean="0">
              <a:solidFill>
                <a:srgbClr val="FF0000"/>
              </a:solidFill>
            </a:endParaRPr>
          </a:p>
          <a:p>
            <a:pPr>
              <a:lnSpc>
                <a:spcPct val="150000"/>
              </a:lnSpc>
            </a:pPr>
            <a:r>
              <a:rPr lang="en-US" altLang="zh-CN" b="1" dirty="0">
                <a:solidFill>
                  <a:srgbClr val="FF0000"/>
                </a:solidFill>
              </a:rPr>
              <a:t>5</a:t>
            </a:r>
            <a:r>
              <a:rPr lang="zh-CN" altLang="en-US" b="1" dirty="0">
                <a:solidFill>
                  <a:srgbClr val="FF0000"/>
                </a:solidFill>
              </a:rPr>
              <a:t>、现阶段除了解决有无问题，更重要的是是否有效的问题。</a:t>
            </a:r>
            <a:endParaRPr lang="zh-CN" altLang="en-US" b="1" dirty="0">
              <a:solidFill>
                <a:srgbClr val="FF0000"/>
              </a:solidFill>
            </a:endParaRP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1" cstate="print"/>
          <a:srcRect/>
          <a:stretch>
            <a:fillRect/>
          </a:stretch>
        </p:blipFill>
        <p:spPr bwMode="auto">
          <a:xfrm>
            <a:off x="1" y="1500174"/>
            <a:ext cx="6285707" cy="2500330"/>
          </a:xfrm>
          <a:prstGeom prst="rect">
            <a:avLst/>
          </a:prstGeom>
          <a:noFill/>
          <a:ln w="9525">
            <a:noFill/>
            <a:miter lim="800000"/>
            <a:headEnd/>
            <a:tailEnd/>
          </a:ln>
          <a:effectLst/>
        </p:spPr>
      </p:pic>
      <p:grpSp>
        <p:nvGrpSpPr>
          <p:cNvPr id="4" name="组合 31"/>
          <p:cNvGrpSpPr/>
          <p:nvPr/>
        </p:nvGrpSpPr>
        <p:grpSpPr>
          <a:xfrm flipH="1">
            <a:off x="-695350" y="4786322"/>
            <a:ext cx="2799280" cy="1799630"/>
            <a:chOff x="5917425" y="3435846"/>
            <a:chExt cx="3226575" cy="1707654"/>
          </a:xfrm>
        </p:grpSpPr>
        <p:pic>
          <p:nvPicPr>
            <p:cNvPr id="34"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5917425" y="3435846"/>
              <a:ext cx="3226575" cy="170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5917425" y="3435846"/>
              <a:ext cx="3226575" cy="170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矩形 2"/>
          <p:cNvSpPr/>
          <p:nvPr/>
        </p:nvSpPr>
        <p:spPr>
          <a:xfrm>
            <a:off x="1" y="4008484"/>
            <a:ext cx="12264392" cy="7920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牟</a:t>
            </a:r>
            <a:r>
              <a:rPr lang="zh-CN" altLang="en-US" b="1" dirty="0" smtClean="0">
                <a:solidFill>
                  <a:schemeClr val="tx1"/>
                </a:solidFill>
              </a:rPr>
              <a:t>杰   </a:t>
            </a:r>
            <a:r>
              <a:rPr lang="en-US" altLang="zh-CN" dirty="0" smtClean="0">
                <a:solidFill>
                  <a:schemeClr val="tx1"/>
                </a:solidFill>
              </a:rPr>
              <a:t>15867155021   mujie108@163.com</a:t>
            </a:r>
            <a:endParaRPr lang="en-US" altLang="zh-CN" dirty="0" smtClean="0">
              <a:solidFill>
                <a:schemeClr val="tx1"/>
              </a:solidFill>
            </a:endParaRPr>
          </a:p>
        </p:txBody>
      </p:sp>
      <p:sp>
        <p:nvSpPr>
          <p:cNvPr id="24" name="矩形 23"/>
          <p:cNvSpPr/>
          <p:nvPr/>
        </p:nvSpPr>
        <p:spPr>
          <a:xfrm>
            <a:off x="4972985" y="1500174"/>
            <a:ext cx="7291407" cy="2500330"/>
          </a:xfrm>
          <a:custGeom>
            <a:avLst/>
            <a:gdLst>
              <a:gd name="connsiteX0" fmla="*/ 0 w 6480720"/>
              <a:gd name="connsiteY0" fmla="*/ 0 h 3104728"/>
              <a:gd name="connsiteX1" fmla="*/ 6480720 w 6480720"/>
              <a:gd name="connsiteY1" fmla="*/ 0 h 3104728"/>
              <a:gd name="connsiteX2" fmla="*/ 6480720 w 6480720"/>
              <a:gd name="connsiteY2" fmla="*/ 3104728 h 3104728"/>
              <a:gd name="connsiteX3" fmla="*/ 0 w 6480720"/>
              <a:gd name="connsiteY3" fmla="*/ 3104728 h 3104728"/>
              <a:gd name="connsiteX4" fmla="*/ 0 w 6480720"/>
              <a:gd name="connsiteY4" fmla="*/ 0 h 3104728"/>
              <a:gd name="connsiteX0-1" fmla="*/ 1190065 w 6480720"/>
              <a:gd name="connsiteY0-2" fmla="*/ 0 h 3104728"/>
              <a:gd name="connsiteX1-3" fmla="*/ 6480720 w 6480720"/>
              <a:gd name="connsiteY1-4" fmla="*/ 0 h 3104728"/>
              <a:gd name="connsiteX2-5" fmla="*/ 6480720 w 6480720"/>
              <a:gd name="connsiteY2-6" fmla="*/ 3104728 h 3104728"/>
              <a:gd name="connsiteX3-7" fmla="*/ 0 w 6480720"/>
              <a:gd name="connsiteY3-8" fmla="*/ 3104728 h 3104728"/>
              <a:gd name="connsiteX4-9" fmla="*/ 1190065 w 6480720"/>
              <a:gd name="connsiteY4-10" fmla="*/ 0 h 31047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720" h="3104728">
                <a:moveTo>
                  <a:pt x="1190065" y="0"/>
                </a:moveTo>
                <a:lnTo>
                  <a:pt x="6480720" y="0"/>
                </a:lnTo>
                <a:lnTo>
                  <a:pt x="6480720" y="3104728"/>
                </a:lnTo>
                <a:lnTo>
                  <a:pt x="0" y="3104728"/>
                </a:lnTo>
                <a:lnTo>
                  <a:pt x="1190065"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6962764" y="1954137"/>
            <a:ext cx="4515339" cy="923330"/>
          </a:xfrm>
          <a:prstGeom prst="rect">
            <a:avLst/>
          </a:prstGeom>
          <a:noFill/>
          <a:effectLst/>
        </p:spPr>
        <p:txBody>
          <a:bodyPr wrap="none" rtlCol="0">
            <a:spAutoFit/>
          </a:bodyPr>
          <a:lstStyle/>
          <a:p>
            <a:pPr algn="ctr"/>
            <a:r>
              <a:rPr lang="en-US" altLang="zh-CN" sz="5400" b="1" dirty="0" smtClean="0">
                <a:solidFill>
                  <a:schemeClr val="bg1"/>
                </a:solidFill>
                <a:latin typeface="微软雅黑" panose="020B0503020204020204" pitchFamily="34" charset="-122"/>
                <a:ea typeface="微软雅黑" panose="020B0503020204020204" pitchFamily="34" charset="-122"/>
              </a:rPr>
              <a:t>THANK YOU</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pic>
        <p:nvPicPr>
          <p:cNvPr id="37"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10041647" y="4857760"/>
            <a:ext cx="2871240" cy="164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164256" y="2928934"/>
            <a:ext cx="7927603" cy="923330"/>
          </a:xfrm>
          <a:prstGeom prst="rect">
            <a:avLst/>
          </a:prstGeom>
          <a:noFill/>
        </p:spPr>
        <p:txBody>
          <a:bodyPr wrap="square" rtlCol="0">
            <a:spAutoFit/>
          </a:bodyPr>
          <a:lstStyle/>
          <a:p>
            <a:pPr algn="ctr"/>
            <a:r>
              <a:rPr lang="zh-CN" altLang="en-US" sz="5400" b="1" dirty="0" smtClean="0">
                <a:solidFill>
                  <a:schemeClr val="bg1"/>
                </a:solidFill>
                <a:latin typeface="微软雅黑" panose="020B0503020204020204" pitchFamily="34" charset="-122"/>
                <a:ea typeface="微软雅黑" panose="020B0503020204020204" pitchFamily="34" charset="-122"/>
              </a:rPr>
              <a:t>谢  谢！</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15" name="文本框 1"/>
          <p:cNvSpPr txBox="1"/>
          <p:nvPr/>
        </p:nvSpPr>
        <p:spPr>
          <a:xfrm>
            <a:off x="7169241" y="116633"/>
            <a:ext cx="5043703" cy="400110"/>
          </a:xfrm>
          <a:prstGeom prst="rect">
            <a:avLst/>
          </a:prstGeom>
          <a:noFill/>
        </p:spPr>
        <p:txBody>
          <a:bodyPr wrap="square" rtlCol="0">
            <a:spAutoFit/>
            <a:scene3d>
              <a:camera prst="orthographicFront"/>
              <a:lightRig rig="threePt" dir="t"/>
            </a:scene3d>
          </a:bodyPr>
          <a:lstStyle/>
          <a:p>
            <a:r>
              <a:rPr lang="zh-CN" altLang="en-US" sz="2000" b="1" dirty="0" smtClean="0">
                <a:solidFill>
                  <a:srgbClr val="FF0000"/>
                </a:solidFill>
                <a:effectLst>
                  <a:outerShdw blurRad="38100" dist="19050" dir="2700000" algn="tl" rotWithShape="0">
                    <a:schemeClr val="dk1">
                      <a:alpha val="40000"/>
                    </a:schemeClr>
                  </a:outerShdw>
                </a:effectLst>
              </a:rPr>
              <a:t>浙江省</a:t>
            </a:r>
            <a:r>
              <a:rPr lang="zh-CN" altLang="en-US" sz="2000" b="1" dirty="0">
                <a:solidFill>
                  <a:srgbClr val="FF0000"/>
                </a:solidFill>
                <a:effectLst>
                  <a:outerShdw blurRad="38100" dist="19050" dir="2700000" algn="tl" rotWithShape="0">
                    <a:schemeClr val="dk1">
                      <a:alpha val="40000"/>
                    </a:schemeClr>
                  </a:outerShdw>
                </a:effectLst>
              </a:rPr>
              <a:t>应急管理专业技术人员继续教育基地</a:t>
            </a:r>
            <a:endParaRPr lang="zh-CN" altLang="en-US" sz="2000" b="1" dirty="0">
              <a:solidFill>
                <a:srgbClr val="FF0000"/>
              </a:solidFill>
              <a:effectLst>
                <a:outerShdw blurRad="38100" dist="19050" dir="2700000" algn="tl" rotWithShape="0">
                  <a:schemeClr val="dk1">
                    <a:alpha val="40000"/>
                  </a:schemeClr>
                </a:outerShdw>
              </a:effectLst>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612062" y="274638"/>
            <a:ext cx="11017092" cy="639762"/>
          </a:xfrm>
        </p:spPr>
        <p:txBody>
          <a:bodyPr>
            <a:normAutofit/>
          </a:bodyPr>
          <a:lstStyle/>
          <a:p>
            <a:pPr lvl="1" algn="l" rtl="0">
              <a:spcBef>
                <a:spcPct val="0"/>
              </a:spcBef>
            </a:pPr>
            <a:r>
              <a:rPr lang="en-US" altLang="zh-CN" sz="2800" b="1" dirty="0" smtClean="0">
                <a:solidFill>
                  <a:srgbClr val="0070C0"/>
                </a:solidFill>
                <a:latin typeface="微软雅黑" panose="020B0503020204020204" pitchFamily="34" charset="-122"/>
                <a:ea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rPr>
              <a:t>国内外粉尘爆炸事故</a:t>
            </a:r>
            <a:r>
              <a:rPr lang="en-US" altLang="zh-CN" sz="2800" b="1" dirty="0" smtClean="0">
                <a:solidFill>
                  <a:srgbClr val="0070C0"/>
                </a:solidFill>
                <a:latin typeface="微软雅黑" panose="020B0503020204020204" pitchFamily="34" charset="-122"/>
                <a:ea typeface="微软雅黑" panose="020B0503020204020204" pitchFamily="34" charset="-122"/>
              </a:rPr>
              <a:t>-</a:t>
            </a:r>
            <a:r>
              <a:rPr lang="zh-CN" altLang="en-US" sz="2800" b="1" dirty="0" smtClean="0">
                <a:solidFill>
                  <a:srgbClr val="0070C0"/>
                </a:solidFill>
                <a:latin typeface="微软雅黑" panose="020B0503020204020204" pitchFamily="34" charset="-122"/>
                <a:ea typeface="微软雅黑" panose="020B0503020204020204" pitchFamily="34" charset="-122"/>
              </a:rPr>
              <a:t>粮食饲料类粉尘爆炸</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16391" name="Rectangle 57"/>
          <p:cNvSpPr>
            <a:spLocks noChangeArrowheads="1"/>
          </p:cNvSpPr>
          <p:nvPr/>
        </p:nvSpPr>
        <p:spPr bwMode="auto">
          <a:xfrm>
            <a:off x="1" y="2179486"/>
            <a:ext cx="184731" cy="369332"/>
          </a:xfrm>
          <a:prstGeom prst="rect">
            <a:avLst/>
          </a:prstGeom>
          <a:noFill/>
          <a:ln w="9525">
            <a:noFill/>
            <a:miter lim="800000"/>
          </a:ln>
        </p:spPr>
        <p:txBody>
          <a:bodyPr wrap="none" anchor="ctr">
            <a:spAutoFit/>
          </a:bodyPr>
          <a:lstStyle/>
          <a:p>
            <a:endParaRPr lang="zh-CN" altLang="en-US"/>
          </a:p>
        </p:txBody>
      </p:sp>
      <p:grpSp>
        <p:nvGrpSpPr>
          <p:cNvPr id="23" name="组合 22"/>
          <p:cNvGrpSpPr/>
          <p:nvPr/>
        </p:nvGrpSpPr>
        <p:grpSpPr>
          <a:xfrm>
            <a:off x="408041" y="908720"/>
            <a:ext cx="11207264" cy="5680"/>
            <a:chOff x="304800" y="908720"/>
            <a:chExt cx="8371656" cy="5680"/>
          </a:xfrm>
        </p:grpSpPr>
        <p:sp>
          <p:nvSpPr>
            <p:cNvPr id="24" name="Line 3"/>
            <p:cNvSpPr>
              <a:spLocks noChangeShapeType="1"/>
            </p:cNvSpPr>
            <p:nvPr/>
          </p:nvSpPr>
          <p:spPr bwMode="auto">
            <a:xfrm>
              <a:off x="304800" y="914400"/>
              <a:ext cx="4267200" cy="0"/>
            </a:xfrm>
            <a:prstGeom prst="line">
              <a:avLst/>
            </a:prstGeom>
            <a:ln w="50800">
              <a:solidFill>
                <a:srgbClr val="0099FF"/>
              </a:solidFill>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5" name="Line 4"/>
            <p:cNvSpPr>
              <a:spLocks noChangeShapeType="1"/>
            </p:cNvSpPr>
            <p:nvPr/>
          </p:nvSpPr>
          <p:spPr bwMode="auto">
            <a:xfrm>
              <a:off x="4572000" y="908720"/>
              <a:ext cx="4104456" cy="0"/>
            </a:xfrm>
            <a:prstGeom prst="line">
              <a:avLst/>
            </a:prstGeom>
            <a:ln>
              <a:solidFill>
                <a:srgbClr val="0099FF"/>
              </a:solidFill>
            </a:ln>
          </p:spPr>
          <p:style>
            <a:lnRef idx="2">
              <a:schemeClr val="accent5"/>
            </a:lnRef>
            <a:fillRef idx="0">
              <a:schemeClr val="accent5"/>
            </a:fillRef>
            <a:effectRef idx="1">
              <a:schemeClr val="accent5"/>
            </a:effectRef>
            <a:fontRef idx="minor">
              <a:schemeClr val="tx1"/>
            </a:fontRef>
          </p:style>
          <p:txBody>
            <a:bodyPr/>
            <a:lstStyle/>
            <a:p>
              <a:endParaRPr lang="zh-CN" altLang="en-US"/>
            </a:p>
          </p:txBody>
        </p:sp>
      </p:grpSp>
      <p:pic>
        <p:nvPicPr>
          <p:cNvPr id="3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40741" y="74140"/>
            <a:ext cx="3572555" cy="74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488758" y="2711822"/>
            <a:ext cx="3674952" cy="1077218"/>
          </a:xfrm>
          <a:prstGeom prst="rect">
            <a:avLst/>
          </a:prstGeom>
          <a:noFill/>
        </p:spPr>
        <p:txBody>
          <a:bodyPr wrap="square" rtlCol="0">
            <a:spAutoFit/>
          </a:bodyPr>
          <a:lstStyle/>
          <a:p>
            <a:pPr algn="ctr"/>
            <a:r>
              <a:rPr lang="zh-CN" altLang="en-US" sz="1600" dirty="0" smtClean="0">
                <a:solidFill>
                  <a:srgbClr val="FF0000"/>
                </a:solidFill>
              </a:rPr>
              <a:t>事故原因：</a:t>
            </a:r>
            <a:endParaRPr lang="en-US" altLang="zh-CN" sz="1600" dirty="0" smtClean="0">
              <a:solidFill>
                <a:srgbClr val="FF0000"/>
              </a:solidFill>
            </a:endParaRPr>
          </a:p>
          <a:p>
            <a:pPr marL="0" lvl="1" algn="just"/>
            <a:r>
              <a:rPr lang="zh-CN" altLang="en-US" sz="1600" dirty="0">
                <a:latin typeface="Times New Roman" panose="02020603050405020304" pitchFamily="18" charset="0"/>
                <a:cs typeface="Times New Roman" panose="02020603050405020304" pitchFamily="18" charset="0"/>
              </a:rPr>
              <a:t>在检修振动筛时，同时进行清扫作业。铁质工具点燃了检修和清扫过程中产生的粉尘云。</a:t>
            </a:r>
            <a:endParaRPr lang="zh-CN" altLang="en-US" dirty="0"/>
          </a:p>
        </p:txBody>
      </p:sp>
      <p:sp>
        <p:nvSpPr>
          <p:cNvPr id="13" name="TextBox 12"/>
          <p:cNvSpPr txBox="1"/>
          <p:nvPr/>
        </p:nvSpPr>
        <p:spPr>
          <a:xfrm>
            <a:off x="408041" y="1001868"/>
            <a:ext cx="6648669" cy="707886"/>
          </a:xfrm>
          <a:prstGeom prst="rect">
            <a:avLst/>
          </a:prstGeom>
          <a:noFill/>
        </p:spPr>
        <p:txBody>
          <a:bodyPr wrap="square" rtlCol="0">
            <a:spAutoFit/>
          </a:bodyPr>
          <a:lstStyle/>
          <a:p>
            <a:pPr algn="just"/>
            <a:r>
              <a:rPr lang="en-US" altLang="zh-CN" sz="2000" b="1" dirty="0">
                <a:solidFill>
                  <a:srgbClr val="FF0000"/>
                </a:solidFill>
                <a:latin typeface="Times New Roman" panose="02020603050405020304" pitchFamily="18" charset="0"/>
                <a:cs typeface="Times New Roman" panose="02020603050405020304" pitchFamily="18" charset="0"/>
              </a:rPr>
              <a:t>2010</a:t>
            </a:r>
            <a:r>
              <a:rPr lang="zh-CN" altLang="en-US" sz="2000" b="1" dirty="0">
                <a:solidFill>
                  <a:srgbClr val="FF0000"/>
                </a:solidFill>
                <a:latin typeface="Times New Roman" panose="02020603050405020304" pitchFamily="18" charset="0"/>
                <a:cs typeface="Times New Roman" panose="02020603050405020304" pitchFamily="18" charset="0"/>
              </a:rPr>
              <a:t>年</a:t>
            </a:r>
            <a:r>
              <a:rPr lang="en-US" altLang="zh-CN" sz="2000" b="1" dirty="0">
                <a:solidFill>
                  <a:srgbClr val="FF0000"/>
                </a:solidFill>
                <a:latin typeface="Times New Roman" panose="02020603050405020304" pitchFamily="18" charset="0"/>
                <a:cs typeface="Times New Roman" panose="02020603050405020304" pitchFamily="18" charset="0"/>
              </a:rPr>
              <a:t>2</a:t>
            </a:r>
            <a:r>
              <a:rPr lang="zh-CN" altLang="en-US" sz="2000" b="1" dirty="0">
                <a:solidFill>
                  <a:srgbClr val="FF0000"/>
                </a:solidFill>
                <a:latin typeface="Times New Roman" panose="02020603050405020304" pitchFamily="18" charset="0"/>
                <a:cs typeface="Times New Roman" panose="02020603050405020304" pitchFamily="18" charset="0"/>
              </a:rPr>
              <a:t>月</a:t>
            </a:r>
            <a:r>
              <a:rPr lang="en-US" altLang="zh-CN" sz="2000" b="1" dirty="0">
                <a:solidFill>
                  <a:srgbClr val="FF0000"/>
                </a:solidFill>
                <a:latin typeface="Times New Roman" panose="02020603050405020304" pitchFamily="18" charset="0"/>
                <a:cs typeface="Times New Roman" panose="02020603050405020304" pitchFamily="18" charset="0"/>
              </a:rPr>
              <a:t>24</a:t>
            </a:r>
            <a:r>
              <a:rPr lang="zh-CN" altLang="en-US" sz="2000" b="1" dirty="0">
                <a:solidFill>
                  <a:srgbClr val="FF0000"/>
                </a:solidFill>
                <a:latin typeface="Times New Roman" panose="02020603050405020304" pitchFamily="18" charset="0"/>
                <a:cs typeface="Times New Roman" panose="02020603050405020304" pitchFamily="18" charset="0"/>
              </a:rPr>
              <a:t>日秦皇岛骊骅淀粉公司淀粉粉尘</a:t>
            </a:r>
            <a:r>
              <a:rPr lang="zh-CN" altLang="en-US" sz="2000" b="1" dirty="0" smtClean="0">
                <a:solidFill>
                  <a:srgbClr val="FF0000"/>
                </a:solidFill>
                <a:latin typeface="Times New Roman" panose="02020603050405020304" pitchFamily="18" charset="0"/>
                <a:cs typeface="Times New Roman" panose="02020603050405020304" pitchFamily="18" charset="0"/>
              </a:rPr>
              <a:t>爆炸事故，造成</a:t>
            </a:r>
            <a:r>
              <a:rPr lang="en-US" altLang="zh-CN" sz="2000" b="1" dirty="0" smtClean="0">
                <a:solidFill>
                  <a:srgbClr val="FF0000"/>
                </a:solidFill>
                <a:latin typeface="Times New Roman" panose="02020603050405020304" pitchFamily="18" charset="0"/>
                <a:cs typeface="Times New Roman" panose="02020603050405020304" pitchFamily="18" charset="0"/>
              </a:rPr>
              <a:t>21</a:t>
            </a:r>
            <a:r>
              <a:rPr lang="zh-CN" altLang="en-US" sz="2000" b="1" dirty="0" smtClean="0">
                <a:solidFill>
                  <a:srgbClr val="FF0000"/>
                </a:solidFill>
                <a:latin typeface="Times New Roman" panose="02020603050405020304" pitchFamily="18" charset="0"/>
                <a:cs typeface="Times New Roman" panose="02020603050405020304" pitchFamily="18" charset="0"/>
              </a:rPr>
              <a:t>人</a:t>
            </a:r>
            <a:r>
              <a:rPr lang="zh-CN" altLang="en-US" sz="2000" b="1" dirty="0">
                <a:solidFill>
                  <a:srgbClr val="FF0000"/>
                </a:solidFill>
                <a:latin typeface="Times New Roman" panose="02020603050405020304" pitchFamily="18" charset="0"/>
                <a:cs typeface="Times New Roman" panose="02020603050405020304" pitchFamily="18" charset="0"/>
              </a:rPr>
              <a:t>死亡</a:t>
            </a:r>
            <a:r>
              <a:rPr lang="zh-CN" altLang="en-US" sz="2000" b="1" dirty="0" smtClean="0">
                <a:solidFill>
                  <a:srgbClr val="FF0000"/>
                </a:solidFill>
                <a:latin typeface="Times New Roman" panose="02020603050405020304" pitchFamily="18" charset="0"/>
                <a:cs typeface="Times New Roman" panose="02020603050405020304" pitchFamily="18" charset="0"/>
              </a:rPr>
              <a:t>，</a:t>
            </a:r>
            <a:r>
              <a:rPr lang="en-US" altLang="zh-CN" sz="2000" b="1" dirty="0" smtClean="0">
                <a:solidFill>
                  <a:srgbClr val="FF0000"/>
                </a:solidFill>
                <a:latin typeface="Times New Roman" panose="02020603050405020304" pitchFamily="18" charset="0"/>
                <a:cs typeface="Times New Roman" panose="02020603050405020304" pitchFamily="18" charset="0"/>
              </a:rPr>
              <a:t>39</a:t>
            </a:r>
            <a:r>
              <a:rPr lang="zh-CN" altLang="en-US" sz="2000" b="1" dirty="0" smtClean="0">
                <a:solidFill>
                  <a:srgbClr val="FF0000"/>
                </a:solidFill>
                <a:latin typeface="Times New Roman" panose="02020603050405020304" pitchFamily="18" charset="0"/>
                <a:cs typeface="Times New Roman" panose="02020603050405020304" pitchFamily="18" charset="0"/>
              </a:rPr>
              <a:t>人</a:t>
            </a:r>
            <a:r>
              <a:rPr lang="zh-CN" altLang="en-US" sz="2000" b="1" dirty="0">
                <a:solidFill>
                  <a:srgbClr val="FF0000"/>
                </a:solidFill>
                <a:latin typeface="Times New Roman" panose="02020603050405020304" pitchFamily="18" charset="0"/>
                <a:cs typeface="Times New Roman" panose="02020603050405020304" pitchFamily="18" charset="0"/>
              </a:rPr>
              <a:t>受伤。</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19" name="内容占位符 3" descr="库房2.JPG"/>
          <p:cNvPicPr>
            <a:picLocks noChangeAspect="1"/>
          </p:cNvPicPr>
          <p:nvPr/>
        </p:nvPicPr>
        <p:blipFill>
          <a:blip r:embed="rId2"/>
          <a:srcRect/>
          <a:stretch>
            <a:fillRect/>
          </a:stretch>
        </p:blipFill>
        <p:spPr bwMode="auto">
          <a:xfrm>
            <a:off x="512059" y="1989320"/>
            <a:ext cx="3251368" cy="2160000"/>
          </a:xfrm>
          <a:prstGeom prst="rect">
            <a:avLst/>
          </a:prstGeom>
          <a:noFill/>
          <a:ln w="9525">
            <a:noFill/>
            <a:miter lim="800000"/>
            <a:headEnd/>
            <a:tailEnd/>
          </a:ln>
        </p:spPr>
      </p:pic>
      <p:pic>
        <p:nvPicPr>
          <p:cNvPr id="20" name="图片 5" descr="抚宁骊骅淀粉厂爆炸现场照片 081.jpg"/>
          <p:cNvPicPr>
            <a:picLocks noChangeAspect="1"/>
          </p:cNvPicPr>
          <p:nvPr/>
        </p:nvPicPr>
        <p:blipFill>
          <a:blip r:embed="rId3" cstate="print"/>
          <a:srcRect/>
          <a:stretch>
            <a:fillRect/>
          </a:stretch>
        </p:blipFill>
        <p:spPr bwMode="auto">
          <a:xfrm>
            <a:off x="3816350" y="1989320"/>
            <a:ext cx="3251855" cy="2160000"/>
          </a:xfrm>
          <a:prstGeom prst="rect">
            <a:avLst/>
          </a:prstGeom>
          <a:noFill/>
          <a:ln w="9525">
            <a:noFill/>
            <a:miter lim="800000"/>
            <a:headEnd/>
            <a:tailEnd/>
          </a:ln>
        </p:spPr>
      </p:pic>
      <p:pic>
        <p:nvPicPr>
          <p:cNvPr id="21" name="图片 20" descr="包装间(角度好).jpg"/>
          <p:cNvPicPr>
            <a:picLocks noChangeAspect="1"/>
          </p:cNvPicPr>
          <p:nvPr/>
        </p:nvPicPr>
        <p:blipFill>
          <a:blip r:embed="rId4"/>
          <a:srcRect/>
          <a:stretch>
            <a:fillRect/>
          </a:stretch>
        </p:blipFill>
        <p:spPr bwMode="auto">
          <a:xfrm>
            <a:off x="492487" y="4221328"/>
            <a:ext cx="3251855" cy="2160000"/>
          </a:xfrm>
          <a:prstGeom prst="rect">
            <a:avLst/>
          </a:prstGeom>
          <a:noFill/>
          <a:ln w="9525">
            <a:noFill/>
            <a:miter lim="800000"/>
            <a:headEnd/>
            <a:tailEnd/>
          </a:ln>
        </p:spPr>
      </p:pic>
      <p:pic>
        <p:nvPicPr>
          <p:cNvPr id="22" name="内容占位符 3" descr="包装间内.JPG"/>
          <p:cNvPicPr>
            <a:picLocks noChangeAspect="1"/>
          </p:cNvPicPr>
          <p:nvPr/>
        </p:nvPicPr>
        <p:blipFill>
          <a:blip r:embed="rId5"/>
          <a:srcRect/>
          <a:stretch>
            <a:fillRect/>
          </a:stretch>
        </p:blipFill>
        <p:spPr bwMode="auto">
          <a:xfrm>
            <a:off x="3816350" y="4221328"/>
            <a:ext cx="3251368" cy="2160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tags/tag1.xml><?xml version="1.0" encoding="utf-8"?>
<p:tagLst xmlns:p="http://schemas.openxmlformats.org/presentationml/2006/main">
  <p:tag name="KSO_WM_UNIT_TABLE_BEAUTIFY" val="smartTable{51784457-93fb-4892-8449-f2eba5ffdd7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7301</Words>
  <Application>WPS 演示</Application>
  <PresentationFormat>自定义</PresentationFormat>
  <Paragraphs>602</Paragraphs>
  <Slides>83</Slides>
  <Notes>83</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83</vt:i4>
      </vt:variant>
    </vt:vector>
  </HeadingPairs>
  <TitlesOfParts>
    <vt:vector size="103" baseType="lpstr">
      <vt:lpstr>Arial</vt:lpstr>
      <vt:lpstr>宋体</vt:lpstr>
      <vt:lpstr>Wingdings</vt:lpstr>
      <vt:lpstr>微软雅黑</vt:lpstr>
      <vt:lpstr>Impact MT Std</vt:lpstr>
      <vt:lpstr>Times New Roman</vt:lpstr>
      <vt:lpstr>Calibri</vt:lpstr>
      <vt:lpstr>Arial Unicode MS</vt:lpstr>
      <vt:lpstr>Verdana</vt:lpstr>
      <vt:lpstr>楷体_GB2312</vt:lpstr>
      <vt:lpstr>新宋体</vt:lpstr>
      <vt:lpstr>Verdana</vt:lpstr>
      <vt:lpstr>楷体_GB2312</vt:lpstr>
      <vt:lpstr>Albertus Extra Bold</vt:lpstr>
      <vt:lpstr>黑体</vt:lpstr>
      <vt:lpstr>Calibri</vt:lpstr>
      <vt:lpstr>Times New Roman</vt:lpstr>
      <vt:lpstr>Segoe Print</vt:lpstr>
      <vt:lpstr>Office 主题</vt:lpstr>
      <vt:lpstr>Visio.Drawing.11</vt:lpstr>
      <vt:lpstr>PowerPoint 演示文稿</vt:lpstr>
      <vt:lpstr>PowerPoint 演示文稿</vt:lpstr>
      <vt:lpstr>1 国内外粉尘爆炸事故-金属类粉尘爆炸</vt:lpstr>
      <vt:lpstr>1 国内外粉尘爆炸事故-金属类粉尘爆炸</vt:lpstr>
      <vt:lpstr>1 国内外粉尘爆炸事故-金属类粉尘爆炸</vt:lpstr>
      <vt:lpstr>1 国内外粉尘爆炸事故-木材加工类粉尘爆炸</vt:lpstr>
      <vt:lpstr>1 国内外粉尘爆炸事故-木材加工类粉尘爆炸</vt:lpstr>
      <vt:lpstr>1 国内外粉尘爆炸事故-木材加工类粉尘爆炸</vt:lpstr>
      <vt:lpstr>1 国内外粉尘爆炸事故-粮食饲料类粉尘爆炸</vt:lpstr>
      <vt:lpstr>1 国内外粉尘爆炸事故-粮食饲料类粉尘爆炸</vt:lpstr>
      <vt:lpstr>1 国内外粉尘爆炸事故-化工类粉尘爆炸</vt:lpstr>
      <vt:lpstr>1 国内外粉尘爆炸事故-化工类粉尘爆炸</vt:lpstr>
      <vt:lpstr>1 国内外粉尘爆炸事故-粉尘爆炸统计</vt:lpstr>
      <vt:lpstr>2 粉尘爆炸原理</vt:lpstr>
      <vt:lpstr>2.1 几个基本概念</vt:lpstr>
      <vt:lpstr>2.2 什么是粉尘爆炸</vt:lpstr>
      <vt:lpstr>2.3 为什么粉尘会爆炸</vt:lpstr>
      <vt:lpstr>2.3 为什么粉尘会爆炸</vt:lpstr>
      <vt:lpstr>2.4 粉尘爆炸的必要条件是什么</vt:lpstr>
      <vt:lpstr>2.4 粉尘爆炸的必要条件是什么</vt:lpstr>
      <vt:lpstr>2.5 哪些种类的粉尘会发生爆炸？</vt:lpstr>
      <vt:lpstr>2.5 哪些种类的粉尘会发生爆炸？</vt:lpstr>
      <vt:lpstr>2.5 哪些种类的粉尘会发生爆炸？</vt:lpstr>
      <vt:lpstr>2.5 哪些种类的粉尘会发生爆炸？</vt:lpstr>
      <vt:lpstr>2.6 粉尘爆炸影响因素</vt:lpstr>
      <vt:lpstr>2.7 粉尘爆炸危害</vt:lpstr>
      <vt:lpstr>3 粉尘爆炸参数测试及其应用</vt:lpstr>
      <vt:lpstr>3.1 粉尘爆炸参数种类</vt:lpstr>
      <vt:lpstr>3.1 粉尘爆炸参数种类</vt:lpstr>
      <vt:lpstr>3.1 粉尘爆炸参数种类</vt:lpstr>
      <vt:lpstr>3.1 粉尘爆炸参数种类</vt:lpstr>
      <vt:lpstr>3.2 粉尘爆炸参数作用</vt:lpstr>
      <vt:lpstr>3.2 粉尘爆炸参数作用</vt:lpstr>
      <vt:lpstr>3.2 粉尘爆炸参数作用</vt:lpstr>
      <vt:lpstr>3.2 粉尘爆炸参数作用</vt:lpstr>
      <vt:lpstr>3.3 粉尘爆炸参数测试</vt:lpstr>
      <vt:lpstr>3.3 粉尘爆炸参数测试</vt:lpstr>
      <vt:lpstr>3.3 粉尘爆炸参数测试</vt:lpstr>
      <vt:lpstr>3.3 粉尘爆炸参数测试</vt:lpstr>
      <vt:lpstr>4 粉尘防爆标准体系发展</vt:lpstr>
      <vt:lpstr>4 粉尘防爆标准体系发展</vt:lpstr>
      <vt:lpstr>4 粉尘防爆标准体系发展</vt:lpstr>
      <vt:lpstr>5 重点行业粉尘企业管理和检查要点</vt:lpstr>
      <vt:lpstr>5 重点行业粉尘企业管理和检查要点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5.1 铝镁等金属粉尘企业防爆安全检查要点</vt:lpstr>
      <vt:lpstr>5.2 木工企业粉尘防爆安全检查要点</vt:lpstr>
      <vt:lpstr>5.2 木工企业粉尘防爆安全检查要点</vt:lpstr>
      <vt:lpstr>5.2 木工企业粉尘防爆安全检查要点</vt:lpstr>
      <vt:lpstr>5.2 木工企业粉尘防爆安全检查要点</vt:lpstr>
      <vt:lpstr>5.2木工企业粉尘防爆安全检查要点</vt:lpstr>
      <vt:lpstr>5.3粮食、饲料加工企业粉尘防爆安全检查要点</vt:lpstr>
      <vt:lpstr>5.4 静电喷塑企业粉尘防爆安全检查要点</vt:lpstr>
      <vt:lpstr>5.4 静电喷塑企业粉尘防爆安全检查要点</vt:lpstr>
      <vt:lpstr>5.4 静电喷塑企业粉尘防爆安全检查要点</vt:lpstr>
      <vt:lpstr>总结</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dell</dc:creator>
  <cp:lastModifiedBy>louchunhui</cp:lastModifiedBy>
  <cp:revision>409</cp:revision>
  <dcterms:created xsi:type="dcterms:W3CDTF">2017-10-17T00:50:00Z</dcterms:created>
  <dcterms:modified xsi:type="dcterms:W3CDTF">2021-06-21T00:32:39Z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2052-11.1.0.10577</vt:lpwstr>
  </property>
  <property fmtid="{D5CDD505-2E9C-101B-9397-08002B2CF9AE}" pid="3" name="ICV">
    <vt:lpwstr>2CE42B89090249BB8782469E2DF9F066</vt:lpwstr>
  </property>
</Properties>
</file>