
<file path=[Content_Types].xml><?xml version="1.0" encoding="utf-8"?>
<Types xmlns="http://schemas.openxmlformats.org/package/2006/content-types">
  <Default Extension="xlsx" ContentType="application/vnd.openxmlformats-officedocument.spreadsheetml.sheet"/>
  <Default Extension="png" ContentType="image/png"/>
  <Default Extension="jpeg" ContentType="image/jpe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9"/>
  </p:notesMasterIdLst>
  <p:handoutMasterIdLst>
    <p:handoutMasterId r:id="rId138"/>
  </p:handout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100"/>
    <p:sldId id="354" r:id="rId101"/>
    <p:sldId id="355" r:id="rId102"/>
    <p:sldId id="356" r:id="rId103"/>
    <p:sldId id="357" r:id="rId104"/>
    <p:sldId id="358" r:id="rId105"/>
    <p:sldId id="359" r:id="rId106"/>
    <p:sldId id="360" r:id="rId107"/>
    <p:sldId id="361" r:id="rId108"/>
    <p:sldId id="362" r:id="rId109"/>
    <p:sldId id="363" r:id="rId110"/>
    <p:sldId id="364" r:id="rId111"/>
    <p:sldId id="365" r:id="rId112"/>
    <p:sldId id="366" r:id="rId113"/>
    <p:sldId id="367" r:id="rId114"/>
    <p:sldId id="368" r:id="rId115"/>
    <p:sldId id="369" r:id="rId116"/>
    <p:sldId id="370" r:id="rId117"/>
    <p:sldId id="371" r:id="rId118"/>
    <p:sldId id="372" r:id="rId119"/>
    <p:sldId id="373" r:id="rId120"/>
    <p:sldId id="374" r:id="rId121"/>
    <p:sldId id="375" r:id="rId122"/>
    <p:sldId id="376" r:id="rId123"/>
    <p:sldId id="377" r:id="rId124"/>
    <p:sldId id="378" r:id="rId125"/>
    <p:sldId id="379" r:id="rId126"/>
    <p:sldId id="380" r:id="rId127"/>
    <p:sldId id="381" r:id="rId128"/>
    <p:sldId id="382" r:id="rId129"/>
    <p:sldId id="383" r:id="rId130"/>
    <p:sldId id="384" r:id="rId131"/>
    <p:sldId id="385" r:id="rId132"/>
    <p:sldId id="386" r:id="rId133"/>
    <p:sldId id="387" r:id="rId134"/>
    <p:sldId id="388" r:id="rId135"/>
    <p:sldId id="389" r:id="rId136"/>
    <p:sldId id="390" r:id="rId137"/>
  </p:sldIdLst>
  <p:sldSz cx="12193270" cy="6858000"/>
  <p:notesSz cx="9942195" cy="676084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2A88"/>
    <a:srgbClr val="0F73BE"/>
    <a:srgbClr val="DC3C00"/>
    <a:srgbClr val="FF0000"/>
    <a:srgbClr val="007233"/>
    <a:srgbClr val="18BD9B"/>
    <a:srgbClr val="CC6600"/>
    <a:srgbClr val="EB6100"/>
    <a:srgbClr val="0072C6"/>
    <a:srgbClr val="C2C2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p:cViewPr varScale="1">
        <p:scale>
          <a:sx n="89" d="100"/>
          <a:sy n="89" d="100"/>
        </p:scale>
        <p:origin x="60" y="248"/>
      </p:cViewPr>
      <p:guideLst>
        <p:guide orient="horz" pos="2160"/>
        <p:guide pos="2724"/>
        <p:guide orient="horz" pos="2886"/>
        <p:guide orient="horz" pos="1434"/>
        <p:guide pos="710"/>
        <p:guide pos="3841"/>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107" d="100"/>
          <a:sy n="107" d="100"/>
        </p:scale>
        <p:origin x="192" y="84"/>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notesMaster" Target="notesMasters/notesMaster1.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1" Type="http://schemas.openxmlformats.org/officeDocument/2006/relationships/tableStyles" Target="tableStyles.xml"/><Relationship Id="rId140" Type="http://schemas.openxmlformats.org/officeDocument/2006/relationships/viewProps" Target="viewProps.xml"/><Relationship Id="rId14" Type="http://schemas.openxmlformats.org/officeDocument/2006/relationships/slide" Target="slides/slide12.xml"/><Relationship Id="rId139" Type="http://schemas.openxmlformats.org/officeDocument/2006/relationships/presProps" Target="presProps.xml"/><Relationship Id="rId138" Type="http://schemas.openxmlformats.org/officeDocument/2006/relationships/handoutMaster" Target="handoutMasters/handoutMaster1.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1.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10.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EF5201"/>
            </a:solidFill>
            <a:ln>
              <a:noFill/>
            </a:ln>
            <a:effectLst/>
          </c:spPr>
          <c:invertIfNegative val="0"/>
          <c:dLbls>
            <c:delete val="1"/>
          </c:dLbls>
          <c:cat>
            <c:strRef>
              <c:f>Sheet1!$A$2:$A$5</c:f>
              <c:strCache>
                <c:ptCount val="4"/>
                <c:pt idx="0">
                  <c:v>一般事故</c:v>
                </c:pt>
                <c:pt idx="1">
                  <c:v>较大事故</c:v>
                </c:pt>
                <c:pt idx="2">
                  <c:v>重大事故</c:v>
                </c:pt>
                <c:pt idx="3">
                  <c:v>特别重大事故</c:v>
                </c:pt>
              </c:strCache>
            </c:strRef>
          </c:cat>
          <c:val>
            <c:numRef>
              <c:f>Sheet1!$B$2:$B$5</c:f>
              <c:numCache>
                <c:formatCode>0.00%</c:formatCode>
                <c:ptCount val="4"/>
                <c:pt idx="0">
                  <c:v>1</c:v>
                </c:pt>
                <c:pt idx="1">
                  <c:v>1</c:v>
                </c:pt>
                <c:pt idx="2">
                  <c:v>1</c:v>
                </c:pt>
                <c:pt idx="3">
                  <c:v>1</c:v>
                </c:pt>
              </c:numCache>
            </c:numRef>
          </c:val>
        </c:ser>
        <c:ser>
          <c:idx val="1"/>
          <c:order val="1"/>
          <c:spPr>
            <a:solidFill>
              <a:srgbClr val="215A6B"/>
            </a:solidFill>
            <a:ln>
              <a:noFill/>
            </a:ln>
            <a:effectLst/>
          </c:spPr>
          <c:invertIfNegative val="0"/>
          <c:dLbls>
            <c:delete val="1"/>
          </c:dLbls>
          <c:cat>
            <c:strRef>
              <c:f>Sheet1!$A$2:$A$5</c:f>
              <c:strCache>
                <c:ptCount val="4"/>
                <c:pt idx="0">
                  <c:v>一般事故</c:v>
                </c:pt>
                <c:pt idx="1">
                  <c:v>较大事故</c:v>
                </c:pt>
                <c:pt idx="2">
                  <c:v>重大事故</c:v>
                </c:pt>
                <c:pt idx="3">
                  <c:v>特别重大事故</c:v>
                </c:pt>
              </c:strCache>
            </c:strRef>
          </c:cat>
          <c:val>
            <c:numRef>
              <c:f>Sheet1!$C$2:$C$5</c:f>
              <c:numCache>
                <c:formatCode>0.00%</c:formatCode>
                <c:ptCount val="4"/>
                <c:pt idx="0">
                  <c:v>0.6</c:v>
                </c:pt>
                <c:pt idx="1">
                  <c:v>0.4</c:v>
                </c:pt>
                <c:pt idx="2">
                  <c:v>0.2</c:v>
                </c:pt>
                <c:pt idx="3">
                  <c:v>0</c:v>
                </c:pt>
              </c:numCache>
            </c:numRef>
          </c:val>
        </c:ser>
        <c:dLbls>
          <c:showLegendKey val="0"/>
          <c:showVal val="0"/>
          <c:showCatName val="0"/>
          <c:showSerName val="0"/>
          <c:showPercent val="0"/>
          <c:showBubbleSize val="0"/>
        </c:dLbls>
        <c:gapWidth val="99"/>
        <c:overlap val="100"/>
        <c:axId val="4111040"/>
        <c:axId val="4111600"/>
      </c:barChart>
      <c:catAx>
        <c:axId val="4111040"/>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400" b="1" i="0" u="none" strike="noStrike" kern="1200" baseline="0">
                <a:solidFill>
                  <a:srgbClr val="215A6B"/>
                </a:solidFill>
                <a:latin typeface="微软雅黑" panose="020B0503020204020204" pitchFamily="34" charset="-122"/>
                <a:ea typeface="微软雅黑" panose="020B0503020204020204" pitchFamily="34" charset="-122"/>
                <a:cs typeface="+mn-cs"/>
              </a:defRPr>
            </a:pPr>
          </a:p>
        </c:txPr>
        <c:crossAx val="4111600"/>
        <c:crosses val="autoZero"/>
        <c:auto val="1"/>
        <c:lblAlgn val="ctr"/>
        <c:lblOffset val="100"/>
        <c:noMultiLvlLbl val="0"/>
      </c:catAx>
      <c:valAx>
        <c:axId val="4111600"/>
        <c:scaling>
          <c:orientation val="minMax"/>
          <c:max val="1"/>
        </c:scaling>
        <c:delete val="0"/>
        <c:axPos val="l"/>
        <c:numFmt formatCode="0%" sourceLinked="0"/>
        <c:majorTickMark val="none"/>
        <c:minorTickMark val="none"/>
        <c:tickLblPos val="nextTo"/>
        <c:spPr>
          <a:noFill/>
          <a:ln>
            <a:solidFill>
              <a:srgbClr val="CC6600"/>
            </a:solidFill>
          </a:ln>
          <a:effectLst/>
        </c:spPr>
        <c:txPr>
          <a:bodyPr rot="-60000000" spcFirstLastPara="1" vertOverflow="ellipsis" vert="horz" wrap="square" anchor="ctr" anchorCtr="1"/>
          <a:lstStyle/>
          <a:p>
            <a:pPr>
              <a:defRPr lang="zh-CN" sz="105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p>
        </c:txPr>
        <c:crossAx val="4111040"/>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04110829567322"/>
          <c:y val="0.040417962818946"/>
          <c:w val="0.939177834086536"/>
          <c:h val="0.811150034255453"/>
        </c:manualLayout>
      </c:layout>
      <c:barChart>
        <c:barDir val="col"/>
        <c:grouping val="clustered"/>
        <c:varyColors val="0"/>
        <c:ser>
          <c:idx val="0"/>
          <c:order val="0"/>
          <c:spPr>
            <a:solidFill>
              <a:srgbClr val="EF5201"/>
            </a:solidFill>
            <a:ln>
              <a:noFill/>
            </a:ln>
            <a:effectLst/>
          </c:spPr>
          <c:invertIfNegative val="0"/>
          <c:dLbls>
            <c:delete val="1"/>
          </c:dLbls>
          <c:cat>
            <c:strRef>
              <c:f>Sheet1!$A$2:$A$5</c:f>
              <c:strCache>
                <c:ptCount val="4"/>
                <c:pt idx="0">
                  <c:v>一般事故</c:v>
                </c:pt>
                <c:pt idx="1">
                  <c:v>较大事故</c:v>
                </c:pt>
                <c:pt idx="2">
                  <c:v>重大事故</c:v>
                </c:pt>
                <c:pt idx="3">
                  <c:v>特别重大事故</c:v>
                </c:pt>
              </c:strCache>
            </c:strRef>
          </c:cat>
          <c:val>
            <c:numRef>
              <c:f>Sheet1!$B$2:$B$5</c:f>
              <c:numCache>
                <c:formatCode>General</c:formatCode>
                <c:ptCount val="4"/>
                <c:pt idx="0">
                  <c:v>0</c:v>
                </c:pt>
                <c:pt idx="1">
                  <c:v>0</c:v>
                </c:pt>
                <c:pt idx="2">
                  <c:v>0</c:v>
                </c:pt>
                <c:pt idx="3">
                  <c:v>500</c:v>
                </c:pt>
              </c:numCache>
            </c:numRef>
          </c:val>
        </c:ser>
        <c:ser>
          <c:idx val="1"/>
          <c:order val="1"/>
          <c:spPr>
            <a:solidFill>
              <a:srgbClr val="CC6600"/>
            </a:solidFill>
            <a:ln>
              <a:noFill/>
            </a:ln>
            <a:effectLst/>
          </c:spPr>
          <c:invertIfNegative val="0"/>
          <c:dLbls>
            <c:delete val="1"/>
          </c:dLbls>
          <c:cat>
            <c:strRef>
              <c:f>Sheet1!$A$2:$A$5</c:f>
              <c:strCache>
                <c:ptCount val="4"/>
                <c:pt idx="0">
                  <c:v>一般事故</c:v>
                </c:pt>
                <c:pt idx="1">
                  <c:v>较大事故</c:v>
                </c:pt>
                <c:pt idx="2">
                  <c:v>重大事故</c:v>
                </c:pt>
                <c:pt idx="3">
                  <c:v>特别重大事故</c:v>
                </c:pt>
              </c:strCache>
            </c:strRef>
          </c:cat>
          <c:val>
            <c:numRef>
              <c:f>Sheet1!$C$2:$C$5</c:f>
              <c:numCache>
                <c:formatCode>General</c:formatCode>
                <c:ptCount val="4"/>
                <c:pt idx="0">
                  <c:v>30</c:v>
                </c:pt>
                <c:pt idx="1">
                  <c:v>100</c:v>
                </c:pt>
                <c:pt idx="2">
                  <c:v>200</c:v>
                </c:pt>
                <c:pt idx="3">
                  <c:v>500</c:v>
                </c:pt>
              </c:numCache>
            </c:numRef>
          </c:val>
        </c:ser>
        <c:dLbls>
          <c:showLegendKey val="0"/>
          <c:showVal val="0"/>
          <c:showCatName val="0"/>
          <c:showSerName val="0"/>
          <c:showPercent val="0"/>
          <c:showBubbleSize val="0"/>
        </c:dLbls>
        <c:gapWidth val="49"/>
        <c:overlap val="100"/>
        <c:axId val="4114960"/>
        <c:axId val="4115520"/>
      </c:barChart>
      <c:catAx>
        <c:axId val="41149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400" b="1" i="0" u="none" strike="noStrike" kern="1200" baseline="0">
                <a:solidFill>
                  <a:srgbClr val="215A6B"/>
                </a:solidFill>
                <a:latin typeface="微软雅黑" panose="020B0503020204020204" pitchFamily="34" charset="-122"/>
                <a:ea typeface="微软雅黑" panose="020B0503020204020204" pitchFamily="34" charset="-122"/>
                <a:cs typeface="+mn-cs"/>
              </a:defRPr>
            </a:pPr>
          </a:p>
        </c:txPr>
        <c:crossAx val="4115520"/>
        <c:crosses val="autoZero"/>
        <c:auto val="1"/>
        <c:lblAlgn val="ctr"/>
        <c:lblOffset val="100"/>
        <c:noMultiLvlLbl val="0"/>
      </c:catAx>
      <c:valAx>
        <c:axId val="4115520"/>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411496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50117" name="页眉占位符 1"/>
          <p:cNvSpPr>
            <a:spLocks noGrp="1"/>
          </p:cNvSpPr>
          <p:nvPr>
            <p:ph type="hdr" sz="quarter"/>
          </p:nvPr>
        </p:nvSpPr>
        <p:spPr>
          <a:xfrm>
            <a:off x="0" y="1"/>
            <a:ext cx="4308422" cy="339232"/>
          </a:xfrm>
          <a:prstGeom prst="rect">
            <a:avLst/>
          </a:prstGeom>
        </p:spPr>
        <p:txBody>
          <a:bodyPr vert="horz" lIns="91440" tIns="45720" rIns="91440" bIns="45720" rtlCol="0"/>
          <a:lstStyle>
            <a:lvl1pPr algn="l">
              <a:defRPr sz="1200"/>
            </a:lvl1pPr>
          </a:lstStyle>
          <a:p>
            <a:endParaRPr lang="zh-CN" altLang="en-US"/>
          </a:p>
        </p:txBody>
      </p:sp>
      <p:sp>
        <p:nvSpPr>
          <p:cNvPr id="1050118" name="日期占位符 2"/>
          <p:cNvSpPr>
            <a:spLocks noGrp="1"/>
          </p:cNvSpPr>
          <p:nvPr>
            <p:ph type="dt" sz="quarter" idx="1"/>
          </p:nvPr>
        </p:nvSpPr>
        <p:spPr>
          <a:xfrm>
            <a:off x="5631790" y="1"/>
            <a:ext cx="4308422" cy="339232"/>
          </a:xfrm>
          <a:prstGeom prst="rect">
            <a:avLst/>
          </a:prstGeom>
        </p:spPr>
        <p:txBody>
          <a:bodyPr vert="horz" lIns="91440" tIns="45720" rIns="91440" bIns="45720" rtlCol="0"/>
          <a:lstStyle>
            <a:lvl1pPr algn="r">
              <a:defRPr sz="1200"/>
            </a:lvl1pPr>
          </a:lstStyle>
          <a:p>
            <a:fld id="{D3067599-EAE0-4135-83F1-D2D42604736A}" type="datetimeFigureOut">
              <a:rPr lang="zh-CN" altLang="en-US" smtClean="0"/>
            </a:fld>
            <a:endParaRPr lang="zh-CN" altLang="en-US"/>
          </a:p>
        </p:txBody>
      </p:sp>
      <p:sp>
        <p:nvSpPr>
          <p:cNvPr id="1050119" name="页脚占位符 3"/>
          <p:cNvSpPr>
            <a:spLocks noGrp="1"/>
          </p:cNvSpPr>
          <p:nvPr>
            <p:ph type="ftr" sz="quarter" idx="2"/>
          </p:nvPr>
        </p:nvSpPr>
        <p:spPr>
          <a:xfrm>
            <a:off x="0" y="6421932"/>
            <a:ext cx="4308422" cy="339231"/>
          </a:xfrm>
          <a:prstGeom prst="rect">
            <a:avLst/>
          </a:prstGeom>
        </p:spPr>
        <p:txBody>
          <a:bodyPr vert="horz" lIns="91440" tIns="45720" rIns="91440" bIns="45720" rtlCol="0" anchor="b"/>
          <a:lstStyle>
            <a:lvl1pPr algn="l">
              <a:defRPr sz="1200"/>
            </a:lvl1pPr>
          </a:lstStyle>
          <a:p>
            <a:endParaRPr lang="zh-CN" altLang="en-US"/>
          </a:p>
        </p:txBody>
      </p:sp>
      <p:sp>
        <p:nvSpPr>
          <p:cNvPr id="1050120" name="灯片编号占位符 4"/>
          <p:cNvSpPr>
            <a:spLocks noGrp="1"/>
          </p:cNvSpPr>
          <p:nvPr>
            <p:ph type="sldNum" sz="quarter" idx="3"/>
          </p:nvPr>
        </p:nvSpPr>
        <p:spPr>
          <a:xfrm>
            <a:off x="5631790" y="6421932"/>
            <a:ext cx="4308422" cy="339231"/>
          </a:xfrm>
          <a:prstGeom prst="rect">
            <a:avLst/>
          </a:prstGeom>
        </p:spPr>
        <p:txBody>
          <a:bodyPr vert="horz" lIns="91440" tIns="45720" rIns="91440" bIns="45720" rtlCol="0" anchor="b"/>
          <a:lstStyle>
            <a:lvl1pPr algn="r">
              <a:defRPr sz="1200"/>
            </a:lvl1pPr>
          </a:lstStyle>
          <a:p>
            <a:fld id="{CA2C4566-587B-46A1-9317-D0CAFC1576B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50111" name="页眉占位符 1"/>
          <p:cNvSpPr>
            <a:spLocks noGrp="1"/>
          </p:cNvSpPr>
          <p:nvPr>
            <p:ph type="hdr" sz="quarter"/>
          </p:nvPr>
        </p:nvSpPr>
        <p:spPr>
          <a:xfrm>
            <a:off x="0" y="1"/>
            <a:ext cx="4308422" cy="339232"/>
          </a:xfrm>
          <a:prstGeom prst="rect">
            <a:avLst/>
          </a:prstGeom>
        </p:spPr>
        <p:txBody>
          <a:bodyPr vert="horz" lIns="91440" tIns="45720" rIns="91440" bIns="45720" rtlCol="0"/>
          <a:lstStyle>
            <a:lvl1pPr algn="l">
              <a:defRPr sz="1200"/>
            </a:lvl1pPr>
          </a:lstStyle>
          <a:p>
            <a:endParaRPr lang="zh-CN" altLang="en-US"/>
          </a:p>
        </p:txBody>
      </p:sp>
      <p:sp>
        <p:nvSpPr>
          <p:cNvPr id="1050112" name="日期占位符 2"/>
          <p:cNvSpPr>
            <a:spLocks noGrp="1"/>
          </p:cNvSpPr>
          <p:nvPr>
            <p:ph type="dt" idx="1"/>
          </p:nvPr>
        </p:nvSpPr>
        <p:spPr>
          <a:xfrm>
            <a:off x="5631790" y="1"/>
            <a:ext cx="4308422" cy="339232"/>
          </a:xfrm>
          <a:prstGeom prst="rect">
            <a:avLst/>
          </a:prstGeom>
        </p:spPr>
        <p:txBody>
          <a:bodyPr vert="horz" lIns="91440" tIns="45720" rIns="91440" bIns="45720" rtlCol="0"/>
          <a:lstStyle>
            <a:lvl1pPr algn="r">
              <a:defRPr sz="1200"/>
            </a:lvl1pPr>
          </a:lstStyle>
          <a:p>
            <a:fld id="{CC4BEB55-6BD1-495F-8FBF-FF7DAF96A363}" type="datetimeFigureOut">
              <a:rPr lang="zh-CN" altLang="en-US"/>
            </a:fld>
            <a:endParaRPr lang="zh-CN" altLang="en-US"/>
          </a:p>
        </p:txBody>
      </p:sp>
      <p:sp>
        <p:nvSpPr>
          <p:cNvPr id="1050113" name="幻灯片图像占位符 3"/>
          <p:cNvSpPr>
            <a:spLocks noGrp="1" noRot="1" noChangeAspect="1"/>
          </p:cNvSpPr>
          <p:nvPr>
            <p:ph type="sldImg" idx="2"/>
          </p:nvPr>
        </p:nvSpPr>
        <p:spPr>
          <a:xfrm>
            <a:off x="2943225" y="844550"/>
            <a:ext cx="4056063" cy="2282825"/>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1050114" name="备注占位符 4"/>
          <p:cNvSpPr>
            <a:spLocks noGrp="1"/>
          </p:cNvSpPr>
          <p:nvPr>
            <p:ph type="body" sz="quarter" idx="3"/>
          </p:nvPr>
        </p:nvSpPr>
        <p:spPr>
          <a:xfrm>
            <a:off x="994252" y="3253809"/>
            <a:ext cx="7954010" cy="2662208"/>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1050115" name="页脚占位符 5"/>
          <p:cNvSpPr>
            <a:spLocks noGrp="1"/>
          </p:cNvSpPr>
          <p:nvPr>
            <p:ph type="ftr" sz="quarter" idx="4"/>
          </p:nvPr>
        </p:nvSpPr>
        <p:spPr>
          <a:xfrm>
            <a:off x="0" y="6421932"/>
            <a:ext cx="4308422" cy="339231"/>
          </a:xfrm>
          <a:prstGeom prst="rect">
            <a:avLst/>
          </a:prstGeom>
        </p:spPr>
        <p:txBody>
          <a:bodyPr vert="horz" lIns="91440" tIns="45720" rIns="91440" bIns="45720" rtlCol="0" anchor="b"/>
          <a:lstStyle>
            <a:lvl1pPr algn="l">
              <a:defRPr sz="1200"/>
            </a:lvl1pPr>
          </a:lstStyle>
          <a:p>
            <a:endParaRPr lang="zh-CN" altLang="en-US"/>
          </a:p>
        </p:txBody>
      </p:sp>
      <p:sp>
        <p:nvSpPr>
          <p:cNvPr id="1050116" name="灯片编号占位符 6"/>
          <p:cNvSpPr>
            <a:spLocks noGrp="1"/>
          </p:cNvSpPr>
          <p:nvPr>
            <p:ph type="sldNum" sz="quarter" idx="5"/>
          </p:nvPr>
        </p:nvSpPr>
        <p:spPr>
          <a:xfrm>
            <a:off x="5631790" y="6421932"/>
            <a:ext cx="4308422" cy="339231"/>
          </a:xfrm>
          <a:prstGeom prst="rect">
            <a:avLst/>
          </a:prstGeom>
        </p:spPr>
        <p:txBody>
          <a:bodyPr vert="horz" lIns="91440" tIns="45720" rIns="91440" bIns="45720" rtlCol="0" anchor="b"/>
          <a:lstStyle>
            <a:lvl1pPr algn="r">
              <a:defRPr sz="1200"/>
            </a:lvl1pPr>
          </a:lstStyle>
          <a:p>
            <a:fld id="{11CE9FC2-BA9E-496B-B451-CD570A9A7B8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784" name="幻灯片图像占位符 1"/>
          <p:cNvSpPr>
            <a:spLocks noGrp="1" noRot="1" noChangeAspect="1" noTextEdit="1"/>
          </p:cNvSpPr>
          <p:nvPr>
            <p:ph type="sldImg"/>
          </p:nvPr>
        </p:nvSpPr>
        <p:spPr bwMode="auto">
          <a:xfrm>
            <a:off x="2943225" y="844550"/>
            <a:ext cx="4056063" cy="2282825"/>
          </a:xfrm>
          <a:noFill/>
          <a:ln>
            <a:solidFill>
              <a:srgbClr val="000000"/>
            </a:solidFill>
            <a:miter lim="800000"/>
          </a:ln>
        </p:spPr>
      </p:sp>
      <p:sp>
        <p:nvSpPr>
          <p:cNvPr id="1049785"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a:t>模板来自于 </a:t>
            </a:r>
            <a:r>
              <a:rPr lang="en-US" altLang="zh-CN"/>
              <a:t>http://docer.wps.cn</a:t>
            </a:r>
            <a:endParaRPr lang="zh-CN" altLang="en-US"/>
          </a:p>
        </p:txBody>
      </p:sp>
      <p:sp>
        <p:nvSpPr>
          <p:cNvPr id="1049786" name="灯片编号占位符 3"/>
          <p:cNvSpPr>
            <a:spLocks noGrp="1"/>
          </p:cNvSpPr>
          <p:nvPr>
            <p:ph type="sldNum" sz="quarter" idx="5"/>
          </p:nvPr>
        </p:nvSpPr>
        <p:spPr bwMode="auto">
          <a:noFill/>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41F6A3A-4DA6-4106-B995-7EAFA13492D4}"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50053" name="Title 1"/>
          <p:cNvSpPr>
            <a:spLocks noGrp="1"/>
          </p:cNvSpPr>
          <p:nvPr>
            <p:ph type="ctrTitle"/>
          </p:nvPr>
        </p:nvSpPr>
        <p:spPr>
          <a:xfrm>
            <a:off x="1524199" y="1122363"/>
            <a:ext cx="9145191" cy="2387600"/>
          </a:xfrm>
        </p:spPr>
        <p:txBody>
          <a:bodyPr anchor="b"/>
          <a:lstStyle>
            <a:lvl1pPr algn="ctr">
              <a:defRPr sz="6000"/>
            </a:lvl1pPr>
          </a:lstStyle>
          <a:p>
            <a:r>
              <a:rPr lang="zh-CN" altLang="en-US"/>
              <a:t>单击此处编辑母版标题样式</a:t>
            </a:r>
            <a:endParaRPr lang="en-US" dirty="0"/>
          </a:p>
        </p:txBody>
      </p:sp>
      <p:sp>
        <p:nvSpPr>
          <p:cNvPr id="1050054" name="Subtitle 2"/>
          <p:cNvSpPr>
            <a:spLocks noGrp="1"/>
          </p:cNvSpPr>
          <p:nvPr>
            <p:ph type="subTitle" idx="1"/>
          </p:nvPr>
        </p:nvSpPr>
        <p:spPr>
          <a:xfrm>
            <a:off x="1524199" y="3602038"/>
            <a:ext cx="9145191"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1050055" name="Date Placeholder 3"/>
          <p:cNvSpPr>
            <a:spLocks noGrp="1"/>
          </p:cNvSpPr>
          <p:nvPr>
            <p:ph type="dt" sz="half" idx="10"/>
          </p:nvPr>
        </p:nvSpPr>
        <p:spPr/>
        <p:txBody>
          <a:bodyPr/>
          <a:lstStyle/>
          <a:p>
            <a:endParaRPr lang="zh-CN" altLang="zh-CN"/>
          </a:p>
        </p:txBody>
      </p:sp>
      <p:sp>
        <p:nvSpPr>
          <p:cNvPr id="1050056" name="Footer Placeholder 4"/>
          <p:cNvSpPr>
            <a:spLocks noGrp="1"/>
          </p:cNvSpPr>
          <p:nvPr>
            <p:ph type="ftr" sz="quarter" idx="11"/>
          </p:nvPr>
        </p:nvSpPr>
        <p:spPr/>
        <p:txBody>
          <a:bodyPr/>
          <a:lstStyle/>
          <a:p>
            <a:endParaRPr lang="zh-CN" altLang="zh-CN"/>
          </a:p>
        </p:txBody>
      </p:sp>
      <p:sp>
        <p:nvSpPr>
          <p:cNvPr id="1050057" name="Slide Number Placeholder 5"/>
          <p:cNvSpPr>
            <a:spLocks noGrp="1"/>
          </p:cNvSpPr>
          <p:nvPr>
            <p:ph type="sldNum" sz="quarter" idx="12"/>
          </p:nvPr>
        </p:nvSpPr>
        <p:spPr/>
        <p:txBody>
          <a:bodyPr/>
          <a:lstStyle/>
          <a:p>
            <a:fld id="{E2068DAA-93E4-4FFD-9791-4468B8B5A6AA}" type="slidenum">
              <a:rPr lang="zh-CN" altLang="zh-CN" smtClean="0"/>
            </a:fld>
            <a:endParaRPr lang="zh-CN"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50078" name="Title 1"/>
          <p:cNvSpPr>
            <a:spLocks noGrp="1"/>
          </p:cNvSpPr>
          <p:nvPr>
            <p:ph type="title"/>
          </p:nvPr>
        </p:nvSpPr>
        <p:spPr/>
        <p:txBody>
          <a:bodyPr/>
          <a:lstStyle/>
          <a:p>
            <a:r>
              <a:rPr lang="zh-CN" altLang="en-US"/>
              <a:t>单击此处编辑母版标题样式</a:t>
            </a:r>
            <a:endParaRPr lang="en-US" dirty="0"/>
          </a:p>
        </p:txBody>
      </p:sp>
      <p:sp>
        <p:nvSpPr>
          <p:cNvPr id="1050079"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1050080" name="Date Placeholder 3"/>
          <p:cNvSpPr>
            <a:spLocks noGrp="1"/>
          </p:cNvSpPr>
          <p:nvPr>
            <p:ph type="dt" sz="half" idx="10"/>
          </p:nvPr>
        </p:nvSpPr>
        <p:spPr/>
        <p:txBody>
          <a:bodyPr/>
          <a:lstStyle/>
          <a:p>
            <a:endParaRPr lang="zh-CN" altLang="zh-CN"/>
          </a:p>
        </p:txBody>
      </p:sp>
      <p:sp>
        <p:nvSpPr>
          <p:cNvPr id="1050081" name="Footer Placeholder 4"/>
          <p:cNvSpPr>
            <a:spLocks noGrp="1"/>
          </p:cNvSpPr>
          <p:nvPr>
            <p:ph type="ftr" sz="quarter" idx="11"/>
          </p:nvPr>
        </p:nvSpPr>
        <p:spPr/>
        <p:txBody>
          <a:bodyPr/>
          <a:lstStyle/>
          <a:p>
            <a:endParaRPr lang="zh-CN" altLang="zh-CN"/>
          </a:p>
        </p:txBody>
      </p:sp>
      <p:sp>
        <p:nvSpPr>
          <p:cNvPr id="1050082" name="Slide Number Placeholder 5"/>
          <p:cNvSpPr>
            <a:spLocks noGrp="1"/>
          </p:cNvSpPr>
          <p:nvPr>
            <p:ph type="sldNum" sz="quarter" idx="12"/>
          </p:nvPr>
        </p:nvSpPr>
        <p:spPr/>
        <p:txBody>
          <a:bodyPr/>
          <a:lstStyle/>
          <a:p>
            <a:fld id="{20BD6026-582C-48E8-8AFA-62BF9EEE0992}" type="slidenum">
              <a:rPr lang="zh-CN" altLang="zh-CN" smtClean="0"/>
            </a:fld>
            <a:endParaRPr lang="zh-CN"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1050062" name="Vertical Title 1"/>
          <p:cNvSpPr>
            <a:spLocks noGrp="1"/>
          </p:cNvSpPr>
          <p:nvPr>
            <p:ph type="title" orient="vert"/>
          </p:nvPr>
        </p:nvSpPr>
        <p:spPr>
          <a:xfrm>
            <a:off x="8726037" y="365125"/>
            <a:ext cx="2629242" cy="5811838"/>
          </a:xfrm>
        </p:spPr>
        <p:txBody>
          <a:bodyPr vert="eaVert"/>
          <a:lstStyle/>
          <a:p>
            <a:r>
              <a:rPr lang="zh-CN" altLang="en-US"/>
              <a:t>单击此处编辑母版标题样式</a:t>
            </a:r>
            <a:endParaRPr lang="en-US" dirty="0"/>
          </a:p>
        </p:txBody>
      </p:sp>
      <p:sp>
        <p:nvSpPr>
          <p:cNvPr id="1050063" name="Vertical Text Placeholder 2"/>
          <p:cNvSpPr>
            <a:spLocks noGrp="1"/>
          </p:cNvSpPr>
          <p:nvPr>
            <p:ph type="body" orient="vert" idx="1"/>
          </p:nvPr>
        </p:nvSpPr>
        <p:spPr>
          <a:xfrm>
            <a:off x="838309" y="365125"/>
            <a:ext cx="7735307"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1050064" name="Date Placeholder 3"/>
          <p:cNvSpPr>
            <a:spLocks noGrp="1"/>
          </p:cNvSpPr>
          <p:nvPr>
            <p:ph type="dt" sz="half" idx="10"/>
          </p:nvPr>
        </p:nvSpPr>
        <p:spPr/>
        <p:txBody>
          <a:bodyPr/>
          <a:lstStyle/>
          <a:p>
            <a:endParaRPr lang="zh-CN" altLang="zh-CN"/>
          </a:p>
        </p:txBody>
      </p:sp>
      <p:sp>
        <p:nvSpPr>
          <p:cNvPr id="1050065" name="Footer Placeholder 4"/>
          <p:cNvSpPr>
            <a:spLocks noGrp="1"/>
          </p:cNvSpPr>
          <p:nvPr>
            <p:ph type="ftr" sz="quarter" idx="11"/>
          </p:nvPr>
        </p:nvSpPr>
        <p:spPr/>
        <p:txBody>
          <a:bodyPr/>
          <a:lstStyle/>
          <a:p>
            <a:endParaRPr lang="zh-CN" altLang="zh-CN"/>
          </a:p>
        </p:txBody>
      </p:sp>
      <p:sp>
        <p:nvSpPr>
          <p:cNvPr id="1050066" name="Slide Number Placeholder 5"/>
          <p:cNvSpPr>
            <a:spLocks noGrp="1"/>
          </p:cNvSpPr>
          <p:nvPr>
            <p:ph type="sldNum" sz="quarter" idx="12"/>
          </p:nvPr>
        </p:nvSpPr>
        <p:spPr/>
        <p:txBody>
          <a:bodyPr/>
          <a:lstStyle/>
          <a:p>
            <a:fld id="{80CCE212-3F3F-4B74-8B75-49150341D68F}" type="slidenum">
              <a:rPr lang="zh-CN" altLang="zh-CN" smtClean="0"/>
            </a:fld>
            <a:endParaRPr lang="zh-CN"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1048581" name="Date Placeholder 3"/>
          <p:cNvSpPr>
            <a:spLocks noGrp="1"/>
          </p:cNvSpPr>
          <p:nvPr>
            <p:ph type="dt" sz="half" idx="10"/>
          </p:nvPr>
        </p:nvSpPr>
        <p:spPr/>
        <p:txBody>
          <a:bodyPr/>
          <a:lstStyle/>
          <a:p>
            <a:endParaRPr lang="zh-CN" altLang="zh-CN"/>
          </a:p>
        </p:txBody>
      </p:sp>
      <p:sp>
        <p:nvSpPr>
          <p:cNvPr id="1048582" name="Footer Placeholder 4"/>
          <p:cNvSpPr>
            <a:spLocks noGrp="1"/>
          </p:cNvSpPr>
          <p:nvPr>
            <p:ph type="ftr" sz="quarter" idx="11"/>
          </p:nvPr>
        </p:nvSpPr>
        <p:spPr/>
        <p:txBody>
          <a:bodyPr/>
          <a:lstStyle/>
          <a:p>
            <a:endParaRPr lang="zh-CN" altLang="zh-CN"/>
          </a:p>
        </p:txBody>
      </p:sp>
      <p:sp>
        <p:nvSpPr>
          <p:cNvPr id="1048583" name="Slide Number Placeholder 5"/>
          <p:cNvSpPr>
            <a:spLocks noGrp="1"/>
          </p:cNvSpPr>
          <p:nvPr>
            <p:ph type="sldNum" sz="quarter" idx="12"/>
          </p:nvPr>
        </p:nvSpPr>
        <p:spPr/>
        <p:txBody>
          <a:bodyPr/>
          <a:lstStyle/>
          <a:p>
            <a:fld id="{6A5786CA-3CEE-4D81-900A-14609B7C7461}" type="slidenum">
              <a:rPr lang="zh-CN" altLang="zh-CN"/>
            </a:fld>
            <a:endParaRPr lang="zh-CN"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50067" name="Title 1"/>
          <p:cNvSpPr>
            <a:spLocks noGrp="1"/>
          </p:cNvSpPr>
          <p:nvPr>
            <p:ph type="title"/>
          </p:nvPr>
        </p:nvSpPr>
        <p:spPr/>
        <p:txBody>
          <a:bodyPr/>
          <a:lstStyle/>
          <a:p>
            <a:r>
              <a:rPr lang="zh-CN" altLang="en-US"/>
              <a:t>单击此处编辑母版标题样式</a:t>
            </a:r>
            <a:endParaRPr lang="en-US" dirty="0"/>
          </a:p>
        </p:txBody>
      </p:sp>
      <p:sp>
        <p:nvSpPr>
          <p:cNvPr id="1050068"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1050069" name="Date Placeholder 3"/>
          <p:cNvSpPr>
            <a:spLocks noGrp="1"/>
          </p:cNvSpPr>
          <p:nvPr>
            <p:ph type="dt" sz="half" idx="10"/>
          </p:nvPr>
        </p:nvSpPr>
        <p:spPr/>
        <p:txBody>
          <a:bodyPr/>
          <a:lstStyle/>
          <a:p>
            <a:endParaRPr lang="zh-CN" altLang="zh-CN"/>
          </a:p>
        </p:txBody>
      </p:sp>
      <p:sp>
        <p:nvSpPr>
          <p:cNvPr id="1050070" name="Footer Placeholder 4"/>
          <p:cNvSpPr>
            <a:spLocks noGrp="1"/>
          </p:cNvSpPr>
          <p:nvPr>
            <p:ph type="ftr" sz="quarter" idx="11"/>
          </p:nvPr>
        </p:nvSpPr>
        <p:spPr/>
        <p:txBody>
          <a:bodyPr/>
          <a:lstStyle/>
          <a:p>
            <a:endParaRPr lang="zh-CN" altLang="zh-CN"/>
          </a:p>
        </p:txBody>
      </p:sp>
      <p:sp>
        <p:nvSpPr>
          <p:cNvPr id="1050071" name="Slide Number Placeholder 5"/>
          <p:cNvSpPr>
            <a:spLocks noGrp="1"/>
          </p:cNvSpPr>
          <p:nvPr>
            <p:ph type="sldNum" sz="quarter" idx="12"/>
          </p:nvPr>
        </p:nvSpPr>
        <p:spPr/>
        <p:txBody>
          <a:bodyPr/>
          <a:lstStyle/>
          <a:p>
            <a:fld id="{80CCE212-3F3F-4B74-8B75-49150341D68F}" type="slidenum">
              <a:rPr lang="zh-CN" altLang="zh-CN" smtClean="0"/>
            </a:fld>
            <a:endParaRPr lang="zh-CN"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50083" name="Title 1"/>
          <p:cNvSpPr>
            <a:spLocks noGrp="1"/>
          </p:cNvSpPr>
          <p:nvPr>
            <p:ph type="title"/>
          </p:nvPr>
        </p:nvSpPr>
        <p:spPr>
          <a:xfrm>
            <a:off x="831958" y="1709739"/>
            <a:ext cx="10516970" cy="2852737"/>
          </a:xfrm>
        </p:spPr>
        <p:txBody>
          <a:bodyPr anchor="b"/>
          <a:lstStyle>
            <a:lvl1pPr>
              <a:defRPr sz="6000"/>
            </a:lvl1pPr>
          </a:lstStyle>
          <a:p>
            <a:r>
              <a:rPr lang="zh-CN" altLang="en-US"/>
              <a:t>单击此处编辑母版标题样式</a:t>
            </a:r>
            <a:endParaRPr lang="en-US" dirty="0"/>
          </a:p>
        </p:txBody>
      </p:sp>
      <p:sp>
        <p:nvSpPr>
          <p:cNvPr id="1050084" name="Text Placeholder 2"/>
          <p:cNvSpPr>
            <a:spLocks noGrp="1"/>
          </p:cNvSpPr>
          <p:nvPr>
            <p:ph type="body" idx="1"/>
          </p:nvPr>
        </p:nvSpPr>
        <p:spPr>
          <a:xfrm>
            <a:off x="831958" y="4589464"/>
            <a:ext cx="1051697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1050085" name="Date Placeholder 3"/>
          <p:cNvSpPr>
            <a:spLocks noGrp="1"/>
          </p:cNvSpPr>
          <p:nvPr>
            <p:ph type="dt" sz="half" idx="10"/>
          </p:nvPr>
        </p:nvSpPr>
        <p:spPr/>
        <p:txBody>
          <a:bodyPr/>
          <a:lstStyle/>
          <a:p>
            <a:endParaRPr lang="zh-CN" altLang="zh-CN"/>
          </a:p>
        </p:txBody>
      </p:sp>
      <p:sp>
        <p:nvSpPr>
          <p:cNvPr id="1050086" name="Footer Placeholder 4"/>
          <p:cNvSpPr>
            <a:spLocks noGrp="1"/>
          </p:cNvSpPr>
          <p:nvPr>
            <p:ph type="ftr" sz="quarter" idx="11"/>
          </p:nvPr>
        </p:nvSpPr>
        <p:spPr/>
        <p:txBody>
          <a:bodyPr/>
          <a:lstStyle/>
          <a:p>
            <a:endParaRPr lang="zh-CN" altLang="zh-CN"/>
          </a:p>
        </p:txBody>
      </p:sp>
      <p:sp>
        <p:nvSpPr>
          <p:cNvPr id="1050087" name="Slide Number Placeholder 5"/>
          <p:cNvSpPr>
            <a:spLocks noGrp="1"/>
          </p:cNvSpPr>
          <p:nvPr>
            <p:ph type="sldNum" sz="quarter" idx="12"/>
          </p:nvPr>
        </p:nvSpPr>
        <p:spPr/>
        <p:txBody>
          <a:bodyPr/>
          <a:lstStyle/>
          <a:p>
            <a:fld id="{8203B7B4-96A6-4FC7-B996-DEE590742EE5}" type="slidenum">
              <a:rPr lang="zh-CN" altLang="zh-CN" smtClean="0"/>
            </a:fld>
            <a:endParaRPr lang="zh-CN"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50088" name="Title 1"/>
          <p:cNvSpPr>
            <a:spLocks noGrp="1"/>
          </p:cNvSpPr>
          <p:nvPr>
            <p:ph type="title"/>
          </p:nvPr>
        </p:nvSpPr>
        <p:spPr/>
        <p:txBody>
          <a:bodyPr/>
          <a:lstStyle/>
          <a:p>
            <a:r>
              <a:rPr lang="zh-CN" altLang="en-US"/>
              <a:t>单击此处编辑母版标题样式</a:t>
            </a:r>
            <a:endParaRPr lang="en-US" dirty="0"/>
          </a:p>
        </p:txBody>
      </p:sp>
      <p:sp>
        <p:nvSpPr>
          <p:cNvPr id="1050089" name="Content Placeholder 2"/>
          <p:cNvSpPr>
            <a:spLocks noGrp="1"/>
          </p:cNvSpPr>
          <p:nvPr>
            <p:ph sz="half" idx="1"/>
          </p:nvPr>
        </p:nvSpPr>
        <p:spPr>
          <a:xfrm>
            <a:off x="838309" y="1825625"/>
            <a:ext cx="5182275"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1050090" name="Content Placeholder 3"/>
          <p:cNvSpPr>
            <a:spLocks noGrp="1"/>
          </p:cNvSpPr>
          <p:nvPr>
            <p:ph sz="half" idx="2"/>
          </p:nvPr>
        </p:nvSpPr>
        <p:spPr>
          <a:xfrm>
            <a:off x="6173004" y="1825625"/>
            <a:ext cx="5182275"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1050091" name="Date Placeholder 4"/>
          <p:cNvSpPr>
            <a:spLocks noGrp="1"/>
          </p:cNvSpPr>
          <p:nvPr>
            <p:ph type="dt" sz="half" idx="10"/>
          </p:nvPr>
        </p:nvSpPr>
        <p:spPr/>
        <p:txBody>
          <a:bodyPr/>
          <a:lstStyle/>
          <a:p>
            <a:endParaRPr lang="zh-CN" altLang="zh-CN"/>
          </a:p>
        </p:txBody>
      </p:sp>
      <p:sp>
        <p:nvSpPr>
          <p:cNvPr id="1050092" name="Footer Placeholder 5"/>
          <p:cNvSpPr>
            <a:spLocks noGrp="1"/>
          </p:cNvSpPr>
          <p:nvPr>
            <p:ph type="ftr" sz="quarter" idx="11"/>
          </p:nvPr>
        </p:nvSpPr>
        <p:spPr/>
        <p:txBody>
          <a:bodyPr/>
          <a:lstStyle/>
          <a:p>
            <a:endParaRPr lang="zh-CN" altLang="zh-CN"/>
          </a:p>
        </p:txBody>
      </p:sp>
      <p:sp>
        <p:nvSpPr>
          <p:cNvPr id="1050093" name="Slide Number Placeholder 6"/>
          <p:cNvSpPr>
            <a:spLocks noGrp="1"/>
          </p:cNvSpPr>
          <p:nvPr>
            <p:ph type="sldNum" sz="quarter" idx="12"/>
          </p:nvPr>
        </p:nvSpPr>
        <p:spPr/>
        <p:txBody>
          <a:bodyPr/>
          <a:lstStyle/>
          <a:p>
            <a:fld id="{161EB29C-6329-469F-8AD7-DC72071FDF4E}" type="slidenum">
              <a:rPr lang="zh-CN" altLang="zh-CN" smtClean="0"/>
            </a:fld>
            <a:endParaRPr lang="zh-CN"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50094" name="Title 1"/>
          <p:cNvSpPr>
            <a:spLocks noGrp="1"/>
          </p:cNvSpPr>
          <p:nvPr>
            <p:ph type="title"/>
          </p:nvPr>
        </p:nvSpPr>
        <p:spPr>
          <a:xfrm>
            <a:off x="839897" y="365126"/>
            <a:ext cx="10516970" cy="1325563"/>
          </a:xfrm>
        </p:spPr>
        <p:txBody>
          <a:bodyPr/>
          <a:lstStyle/>
          <a:p>
            <a:r>
              <a:rPr lang="zh-CN" altLang="en-US"/>
              <a:t>单击此处编辑母版标题样式</a:t>
            </a:r>
            <a:endParaRPr lang="en-US" dirty="0"/>
          </a:p>
        </p:txBody>
      </p:sp>
      <p:sp>
        <p:nvSpPr>
          <p:cNvPr id="1050095" name="Text Placeholder 2"/>
          <p:cNvSpPr>
            <a:spLocks noGrp="1"/>
          </p:cNvSpPr>
          <p:nvPr>
            <p:ph type="body" idx="1"/>
          </p:nvPr>
        </p:nvSpPr>
        <p:spPr>
          <a:xfrm>
            <a:off x="839898" y="1681163"/>
            <a:ext cx="515845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1050096" name="Content Placeholder 3"/>
          <p:cNvSpPr>
            <a:spLocks noGrp="1"/>
          </p:cNvSpPr>
          <p:nvPr>
            <p:ph sz="half" idx="2"/>
          </p:nvPr>
        </p:nvSpPr>
        <p:spPr>
          <a:xfrm>
            <a:off x="839898" y="2505075"/>
            <a:ext cx="5158459"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1050097" name="Text Placeholder 4"/>
          <p:cNvSpPr>
            <a:spLocks noGrp="1"/>
          </p:cNvSpPr>
          <p:nvPr>
            <p:ph type="body" sz="quarter" idx="3"/>
          </p:nvPr>
        </p:nvSpPr>
        <p:spPr>
          <a:xfrm>
            <a:off x="6173004" y="1681163"/>
            <a:ext cx="518386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1050098" name="Content Placeholder 5"/>
          <p:cNvSpPr>
            <a:spLocks noGrp="1"/>
          </p:cNvSpPr>
          <p:nvPr>
            <p:ph sz="quarter" idx="4"/>
          </p:nvPr>
        </p:nvSpPr>
        <p:spPr>
          <a:xfrm>
            <a:off x="6173004" y="2505075"/>
            <a:ext cx="5183863"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1050099" name="Date Placeholder 6"/>
          <p:cNvSpPr>
            <a:spLocks noGrp="1"/>
          </p:cNvSpPr>
          <p:nvPr>
            <p:ph type="dt" sz="half" idx="10"/>
          </p:nvPr>
        </p:nvSpPr>
        <p:spPr/>
        <p:txBody>
          <a:bodyPr/>
          <a:lstStyle/>
          <a:p>
            <a:endParaRPr lang="zh-CN" altLang="zh-CN"/>
          </a:p>
        </p:txBody>
      </p:sp>
      <p:sp>
        <p:nvSpPr>
          <p:cNvPr id="1050100" name="Footer Placeholder 7"/>
          <p:cNvSpPr>
            <a:spLocks noGrp="1"/>
          </p:cNvSpPr>
          <p:nvPr>
            <p:ph type="ftr" sz="quarter" idx="11"/>
          </p:nvPr>
        </p:nvSpPr>
        <p:spPr/>
        <p:txBody>
          <a:bodyPr/>
          <a:lstStyle/>
          <a:p>
            <a:endParaRPr lang="zh-CN" altLang="zh-CN"/>
          </a:p>
        </p:txBody>
      </p:sp>
      <p:sp>
        <p:nvSpPr>
          <p:cNvPr id="1050101" name="Slide Number Placeholder 8"/>
          <p:cNvSpPr>
            <a:spLocks noGrp="1"/>
          </p:cNvSpPr>
          <p:nvPr>
            <p:ph type="sldNum" sz="quarter" idx="12"/>
          </p:nvPr>
        </p:nvSpPr>
        <p:spPr/>
        <p:txBody>
          <a:bodyPr/>
          <a:lstStyle/>
          <a:p>
            <a:fld id="{813A0B5D-1BD1-44B2-955A-71DFF4086863}" type="slidenum">
              <a:rPr lang="zh-CN" altLang="zh-CN" smtClean="0"/>
            </a:fld>
            <a:endParaRPr lang="zh-CN"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50058" name="Title 1"/>
          <p:cNvSpPr>
            <a:spLocks noGrp="1"/>
          </p:cNvSpPr>
          <p:nvPr>
            <p:ph type="title"/>
          </p:nvPr>
        </p:nvSpPr>
        <p:spPr/>
        <p:txBody>
          <a:bodyPr/>
          <a:lstStyle/>
          <a:p>
            <a:r>
              <a:rPr lang="zh-CN" altLang="en-US"/>
              <a:t>单击此处编辑母版标题样式</a:t>
            </a:r>
            <a:endParaRPr lang="en-US" dirty="0"/>
          </a:p>
        </p:txBody>
      </p:sp>
      <p:sp>
        <p:nvSpPr>
          <p:cNvPr id="1050059" name="Date Placeholder 2"/>
          <p:cNvSpPr>
            <a:spLocks noGrp="1"/>
          </p:cNvSpPr>
          <p:nvPr>
            <p:ph type="dt" sz="half" idx="10"/>
          </p:nvPr>
        </p:nvSpPr>
        <p:spPr/>
        <p:txBody>
          <a:bodyPr/>
          <a:lstStyle/>
          <a:p>
            <a:endParaRPr lang="zh-CN" altLang="zh-CN"/>
          </a:p>
        </p:txBody>
      </p:sp>
      <p:sp>
        <p:nvSpPr>
          <p:cNvPr id="1050060" name="Footer Placeholder 3"/>
          <p:cNvSpPr>
            <a:spLocks noGrp="1"/>
          </p:cNvSpPr>
          <p:nvPr>
            <p:ph type="ftr" sz="quarter" idx="11"/>
          </p:nvPr>
        </p:nvSpPr>
        <p:spPr/>
        <p:txBody>
          <a:bodyPr/>
          <a:lstStyle/>
          <a:p>
            <a:endParaRPr lang="zh-CN" altLang="zh-CN"/>
          </a:p>
        </p:txBody>
      </p:sp>
      <p:sp>
        <p:nvSpPr>
          <p:cNvPr id="1050061" name="Slide Number Placeholder 4"/>
          <p:cNvSpPr>
            <a:spLocks noGrp="1"/>
          </p:cNvSpPr>
          <p:nvPr>
            <p:ph type="sldNum" sz="quarter" idx="12"/>
          </p:nvPr>
        </p:nvSpPr>
        <p:spPr/>
        <p:txBody>
          <a:bodyPr/>
          <a:lstStyle/>
          <a:p>
            <a:fld id="{B2FEB4F8-94EA-4358-9EF4-0A1210C2D9DA}" type="slidenum">
              <a:rPr lang="zh-CN" altLang="zh-CN" smtClean="0"/>
            </a:fld>
            <a:endParaRPr lang="zh-CN"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pt">
    <p:spTree>
      <p:nvGrpSpPr>
        <p:cNvPr id="1" name=""/>
        <p:cNvGrpSpPr/>
        <p:nvPr/>
      </p:nvGrpSpPr>
      <p:grpSpPr>
        <a:xfrm>
          <a:off x="0" y="0"/>
          <a:ext cx="0" cy="0"/>
          <a:chOff x="0" y="0"/>
          <a:chExt cx="0" cy="0"/>
        </a:xfrm>
      </p:grpSpPr>
      <p:sp>
        <p:nvSpPr>
          <p:cNvPr id="1050102" name="Date Placeholder 1"/>
          <p:cNvSpPr>
            <a:spLocks noGrp="1"/>
          </p:cNvSpPr>
          <p:nvPr>
            <p:ph type="dt" sz="half" idx="10"/>
          </p:nvPr>
        </p:nvSpPr>
        <p:spPr/>
        <p:txBody>
          <a:bodyPr/>
          <a:lstStyle/>
          <a:p>
            <a:endParaRPr lang="zh-CN" altLang="zh-CN"/>
          </a:p>
        </p:txBody>
      </p:sp>
      <p:sp>
        <p:nvSpPr>
          <p:cNvPr id="1050103" name="Footer Placeholder 2"/>
          <p:cNvSpPr>
            <a:spLocks noGrp="1"/>
          </p:cNvSpPr>
          <p:nvPr>
            <p:ph type="ftr" sz="quarter" idx="11"/>
          </p:nvPr>
        </p:nvSpPr>
        <p:spPr/>
        <p:txBody>
          <a:bodyPr/>
          <a:lstStyle/>
          <a:p>
            <a:endParaRPr lang="zh-CN" altLang="zh-CN"/>
          </a:p>
        </p:txBody>
      </p:sp>
      <p:sp>
        <p:nvSpPr>
          <p:cNvPr id="1050104" name="Slide Number Placeholder 3"/>
          <p:cNvSpPr>
            <a:spLocks noGrp="1"/>
          </p:cNvSpPr>
          <p:nvPr>
            <p:ph type="sldNum" sz="quarter" idx="12"/>
          </p:nvPr>
        </p:nvSpPr>
        <p:spPr/>
        <p:txBody>
          <a:bodyPr/>
          <a:lstStyle/>
          <a:p>
            <a:fld id="{9DE1E62F-34B4-466D-8A17-5ABDFA49C1B1}" type="slidenum">
              <a:rPr lang="zh-CN" altLang="zh-CN" smtClean="0"/>
            </a:fld>
            <a:endParaRPr lang="zh-CN"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1050105" name="Title 1"/>
          <p:cNvSpPr>
            <a:spLocks noGrp="1"/>
          </p:cNvSpPr>
          <p:nvPr>
            <p:ph type="title"/>
          </p:nvPr>
        </p:nvSpPr>
        <p:spPr>
          <a:xfrm>
            <a:off x="839898" y="457200"/>
            <a:ext cx="3932749" cy="1600200"/>
          </a:xfrm>
        </p:spPr>
        <p:txBody>
          <a:bodyPr anchor="b"/>
          <a:lstStyle>
            <a:lvl1pPr>
              <a:defRPr sz="3200"/>
            </a:lvl1pPr>
          </a:lstStyle>
          <a:p>
            <a:r>
              <a:rPr lang="zh-CN" altLang="en-US"/>
              <a:t>单击此处编辑母版标题样式</a:t>
            </a:r>
            <a:endParaRPr lang="en-US" dirty="0"/>
          </a:p>
        </p:txBody>
      </p:sp>
      <p:sp>
        <p:nvSpPr>
          <p:cNvPr id="1050106" name="Content Placeholder 2"/>
          <p:cNvSpPr>
            <a:spLocks noGrp="1"/>
          </p:cNvSpPr>
          <p:nvPr>
            <p:ph idx="1"/>
          </p:nvPr>
        </p:nvSpPr>
        <p:spPr>
          <a:xfrm>
            <a:off x="5183863" y="987426"/>
            <a:ext cx="6173004"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1050107" name="Text Placeholder 3"/>
          <p:cNvSpPr>
            <a:spLocks noGrp="1"/>
          </p:cNvSpPr>
          <p:nvPr>
            <p:ph type="body" sz="half" idx="2"/>
          </p:nvPr>
        </p:nvSpPr>
        <p:spPr>
          <a:xfrm>
            <a:off x="839898" y="2057400"/>
            <a:ext cx="393274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1050108" name="Date Placeholder 4"/>
          <p:cNvSpPr>
            <a:spLocks noGrp="1"/>
          </p:cNvSpPr>
          <p:nvPr>
            <p:ph type="dt" sz="half" idx="10"/>
          </p:nvPr>
        </p:nvSpPr>
        <p:spPr/>
        <p:txBody>
          <a:bodyPr/>
          <a:lstStyle/>
          <a:p>
            <a:endParaRPr lang="zh-CN" altLang="zh-CN"/>
          </a:p>
        </p:txBody>
      </p:sp>
      <p:sp>
        <p:nvSpPr>
          <p:cNvPr id="1050109" name="Footer Placeholder 5"/>
          <p:cNvSpPr>
            <a:spLocks noGrp="1"/>
          </p:cNvSpPr>
          <p:nvPr>
            <p:ph type="ftr" sz="quarter" idx="11"/>
          </p:nvPr>
        </p:nvSpPr>
        <p:spPr/>
        <p:txBody>
          <a:bodyPr/>
          <a:lstStyle/>
          <a:p>
            <a:endParaRPr lang="zh-CN" altLang="zh-CN"/>
          </a:p>
        </p:txBody>
      </p:sp>
      <p:sp>
        <p:nvSpPr>
          <p:cNvPr id="1050110" name="Slide Number Placeholder 6"/>
          <p:cNvSpPr>
            <a:spLocks noGrp="1"/>
          </p:cNvSpPr>
          <p:nvPr>
            <p:ph type="sldNum" sz="quarter" idx="12"/>
          </p:nvPr>
        </p:nvSpPr>
        <p:spPr/>
        <p:txBody>
          <a:bodyPr/>
          <a:lstStyle/>
          <a:p>
            <a:fld id="{1D507EBC-D82A-4754-8A40-5312F4819E01}" type="slidenum">
              <a:rPr lang="zh-CN" altLang="zh-CN" smtClean="0"/>
            </a:fld>
            <a:endParaRPr lang="zh-CN"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1050072" name="Title 1"/>
          <p:cNvSpPr>
            <a:spLocks noGrp="1"/>
          </p:cNvSpPr>
          <p:nvPr>
            <p:ph type="title"/>
          </p:nvPr>
        </p:nvSpPr>
        <p:spPr>
          <a:xfrm>
            <a:off x="839898" y="457200"/>
            <a:ext cx="3932749" cy="1600200"/>
          </a:xfrm>
        </p:spPr>
        <p:txBody>
          <a:bodyPr anchor="b"/>
          <a:lstStyle>
            <a:lvl1pPr>
              <a:defRPr sz="3200"/>
            </a:lvl1pPr>
          </a:lstStyle>
          <a:p>
            <a:r>
              <a:rPr lang="zh-CN" altLang="en-US"/>
              <a:t>单击此处编辑母版标题样式</a:t>
            </a:r>
            <a:endParaRPr lang="en-US" dirty="0"/>
          </a:p>
        </p:txBody>
      </p:sp>
      <p:sp>
        <p:nvSpPr>
          <p:cNvPr id="1050073" name="Picture Placeholder 2"/>
          <p:cNvSpPr>
            <a:spLocks noGrp="1" noChangeAspect="1"/>
          </p:cNvSpPr>
          <p:nvPr>
            <p:ph type="pic" idx="1"/>
          </p:nvPr>
        </p:nvSpPr>
        <p:spPr>
          <a:xfrm>
            <a:off x="5183863" y="987426"/>
            <a:ext cx="6173004"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1050074" name="Text Placeholder 3"/>
          <p:cNvSpPr>
            <a:spLocks noGrp="1"/>
          </p:cNvSpPr>
          <p:nvPr>
            <p:ph type="body" sz="half" idx="2"/>
          </p:nvPr>
        </p:nvSpPr>
        <p:spPr>
          <a:xfrm>
            <a:off x="839898" y="2057400"/>
            <a:ext cx="393274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1050075" name="Date Placeholder 4"/>
          <p:cNvSpPr>
            <a:spLocks noGrp="1"/>
          </p:cNvSpPr>
          <p:nvPr>
            <p:ph type="dt" sz="half" idx="10"/>
          </p:nvPr>
        </p:nvSpPr>
        <p:spPr/>
        <p:txBody>
          <a:bodyPr/>
          <a:lstStyle/>
          <a:p>
            <a:endParaRPr lang="zh-CN" altLang="zh-CN"/>
          </a:p>
        </p:txBody>
      </p:sp>
      <p:sp>
        <p:nvSpPr>
          <p:cNvPr id="1050076" name="Footer Placeholder 5"/>
          <p:cNvSpPr>
            <a:spLocks noGrp="1"/>
          </p:cNvSpPr>
          <p:nvPr>
            <p:ph type="ftr" sz="quarter" idx="11"/>
          </p:nvPr>
        </p:nvSpPr>
        <p:spPr/>
        <p:txBody>
          <a:bodyPr/>
          <a:lstStyle/>
          <a:p>
            <a:endParaRPr lang="zh-CN" altLang="zh-CN"/>
          </a:p>
        </p:txBody>
      </p:sp>
      <p:sp>
        <p:nvSpPr>
          <p:cNvPr id="1050077" name="Slide Number Placeholder 6"/>
          <p:cNvSpPr>
            <a:spLocks noGrp="1"/>
          </p:cNvSpPr>
          <p:nvPr>
            <p:ph type="sldNum" sz="quarter" idx="12"/>
          </p:nvPr>
        </p:nvSpPr>
        <p:spPr/>
        <p:txBody>
          <a:bodyPr/>
          <a:lstStyle/>
          <a:p>
            <a:fld id="{4D7DE366-FCA1-4265-859F-AF6A673BD14B}" type="slidenum">
              <a:rPr lang="zh-CN" altLang="zh-CN" smtClean="0"/>
            </a:fld>
            <a:endParaRPr lang="zh-CN"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30000"/>
            <a:lum/>
          </a:blip>
          <a:srcRect/>
          <a:stretch>
            <a:fillRect/>
          </a:stretch>
        </a:blipFill>
        <a:effectLst/>
      </p:bgPr>
    </p:bg>
    <p:spTree>
      <p:nvGrpSpPr>
        <p:cNvPr id="1" name=""/>
        <p:cNvGrpSpPr/>
        <p:nvPr/>
      </p:nvGrpSpPr>
      <p:grpSpPr>
        <a:xfrm>
          <a:off x="0" y="0"/>
          <a:ext cx="0" cy="0"/>
          <a:chOff x="0" y="0"/>
          <a:chExt cx="0" cy="0"/>
        </a:xfrm>
      </p:grpSpPr>
      <p:sp>
        <p:nvSpPr>
          <p:cNvPr id="1048576" name="Title Placeholder 1"/>
          <p:cNvSpPr>
            <a:spLocks noGrp="1"/>
          </p:cNvSpPr>
          <p:nvPr>
            <p:ph type="title"/>
          </p:nvPr>
        </p:nvSpPr>
        <p:spPr>
          <a:xfrm>
            <a:off x="838309" y="365126"/>
            <a:ext cx="1051697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1048577" name="Text Placeholder 2"/>
          <p:cNvSpPr>
            <a:spLocks noGrp="1"/>
          </p:cNvSpPr>
          <p:nvPr>
            <p:ph type="body" idx="1"/>
          </p:nvPr>
        </p:nvSpPr>
        <p:spPr>
          <a:xfrm>
            <a:off x="838309" y="1825625"/>
            <a:ext cx="1051697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1048578" name="Date Placeholder 3"/>
          <p:cNvSpPr>
            <a:spLocks noGrp="1"/>
          </p:cNvSpPr>
          <p:nvPr>
            <p:ph type="dt" sz="half" idx="2"/>
          </p:nvPr>
        </p:nvSpPr>
        <p:spPr>
          <a:xfrm>
            <a:off x="838309" y="6356351"/>
            <a:ext cx="2743557"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zh-CN"/>
          </a:p>
        </p:txBody>
      </p:sp>
      <p:sp>
        <p:nvSpPr>
          <p:cNvPr id="1048579" name="Footer Placeholder 4"/>
          <p:cNvSpPr>
            <a:spLocks noGrp="1"/>
          </p:cNvSpPr>
          <p:nvPr>
            <p:ph type="ftr" sz="quarter" idx="3"/>
          </p:nvPr>
        </p:nvSpPr>
        <p:spPr>
          <a:xfrm>
            <a:off x="4039126" y="6356351"/>
            <a:ext cx="4115336"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zh-CN"/>
          </a:p>
        </p:txBody>
      </p:sp>
      <p:sp>
        <p:nvSpPr>
          <p:cNvPr id="1048580" name="Slide Number Placeholder 5"/>
          <p:cNvSpPr>
            <a:spLocks noGrp="1"/>
          </p:cNvSpPr>
          <p:nvPr>
            <p:ph type="sldNum" sz="quarter" idx="4"/>
          </p:nvPr>
        </p:nvSpPr>
        <p:spPr>
          <a:xfrm>
            <a:off x="8611722" y="6356351"/>
            <a:ext cx="2743557"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CCE212-3F3F-4B74-8B75-49150341D68F}" type="slidenum">
              <a:rPr lang="zh-CN" altLang="zh-CN" smtClean="0"/>
            </a:fld>
            <a:endParaRPr lang="zh-CN"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5.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chart" Target="../charts/char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7.png"/><Relationship Id="rId1" Type="http://schemas.openxmlformats.org/officeDocument/2006/relationships/image" Target="../media/image10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5.png"/></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7.png"/><Relationship Id="rId1" Type="http://schemas.openxmlformats.org/officeDocument/2006/relationships/image" Target="../media/image106.png"/></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6.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6.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7.png"/><Relationship Id="rId1" Type="http://schemas.openxmlformats.org/officeDocument/2006/relationships/image" Target="../media/image106.png"/></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7.png"/><Relationship Id="rId1" Type="http://schemas.openxmlformats.org/officeDocument/2006/relationships/image" Target="../media/image106.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7.png"/><Relationship Id="rId1" Type="http://schemas.openxmlformats.org/officeDocument/2006/relationships/image" Target="../media/image106.png"/></Relationships>
</file>

<file path=ppt/slides/_rels/slide1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7.png"/><Relationship Id="rId1" Type="http://schemas.openxmlformats.org/officeDocument/2006/relationships/image" Target="../media/image10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6.jpeg"/></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7.png"/></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8.png"/></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6.png"/><Relationship Id="rId1" Type="http://schemas.openxmlformats.org/officeDocument/2006/relationships/image" Target="../media/image107.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9.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chart" Target="../charts/char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7.png"/></Relationships>
</file>

<file path=ppt/slides/_rels/slide1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6.png"/><Relationship Id="rId1" Type="http://schemas.openxmlformats.org/officeDocument/2006/relationships/image" Target="../media/image107.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2.png"/><Relationship Id="rId1" Type="http://schemas.openxmlformats.org/officeDocument/2006/relationships/image" Target="../media/image2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hyperlink" Target="http://www.microsoft.com/sqlserver" TargetMode="External"/><Relationship Id="rId1" Type="http://schemas.openxmlformats.org/officeDocument/2006/relationships/image" Target="../media/image24.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5.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6.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24.png"/><Relationship Id="rId7" Type="http://schemas.openxmlformats.org/officeDocument/2006/relationships/image" Target="../media/image36.png"/><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5.jpeg"/><Relationship Id="rId1" Type="http://schemas.openxmlformats.org/officeDocument/2006/relationships/image" Target="../media/image34.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image" Target="../media/image37.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0.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png"/><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2.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3.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5.png"/><Relationship Id="rId1" Type="http://schemas.openxmlformats.org/officeDocument/2006/relationships/image" Target="../media/image44.jpe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3.jpeg"/><Relationship Id="rId2" Type="http://schemas.openxmlformats.org/officeDocument/2006/relationships/image" Target="../media/image31.jpeg"/><Relationship Id="rId1" Type="http://schemas.openxmlformats.org/officeDocument/2006/relationships/image" Target="../media/image46.wmf"/></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48.jpeg"/><Relationship Id="rId4" Type="http://schemas.openxmlformats.org/officeDocument/2006/relationships/image" Target="../media/image33.jpeg"/><Relationship Id="rId3" Type="http://schemas.openxmlformats.org/officeDocument/2006/relationships/image" Target="../media/image31.jpeg"/><Relationship Id="rId2" Type="http://schemas.openxmlformats.org/officeDocument/2006/relationships/image" Target="../media/image39.jpeg"/><Relationship Id="rId1" Type="http://schemas.openxmlformats.org/officeDocument/2006/relationships/image" Target="../media/image47.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4.jpe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9.jpeg"/><Relationship Id="rId2" Type="http://schemas.openxmlformats.org/officeDocument/2006/relationships/image" Target="../media/image33.jpeg"/><Relationship Id="rId1" Type="http://schemas.openxmlformats.org/officeDocument/2006/relationships/image" Target="../media/image31.jpeg"/></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52.png"/><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image" Target="../media/image49.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7.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55.jpeg"/><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48.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57.png"/><Relationship Id="rId1" Type="http://schemas.openxmlformats.org/officeDocument/2006/relationships/image" Target="../media/image56.jpe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58.png"/><Relationship Id="rId1" Type="http://schemas.openxmlformats.org/officeDocument/2006/relationships/image" Target="../media/image48.jpeg"/></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png"/></Relationships>
</file>

<file path=ppt/slides/_rels/slide55.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65.png"/><Relationship Id="rId4" Type="http://schemas.openxmlformats.org/officeDocument/2006/relationships/image" Target="../media/image64.jpeg"/><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image" Target="../media/image48.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6.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7.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9.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9.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70.png"/><Relationship Id="rId1" Type="http://schemas.openxmlformats.org/officeDocument/2006/relationships/image" Target="../media/image69.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1.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73.png"/><Relationship Id="rId2" Type="http://schemas.openxmlformats.org/officeDocument/2006/relationships/image" Target="../media/image24.png"/><Relationship Id="rId1" Type="http://schemas.openxmlformats.org/officeDocument/2006/relationships/image" Target="../media/image72.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4.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5.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4.jpeg"/><Relationship Id="rId7" Type="http://schemas.openxmlformats.org/officeDocument/2006/relationships/image" Target="../media/image13.png"/><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8.jpe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8.jpe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76.png"/><Relationship Id="rId1" Type="http://schemas.openxmlformats.org/officeDocument/2006/relationships/image" Target="../media/image24.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9.jpeg"/></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9.jpeg"/><Relationship Id="rId1" Type="http://schemas.openxmlformats.org/officeDocument/2006/relationships/image" Target="../media/image77.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8.jpe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78.jpeg"/><Relationship Id="rId1" Type="http://schemas.openxmlformats.org/officeDocument/2006/relationships/image" Target="../media/image48.jpe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2.png"/><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image" Target="../media/image79.png"/></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8.jpeg"/><Relationship Id="rId1" Type="http://schemas.openxmlformats.org/officeDocument/2006/relationships/image" Target="../media/image83.png"/></Relationships>
</file>

<file path=ppt/slides/_rels/slide8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48.jpeg"/><Relationship Id="rId3" Type="http://schemas.openxmlformats.org/officeDocument/2006/relationships/image" Target="../media/image86.png"/><Relationship Id="rId2" Type="http://schemas.openxmlformats.org/officeDocument/2006/relationships/image" Target="../media/image85.jpeg"/><Relationship Id="rId1" Type="http://schemas.openxmlformats.org/officeDocument/2006/relationships/image" Target="../media/image84.jpeg"/></Relationships>
</file>

<file path=ppt/slides/_rels/slide8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image" Target="../media/image48.jpeg"/></Relationships>
</file>

<file path=ppt/slides/_rels/slide86.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93.png"/><Relationship Id="rId4" Type="http://schemas.openxmlformats.org/officeDocument/2006/relationships/image" Target="../media/image92.png"/><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image" Target="../media/image89.png"/></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8.jpe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95.jpeg"/><Relationship Id="rId1" Type="http://schemas.openxmlformats.org/officeDocument/2006/relationships/image" Target="../media/image9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7.png"/><Relationship Id="rId1" Type="http://schemas.openxmlformats.org/officeDocument/2006/relationships/image" Target="../media/image96.png"/></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4.png"/><Relationship Id="rId1" Type="http://schemas.openxmlformats.org/officeDocument/2006/relationships/image" Target="../media/image97.jpeg"/></Relationships>
</file>

<file path=ppt/slides/_rels/slide9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98.png"/><Relationship Id="rId4" Type="http://schemas.openxmlformats.org/officeDocument/2006/relationships/image" Target="../media/image94.png"/><Relationship Id="rId3" Type="http://schemas.openxmlformats.org/officeDocument/2006/relationships/image" Target="../media/image33.jpeg"/><Relationship Id="rId2" Type="http://schemas.openxmlformats.org/officeDocument/2006/relationships/image" Target="../media/image31.jpeg"/><Relationship Id="rId1" Type="http://schemas.openxmlformats.org/officeDocument/2006/relationships/image" Target="../media/image30.jpeg"/></Relationships>
</file>

<file path=ppt/slides/_rels/slide9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8.jpeg"/><Relationship Id="rId3" Type="http://schemas.openxmlformats.org/officeDocument/2006/relationships/image" Target="../media/image48.jpeg"/><Relationship Id="rId2" Type="http://schemas.openxmlformats.org/officeDocument/2006/relationships/image" Target="../media/image100.png"/><Relationship Id="rId1" Type="http://schemas.openxmlformats.org/officeDocument/2006/relationships/image" Target="../media/image99.jpeg"/></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99.jpeg"/><Relationship Id="rId1" Type="http://schemas.openxmlformats.org/officeDocument/2006/relationships/image" Target="../media/image48.jpeg"/></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9.jpe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01.jpe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2.png"/></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4.jpeg"/><Relationship Id="rId1" Type="http://schemas.openxmlformats.org/officeDocument/2006/relationships/image" Target="../media/image10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1"/>
          <p:cNvGrpSpPr/>
          <p:nvPr/>
        </p:nvGrpSpPr>
        <p:grpSpPr>
          <a:xfrm>
            <a:off x="222688" y="980728"/>
            <a:ext cx="5941340" cy="3888431"/>
            <a:chOff x="1153710" y="1340768"/>
            <a:chExt cx="5061141" cy="3312368"/>
          </a:xfrm>
        </p:grpSpPr>
        <p:pic>
          <p:nvPicPr>
            <p:cNvPr id="2097153" name="Picture 4" descr="http://img02.tooopen.com/images/20131225/sy_53205451798.jpg"/>
            <p:cNvPicPr>
              <a:picLocks noChangeAspect="1" noChangeArrowheads="1"/>
            </p:cNvPicPr>
            <p:nvPr/>
          </p:nvPicPr>
          <p:blipFill rotWithShape="1">
            <a:blip r:embed="rId1" cstate="print"/>
            <a:srcRect l="5109"/>
            <a:stretch>
              <a:fillRect/>
            </a:stretch>
          </p:blipFill>
          <p:spPr bwMode="auto">
            <a:xfrm>
              <a:off x="1153710" y="1340768"/>
              <a:ext cx="5061141" cy="3312368"/>
            </a:xfrm>
            <a:prstGeom prst="rect">
              <a:avLst/>
            </a:prstGeom>
            <a:noFill/>
          </p:spPr>
        </p:pic>
        <p:sp>
          <p:nvSpPr>
            <p:cNvPr id="1048585" name="矩形 4"/>
            <p:cNvSpPr/>
            <p:nvPr/>
          </p:nvSpPr>
          <p:spPr>
            <a:xfrm>
              <a:off x="1775520" y="2247692"/>
              <a:ext cx="575778" cy="1592486"/>
            </a:xfrm>
            <a:prstGeom prst="rect">
              <a:avLst/>
            </a:prstGeom>
            <a:scene3d>
              <a:camera prst="perspectiveRight">
                <a:rot lat="0" lon="2099955" rev="0"/>
              </a:camera>
              <a:lightRig rig="threePt" dir="t"/>
            </a:scene3d>
          </p:spPr>
          <p:txBody>
            <a:bodyPr wrap="square">
              <a:spAutoFit/>
            </a:bodyPr>
            <a:lstStyle/>
            <a:p>
              <a:r>
                <a:rPr lang="zh-CN" altLang="en-US" sz="2400" b="1" dirty="0">
                  <a:solidFill>
                    <a:srgbClr val="F3E6B2"/>
                  </a:solidFill>
                  <a:latin typeface="微软雅黑" panose="020B0503020204020204" pitchFamily="34" charset="-122"/>
                  <a:ea typeface="微软雅黑" panose="020B0503020204020204" pitchFamily="34" charset="-122"/>
                </a:rPr>
                <a:t>安</a:t>
              </a:r>
              <a:endParaRPr lang="en-US" altLang="zh-CN" sz="2400" b="1" dirty="0">
                <a:solidFill>
                  <a:srgbClr val="F3E6B2"/>
                </a:solidFill>
                <a:latin typeface="微软雅黑" panose="020B0503020204020204" pitchFamily="34" charset="-122"/>
                <a:ea typeface="微软雅黑" panose="020B0503020204020204" pitchFamily="34" charset="-122"/>
              </a:endParaRPr>
            </a:p>
            <a:p>
              <a:r>
                <a:rPr lang="zh-CN" altLang="en-US" sz="2400" b="1" dirty="0">
                  <a:solidFill>
                    <a:srgbClr val="F3E6B2"/>
                  </a:solidFill>
                  <a:latin typeface="微软雅黑" panose="020B0503020204020204" pitchFamily="34" charset="-122"/>
                  <a:ea typeface="微软雅黑" panose="020B0503020204020204" pitchFamily="34" charset="-122"/>
                </a:rPr>
                <a:t>全</a:t>
              </a:r>
              <a:endParaRPr lang="en-US" altLang="zh-CN" sz="2400" b="1" dirty="0">
                <a:solidFill>
                  <a:srgbClr val="F3E6B2"/>
                </a:solidFill>
                <a:latin typeface="微软雅黑" panose="020B0503020204020204" pitchFamily="34" charset="-122"/>
                <a:ea typeface="微软雅黑" panose="020B0503020204020204" pitchFamily="34" charset="-122"/>
              </a:endParaRPr>
            </a:p>
            <a:p>
              <a:r>
                <a:rPr lang="zh-CN" altLang="en-US" sz="2400" b="1" dirty="0">
                  <a:solidFill>
                    <a:srgbClr val="F3E6B2"/>
                  </a:solidFill>
                  <a:latin typeface="微软雅黑" panose="020B0503020204020204" pitchFamily="34" charset="-122"/>
                  <a:ea typeface="微软雅黑" panose="020B0503020204020204" pitchFamily="34" charset="-122"/>
                </a:rPr>
                <a:t>生</a:t>
              </a:r>
              <a:endParaRPr lang="en-US" altLang="zh-CN" sz="2400" b="1" dirty="0">
                <a:solidFill>
                  <a:srgbClr val="F3E6B2"/>
                </a:solidFill>
                <a:latin typeface="微软雅黑" panose="020B0503020204020204" pitchFamily="34" charset="-122"/>
                <a:ea typeface="微软雅黑" panose="020B0503020204020204" pitchFamily="34" charset="-122"/>
              </a:endParaRPr>
            </a:p>
            <a:p>
              <a:r>
                <a:rPr lang="zh-CN" altLang="en-US" sz="2400" b="1" dirty="0">
                  <a:solidFill>
                    <a:srgbClr val="F3E6B2"/>
                  </a:solidFill>
                  <a:latin typeface="微软雅黑" panose="020B0503020204020204" pitchFamily="34" charset="-122"/>
                  <a:ea typeface="微软雅黑" panose="020B0503020204020204" pitchFamily="34" charset="-122"/>
                </a:rPr>
                <a:t>产</a:t>
              </a:r>
              <a:endParaRPr lang="en-US" altLang="zh-CN" sz="2400" b="1" dirty="0">
                <a:solidFill>
                  <a:srgbClr val="F3E6B2"/>
                </a:solidFill>
                <a:latin typeface="微软雅黑" panose="020B0503020204020204" pitchFamily="34" charset="-122"/>
                <a:ea typeface="微软雅黑" panose="020B0503020204020204" pitchFamily="34" charset="-122"/>
              </a:endParaRPr>
            </a:p>
            <a:p>
              <a:r>
                <a:rPr lang="zh-CN" altLang="en-US" sz="2400" b="1" dirty="0">
                  <a:solidFill>
                    <a:srgbClr val="F3E6B2"/>
                  </a:solidFill>
                  <a:latin typeface="微软雅黑" panose="020B0503020204020204" pitchFamily="34" charset="-122"/>
                  <a:ea typeface="微软雅黑" panose="020B0503020204020204" pitchFamily="34" charset="-122"/>
                </a:rPr>
                <a:t>法</a:t>
              </a:r>
              <a:endParaRPr lang="zh-CN" altLang="en-US" sz="2400" b="1" dirty="0">
                <a:solidFill>
                  <a:srgbClr val="F3E6B2"/>
                </a:solidFill>
                <a:latin typeface="微软雅黑" panose="020B0503020204020204" pitchFamily="34" charset="-122"/>
                <a:ea typeface="微软雅黑" panose="020B0503020204020204" pitchFamily="34" charset="-122"/>
              </a:endParaRPr>
            </a:p>
          </p:txBody>
        </p:sp>
      </p:grpSp>
      <p:sp>
        <p:nvSpPr>
          <p:cNvPr id="1048586" name="矩形 6"/>
          <p:cNvSpPr/>
          <p:nvPr/>
        </p:nvSpPr>
        <p:spPr>
          <a:xfrm>
            <a:off x="6528843" y="4090754"/>
            <a:ext cx="4807726" cy="581057"/>
          </a:xfrm>
          <a:prstGeom prst="rect">
            <a:avLst/>
          </a:prstGeom>
        </p:spPr>
        <p:txBody>
          <a:bodyPr wrap="none">
            <a:spAutoFit/>
          </a:bodyPr>
          <a:lstStyle/>
          <a:p>
            <a:pPr>
              <a:lnSpc>
                <a:spcPct val="150000"/>
              </a:lnSpc>
            </a:pPr>
            <a:r>
              <a:rPr lang="en-US" altLang="zh-CN" sz="24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a:t>
            </a:r>
            <a:r>
              <a:rPr lang="zh-CN" altLang="en-US" sz="24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全文</a:t>
            </a:r>
            <a:r>
              <a:rPr lang="en-US" altLang="zh-CN" sz="24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(2021</a:t>
            </a:r>
            <a:r>
              <a:rPr lang="zh-CN" altLang="en-US" sz="24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版，</a:t>
            </a:r>
            <a:r>
              <a:rPr lang="en-US" altLang="zh-CN" sz="24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9</a:t>
            </a:r>
            <a:r>
              <a:rPr lang="zh-CN" altLang="en-US" sz="24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月</a:t>
            </a:r>
            <a:r>
              <a:rPr lang="en-US" altLang="zh-CN" sz="24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1</a:t>
            </a:r>
            <a:r>
              <a:rPr lang="zh-CN" altLang="en-US" sz="24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日生效）</a:t>
            </a:r>
            <a:endParaRPr lang="en-US" altLang="zh-CN" sz="24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cxnSp>
        <p:nvCxnSpPr>
          <p:cNvPr id="3145728" name="直接连接符 10"/>
          <p:cNvCxnSpPr/>
          <p:nvPr/>
        </p:nvCxnSpPr>
        <p:spPr>
          <a:xfrm>
            <a:off x="6024786" y="1484784"/>
            <a:ext cx="0" cy="223224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097155" name="图片 2"/>
          <p:cNvPicPr>
            <a:picLocks noChangeAspect="1"/>
          </p:cNvPicPr>
          <p:nvPr/>
        </p:nvPicPr>
        <p:blipFill>
          <a:blip r:embed="rId2"/>
          <a:stretch>
            <a:fillRect/>
          </a:stretch>
        </p:blipFill>
        <p:spPr>
          <a:xfrm>
            <a:off x="6161894" y="1033634"/>
            <a:ext cx="5761219" cy="287756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6" name="组合 24"/>
          <p:cNvGrpSpPr/>
          <p:nvPr/>
        </p:nvGrpSpPr>
        <p:grpSpPr>
          <a:xfrm>
            <a:off x="884888" y="2125961"/>
            <a:ext cx="5976039" cy="576000"/>
            <a:chOff x="2783633" y="1988840"/>
            <a:chExt cx="5976039" cy="576000"/>
          </a:xfrm>
        </p:grpSpPr>
        <p:sp>
          <p:nvSpPr>
            <p:cNvPr id="1048716" name="矩形 2"/>
            <p:cNvSpPr/>
            <p:nvPr/>
          </p:nvSpPr>
          <p:spPr>
            <a:xfrm>
              <a:off x="3143672" y="1988840"/>
              <a:ext cx="5616000" cy="576000"/>
            </a:xfrm>
            <a:prstGeom prst="rect">
              <a:avLst/>
            </a:prstGeom>
            <a:solidFill>
              <a:srgbClr val="7B7B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1048717" name="五边形 4"/>
            <p:cNvSpPr/>
            <p:nvPr/>
          </p:nvSpPr>
          <p:spPr bwMode="auto">
            <a:xfrm>
              <a:off x="2783633" y="2061734"/>
              <a:ext cx="684960" cy="430213"/>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altLang="zh-CN" b="1" dirty="0">
                  <a:latin typeface="微软雅黑 Light" panose="020B0502040204020203" pitchFamily="34" charset="-122"/>
                  <a:ea typeface="微软雅黑 Light" panose="020B0502040204020203" pitchFamily="34" charset="-122"/>
                  <a:cs typeface="Arial" panose="020B0604020202020204" pitchFamily="34" charset="0"/>
                </a:rPr>
                <a:t>   1</a:t>
              </a:r>
              <a:endParaRPr lang="zh-CN" altLang="en-US"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048718" name="矩形 6"/>
            <p:cNvSpPr/>
            <p:nvPr/>
          </p:nvSpPr>
          <p:spPr>
            <a:xfrm>
              <a:off x="3468592" y="2107563"/>
              <a:ext cx="4391079" cy="338554"/>
            </a:xfrm>
            <a:prstGeom prst="rect">
              <a:avLst/>
            </a:prstGeom>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建立健全并落实全员安全生产责任制</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97" name="组合 48"/>
          <p:cNvGrpSpPr/>
          <p:nvPr/>
        </p:nvGrpSpPr>
        <p:grpSpPr>
          <a:xfrm>
            <a:off x="884888" y="3094275"/>
            <a:ext cx="5976039" cy="576000"/>
            <a:chOff x="2783633" y="2779314"/>
            <a:chExt cx="5976039" cy="576000"/>
          </a:xfrm>
        </p:grpSpPr>
        <p:sp>
          <p:nvSpPr>
            <p:cNvPr id="1048719" name="矩形 9"/>
            <p:cNvSpPr/>
            <p:nvPr/>
          </p:nvSpPr>
          <p:spPr>
            <a:xfrm>
              <a:off x="3143672" y="2779314"/>
              <a:ext cx="5616000" cy="576000"/>
            </a:xfrm>
            <a:prstGeom prst="rect">
              <a:avLst/>
            </a:prstGeom>
            <a:solidFill>
              <a:srgbClr val="7B7B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1048720" name="五边形 10"/>
            <p:cNvSpPr/>
            <p:nvPr/>
          </p:nvSpPr>
          <p:spPr bwMode="auto">
            <a:xfrm>
              <a:off x="2783633" y="2852208"/>
              <a:ext cx="684960" cy="430213"/>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altLang="zh-CN" b="1" dirty="0">
                  <a:latin typeface="微软雅黑 Light" panose="020B0502040204020203" pitchFamily="34" charset="-122"/>
                  <a:ea typeface="微软雅黑 Light" panose="020B0502040204020203" pitchFamily="34" charset="-122"/>
                  <a:cs typeface="Arial" panose="020B0604020202020204" pitchFamily="34" charset="0"/>
                </a:rPr>
                <a:t>   2</a:t>
              </a:r>
              <a:endParaRPr lang="zh-CN" altLang="en-US"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048721" name="矩形 11"/>
            <p:cNvSpPr/>
            <p:nvPr/>
          </p:nvSpPr>
          <p:spPr>
            <a:xfrm>
              <a:off x="3468592" y="2882648"/>
              <a:ext cx="4391079" cy="338554"/>
            </a:xfrm>
            <a:prstGeom prst="rect">
              <a:avLst/>
            </a:prstGeom>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加强从业人员安全生产教育和培训</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98" name="组合 49"/>
          <p:cNvGrpSpPr/>
          <p:nvPr/>
        </p:nvGrpSpPr>
        <p:grpSpPr>
          <a:xfrm>
            <a:off x="884888" y="4062589"/>
            <a:ext cx="5976039" cy="576000"/>
            <a:chOff x="2783633" y="3569788"/>
            <a:chExt cx="5976039" cy="576000"/>
          </a:xfrm>
        </p:grpSpPr>
        <p:sp>
          <p:nvSpPr>
            <p:cNvPr id="1048722" name="矩形 13"/>
            <p:cNvSpPr/>
            <p:nvPr/>
          </p:nvSpPr>
          <p:spPr>
            <a:xfrm>
              <a:off x="3143672" y="3569788"/>
              <a:ext cx="5616000" cy="576000"/>
            </a:xfrm>
            <a:prstGeom prst="rect">
              <a:avLst/>
            </a:prstGeom>
            <a:solidFill>
              <a:srgbClr val="7B7B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anose="020B0502040204020203" pitchFamily="34" charset="-122"/>
                <a:ea typeface="微软雅黑 Light" panose="020B0502040204020203" pitchFamily="34" charset="-122"/>
              </a:endParaRPr>
            </a:p>
          </p:txBody>
        </p:sp>
        <p:sp>
          <p:nvSpPr>
            <p:cNvPr id="1048723" name="五边形 14"/>
            <p:cNvSpPr/>
            <p:nvPr/>
          </p:nvSpPr>
          <p:spPr bwMode="auto">
            <a:xfrm>
              <a:off x="2783633" y="3642682"/>
              <a:ext cx="684960" cy="430213"/>
            </a:xfrm>
            <a:prstGeom prst="homePlat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altLang="zh-CN" b="1" dirty="0">
                  <a:latin typeface="微软雅黑 Light" panose="020B0502040204020203" pitchFamily="34" charset="-122"/>
                  <a:ea typeface="微软雅黑 Light" panose="020B0502040204020203" pitchFamily="34" charset="-122"/>
                  <a:cs typeface="Arial" panose="020B0604020202020204" pitchFamily="34" charset="0"/>
                </a:rPr>
                <a:t>   3</a:t>
              </a:r>
              <a:endParaRPr lang="zh-CN" altLang="en-US"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048724" name="矩形 15"/>
            <p:cNvSpPr/>
            <p:nvPr/>
          </p:nvSpPr>
          <p:spPr>
            <a:xfrm>
              <a:off x="3468592" y="3673122"/>
              <a:ext cx="5291080" cy="338554"/>
            </a:xfrm>
            <a:prstGeom prst="rect">
              <a:avLst/>
            </a:prstGeom>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履行本法和其他法律、法规规定的有关安全生产义务。</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grpSp>
      <p:sp>
        <p:nvSpPr>
          <p:cNvPr id="1048725" name="六边形 26"/>
          <p:cNvSpPr/>
          <p:nvPr/>
        </p:nvSpPr>
        <p:spPr>
          <a:xfrm>
            <a:off x="10100219" y="224119"/>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4.2</a:t>
            </a:r>
            <a:endParaRPr lang="zh-CN" altLang="en-US" sz="2800" dirty="0"/>
          </a:p>
        </p:txBody>
      </p:sp>
      <p:grpSp>
        <p:nvGrpSpPr>
          <p:cNvPr id="199" name="组合 1"/>
          <p:cNvGrpSpPr/>
          <p:nvPr/>
        </p:nvGrpSpPr>
        <p:grpSpPr>
          <a:xfrm>
            <a:off x="856361" y="1210251"/>
            <a:ext cx="10591860" cy="504000"/>
            <a:chOff x="287654" y="280448"/>
            <a:chExt cx="10591860" cy="504000"/>
          </a:xfrm>
        </p:grpSpPr>
        <p:sp>
          <p:nvSpPr>
            <p:cNvPr id="1048726" name="矩形 2"/>
            <p:cNvSpPr>
              <a:spLocks noChangeArrowheads="1"/>
            </p:cNvSpPr>
            <p:nvPr/>
          </p:nvSpPr>
          <p:spPr bwMode="auto">
            <a:xfrm>
              <a:off x="392358" y="301616"/>
              <a:ext cx="10487156" cy="461665"/>
            </a:xfrm>
            <a:prstGeom prst="rect">
              <a:avLst/>
            </a:prstGeom>
            <a:noFill/>
            <a:ln>
              <a:noFill/>
            </a:ln>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400" b="1" dirty="0">
                  <a:solidFill>
                    <a:srgbClr val="FF0000"/>
                  </a:solidFill>
                  <a:latin typeface="微软雅黑" panose="020B0503020204020204" pitchFamily="34" charset="-122"/>
                  <a:ea typeface="微软雅黑" panose="020B0503020204020204" pitchFamily="34" charset="-122"/>
                </a:rPr>
                <a:t>平台经济等新兴行业、领域</a:t>
              </a: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的生产经营单位应当根据本行业、领域的特点</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45741" name="直接连接符 28"/>
            <p:cNvCxnSpPr/>
            <p:nvPr/>
          </p:nvCxnSpPr>
          <p:spPr>
            <a:xfrm>
              <a:off x="287654" y="280448"/>
              <a:ext cx="0" cy="504000"/>
            </a:xfrm>
            <a:prstGeom prst="line">
              <a:avLst/>
            </a:prstGeom>
            <a:ln w="76200">
              <a:solidFill>
                <a:srgbClr val="E70009"/>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803" name="任意多边形 2"/>
          <p:cNvSpPr/>
          <p:nvPr/>
        </p:nvSpPr>
        <p:spPr>
          <a:xfrm>
            <a:off x="1992338" y="2564904"/>
            <a:ext cx="8451776" cy="1116208"/>
          </a:xfrm>
          <a:custGeom>
            <a:avLst/>
            <a:gdLst>
              <a:gd name="connsiteX0" fmla="*/ 1800200 w 5724329"/>
              <a:gd name="connsiteY0" fmla="*/ 0 h 756000"/>
              <a:gd name="connsiteX1" fmla="*/ 5724329 w 5724329"/>
              <a:gd name="connsiteY1" fmla="*/ 0 h 756000"/>
              <a:gd name="connsiteX2" fmla="*/ 5724329 w 5724329"/>
              <a:gd name="connsiteY2" fmla="*/ 756000 h 756000"/>
              <a:gd name="connsiteX3" fmla="*/ 1800200 w 5724329"/>
              <a:gd name="connsiteY3" fmla="*/ 756000 h 756000"/>
              <a:gd name="connsiteX4" fmla="*/ 288032 w 5724329"/>
              <a:gd name="connsiteY4" fmla="*/ 0 h 756000"/>
              <a:gd name="connsiteX5" fmla="*/ 1008112 w 5724329"/>
              <a:gd name="connsiteY5" fmla="*/ 0 h 756000"/>
              <a:gd name="connsiteX6" fmla="*/ 1008112 w 5724329"/>
              <a:gd name="connsiteY6" fmla="*/ 756000 h 756000"/>
              <a:gd name="connsiteX7" fmla="*/ 288032 w 5724329"/>
              <a:gd name="connsiteY7" fmla="*/ 756000 h 756000"/>
              <a:gd name="connsiteX8" fmla="*/ 0 w 5724329"/>
              <a:gd name="connsiteY8" fmla="*/ 0 h 756000"/>
              <a:gd name="connsiteX9" fmla="*/ 144016 w 5724329"/>
              <a:gd name="connsiteY9" fmla="*/ 0 h 756000"/>
              <a:gd name="connsiteX10" fmla="*/ 144016 w 5724329"/>
              <a:gd name="connsiteY10" fmla="*/ 756000 h 756000"/>
              <a:gd name="connsiteX11" fmla="*/ 0 w 5724329"/>
              <a:gd name="connsiteY11" fmla="*/ 756000 h 7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4329" h="756000">
                <a:moveTo>
                  <a:pt x="1800200" y="0"/>
                </a:moveTo>
                <a:lnTo>
                  <a:pt x="5724329" y="0"/>
                </a:lnTo>
                <a:lnTo>
                  <a:pt x="5724329" y="756000"/>
                </a:lnTo>
                <a:lnTo>
                  <a:pt x="1800200" y="756000"/>
                </a:lnTo>
                <a:close/>
                <a:moveTo>
                  <a:pt x="288032" y="0"/>
                </a:moveTo>
                <a:lnTo>
                  <a:pt x="1008112" y="0"/>
                </a:lnTo>
                <a:lnTo>
                  <a:pt x="1008112" y="756000"/>
                </a:lnTo>
                <a:lnTo>
                  <a:pt x="288032" y="756000"/>
                </a:lnTo>
                <a:close/>
                <a:moveTo>
                  <a:pt x="0" y="0"/>
                </a:moveTo>
                <a:lnTo>
                  <a:pt x="144016" y="0"/>
                </a:lnTo>
                <a:lnTo>
                  <a:pt x="144016" y="756000"/>
                </a:lnTo>
                <a:lnTo>
                  <a:pt x="0" y="756000"/>
                </a:lnTo>
                <a:close/>
              </a:path>
            </a:pathLst>
          </a:custGeom>
          <a:solidFill>
            <a:srgbClr val="EF52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804" name="文本框 3"/>
          <p:cNvSpPr txBox="1"/>
          <p:nvPr/>
        </p:nvSpPr>
        <p:spPr>
          <a:xfrm>
            <a:off x="2568402" y="2738289"/>
            <a:ext cx="1008112" cy="769441"/>
          </a:xfrm>
          <a:prstGeom prst="rect">
            <a:avLst/>
          </a:prstGeom>
          <a:noFill/>
        </p:spPr>
        <p:txBody>
          <a:bodyPr wrap="square" rtlCol="0">
            <a:spAutoFit/>
          </a:bodyPr>
          <a:lstStyle/>
          <a:p>
            <a:r>
              <a:rPr lang="en-US" altLang="zh-CN" sz="4400" dirty="0">
                <a:solidFill>
                  <a:schemeClr val="bg1"/>
                </a:solidFill>
              </a:rPr>
              <a:t>06</a:t>
            </a:r>
            <a:endParaRPr lang="zh-CN" altLang="en-US" sz="4400" dirty="0">
              <a:solidFill>
                <a:schemeClr val="bg1"/>
              </a:solidFill>
            </a:endParaRPr>
          </a:p>
        </p:txBody>
      </p:sp>
      <p:sp>
        <p:nvSpPr>
          <p:cNvPr id="1049805" name="文本框 4"/>
          <p:cNvSpPr txBox="1"/>
          <p:nvPr/>
        </p:nvSpPr>
        <p:spPr>
          <a:xfrm>
            <a:off x="4904135" y="2738289"/>
            <a:ext cx="3775894" cy="769441"/>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法律责任</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097333" name="图片 1"/>
          <p:cNvPicPr>
            <a:picLocks noChangeAspect="1"/>
          </p:cNvPicPr>
          <p:nvPr/>
        </p:nvPicPr>
        <p:blipFill rotWithShape="1">
          <a:blip r:embed="rId1" cstate="print"/>
          <a:srcRect l="22612" t="21945" r="28520" b="16512"/>
          <a:stretch>
            <a:fillRect/>
          </a:stretch>
        </p:blipFill>
        <p:spPr>
          <a:xfrm>
            <a:off x="3678848" y="2691007"/>
            <a:ext cx="779708" cy="864000"/>
          </a:xfrm>
          <a:prstGeom prst="rect">
            <a:avLst/>
          </a:prstGeom>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36" name="表格 1"/>
          <p:cNvGraphicFramePr>
            <a:graphicFrameLocks noGrp="1"/>
          </p:cNvGraphicFramePr>
          <p:nvPr/>
        </p:nvGraphicFramePr>
        <p:xfrm>
          <a:off x="1497384" y="548680"/>
          <a:ext cx="9267649" cy="6084230"/>
        </p:xfrm>
        <a:graphic>
          <a:graphicData uri="http://schemas.openxmlformats.org/drawingml/2006/table">
            <a:tbl>
              <a:tblPr firstRow="1" bandRow="1">
                <a:tableStyleId>{5C22544A-7EE6-4342-B048-85BDC9FD1C3A}</a:tableStyleId>
              </a:tblPr>
              <a:tblGrid>
                <a:gridCol w="735649"/>
                <a:gridCol w="8532000"/>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400" dirty="0">
                          <a:latin typeface="微软雅黑" panose="020B0503020204020204" pitchFamily="34" charset="-122"/>
                          <a:ea typeface="微软雅黑" panose="020B0503020204020204" pitchFamily="34" charset="-122"/>
                        </a:rPr>
                        <a:t>负有安全生产监督管理职责的部门的工作人员</a:t>
                      </a:r>
                      <a:endParaRPr lang="zh-CN" altLang="en-US" sz="24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3168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ctr">
                        <a:lnSpc>
                          <a:spcPct val="150000"/>
                        </a:lnSpc>
                      </a:pP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1692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sp>
        <p:nvSpPr>
          <p:cNvPr id="1049806" name="六边形 52"/>
          <p:cNvSpPr/>
          <p:nvPr/>
        </p:nvSpPr>
        <p:spPr>
          <a:xfrm>
            <a:off x="10121380" y="0"/>
            <a:ext cx="927466" cy="799538"/>
          </a:xfrm>
          <a:prstGeom prst="hexagon">
            <a:avLst/>
          </a:pr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90</a:t>
            </a:r>
            <a:endParaRPr lang="zh-CN" altLang="en-US" sz="2800" dirty="0"/>
          </a:p>
        </p:txBody>
      </p:sp>
      <p:sp>
        <p:nvSpPr>
          <p:cNvPr id="1049807" name="矩形 21"/>
          <p:cNvSpPr/>
          <p:nvPr/>
        </p:nvSpPr>
        <p:spPr>
          <a:xfrm>
            <a:off x="2502446" y="1894379"/>
            <a:ext cx="5543550" cy="2943988"/>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a:solidFill>
                  <a:schemeClr val="bg1"/>
                </a:solidFill>
                <a:latin typeface="微软雅黑" panose="020B0503020204020204" pitchFamily="34" charset="-122"/>
                <a:ea typeface="微软雅黑" panose="020B0503020204020204" pitchFamily="34" charset="-122"/>
              </a:rPr>
              <a:t>1.</a:t>
            </a:r>
            <a:r>
              <a:rPr lang="zh-CN" altLang="en-US" sz="1600" b="1" dirty="0">
                <a:solidFill>
                  <a:schemeClr val="bg1"/>
                </a:solidFill>
                <a:latin typeface="微软雅黑" panose="020B0503020204020204" pitchFamily="34" charset="-122"/>
                <a:ea typeface="微软雅黑" panose="020B0503020204020204" pitchFamily="34" charset="-122"/>
              </a:rPr>
              <a:t>对不符合法定安全生产条件的涉及安全生产的事项予以批准或者验收通过的</a:t>
            </a:r>
            <a:endParaRPr lang="zh-CN" altLang="en-US" sz="16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sz="1600" b="1" dirty="0">
                <a:solidFill>
                  <a:schemeClr val="bg1"/>
                </a:solidFill>
                <a:latin typeface="微软雅黑" panose="020B0503020204020204" pitchFamily="34" charset="-122"/>
                <a:ea typeface="微软雅黑" panose="020B0503020204020204" pitchFamily="34" charset="-122"/>
              </a:rPr>
              <a:t>2.</a:t>
            </a:r>
            <a:r>
              <a:rPr lang="zh-CN" altLang="en-US" sz="1600" b="1" dirty="0">
                <a:solidFill>
                  <a:schemeClr val="bg1"/>
                </a:solidFill>
                <a:latin typeface="微软雅黑" panose="020B0503020204020204" pitchFamily="34" charset="-122"/>
                <a:ea typeface="微软雅黑" panose="020B0503020204020204" pitchFamily="34" charset="-122"/>
              </a:rPr>
              <a:t>发现未依法取得批准、验收的单位擅自从事有关活动或者接到举报后不予取缔或者不依法予以处理的</a:t>
            </a:r>
            <a:endParaRPr lang="zh-CN" altLang="en-US" sz="16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sz="1600" b="1" dirty="0">
                <a:solidFill>
                  <a:schemeClr val="bg1"/>
                </a:solidFill>
                <a:latin typeface="微软雅黑" panose="020B0503020204020204" pitchFamily="34" charset="-122"/>
                <a:ea typeface="微软雅黑" panose="020B0503020204020204" pitchFamily="34" charset="-122"/>
              </a:rPr>
              <a:t>3.</a:t>
            </a:r>
            <a:r>
              <a:rPr lang="zh-CN" altLang="en-US" sz="1600" b="1" dirty="0">
                <a:solidFill>
                  <a:schemeClr val="bg1"/>
                </a:solidFill>
                <a:latin typeface="微软雅黑" panose="020B0503020204020204" pitchFamily="34" charset="-122"/>
                <a:ea typeface="微软雅黑" panose="020B0503020204020204" pitchFamily="34" charset="-122"/>
              </a:rPr>
              <a:t>对已经依法取得批准的单位不履行监督管理职责，发现其不再具备安全生产条件而不撤销原批准或者发现安全生产违法行为不予查处的</a:t>
            </a:r>
            <a:endParaRPr lang="zh-CN" altLang="en-US" sz="16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sz="1600" b="1" dirty="0">
                <a:solidFill>
                  <a:schemeClr val="bg1"/>
                </a:solidFill>
                <a:latin typeface="微软雅黑" panose="020B0503020204020204" pitchFamily="34" charset="-122"/>
                <a:ea typeface="微软雅黑" panose="020B0503020204020204" pitchFamily="34" charset="-122"/>
              </a:rPr>
              <a:t>4.</a:t>
            </a:r>
            <a:r>
              <a:rPr lang="zh-CN" altLang="en-US" sz="1600" b="1" dirty="0">
                <a:solidFill>
                  <a:schemeClr val="bg1"/>
                </a:solidFill>
                <a:latin typeface="微软雅黑" panose="020B0503020204020204" pitchFamily="34" charset="-122"/>
                <a:ea typeface="微软雅黑" panose="020B0503020204020204" pitchFamily="34" charset="-122"/>
              </a:rPr>
              <a:t>在监督检查中发现重大事故隐患，不依法及时处理的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808" name="矩形 22"/>
          <p:cNvSpPr/>
          <p:nvPr/>
        </p:nvSpPr>
        <p:spPr>
          <a:xfrm>
            <a:off x="8368025" y="1894379"/>
            <a:ext cx="2224088" cy="2943988"/>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5000"/>
              </a:lnSpc>
            </a:pPr>
            <a:r>
              <a:rPr lang="zh-CN" altLang="en-US" sz="1600" b="1" dirty="0">
                <a:solidFill>
                  <a:schemeClr val="bg1"/>
                </a:solidFill>
                <a:latin typeface="微软雅黑" panose="020B0503020204020204" pitchFamily="34" charset="-122"/>
                <a:ea typeface="微软雅黑" panose="020B0503020204020204" pitchFamily="34" charset="-122"/>
              </a:rPr>
              <a:t>前款规的</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lnSpc>
                <a:spcPct val="125000"/>
              </a:lnSpc>
            </a:pPr>
            <a:r>
              <a:rPr lang="zh-CN" altLang="en-US" sz="1600" b="1" dirty="0">
                <a:solidFill>
                  <a:schemeClr val="bg1"/>
                </a:solidFill>
                <a:latin typeface="微软雅黑" panose="020B0503020204020204" pitchFamily="34" charset="-122"/>
                <a:ea typeface="微软雅黑" panose="020B0503020204020204" pitchFamily="34" charset="-122"/>
              </a:rPr>
              <a:t>滥用职权</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lnSpc>
                <a:spcPct val="125000"/>
              </a:lnSpc>
            </a:pPr>
            <a:r>
              <a:rPr lang="zh-CN" altLang="en-US" sz="1600" b="1" dirty="0">
                <a:solidFill>
                  <a:schemeClr val="bg1"/>
                </a:solidFill>
                <a:latin typeface="微软雅黑" panose="020B0503020204020204" pitchFamily="34" charset="-122"/>
                <a:ea typeface="微软雅黑" panose="020B0503020204020204" pitchFamily="34" charset="-122"/>
              </a:rPr>
              <a:t>玩忽职守</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lnSpc>
                <a:spcPct val="125000"/>
              </a:lnSpc>
            </a:pPr>
            <a:r>
              <a:rPr lang="zh-CN" altLang="en-US" sz="1600" b="1" dirty="0">
                <a:solidFill>
                  <a:schemeClr val="bg1"/>
                </a:solidFill>
                <a:latin typeface="微软雅黑" panose="020B0503020204020204" pitchFamily="34" charset="-122"/>
                <a:ea typeface="微软雅黑" panose="020B0503020204020204" pitchFamily="34" charset="-122"/>
              </a:rPr>
              <a:t>徇私舞弊行为</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422" name="组合 2"/>
          <p:cNvGrpSpPr/>
          <p:nvPr/>
        </p:nvGrpSpPr>
        <p:grpSpPr>
          <a:xfrm>
            <a:off x="2502446" y="4846709"/>
            <a:ext cx="8158162" cy="1442393"/>
            <a:chOff x="1547813" y="4438650"/>
            <a:chExt cx="8158162" cy="1442393"/>
          </a:xfrm>
        </p:grpSpPr>
        <p:sp>
          <p:nvSpPr>
            <p:cNvPr id="1049809" name="Text Box 12"/>
            <p:cNvSpPr txBox="1">
              <a:spLocks noChangeArrowheads="1"/>
            </p:cNvSpPr>
            <p:nvPr/>
          </p:nvSpPr>
          <p:spPr bwMode="auto">
            <a:xfrm>
              <a:off x="2278062" y="4595813"/>
              <a:ext cx="1249363" cy="338554"/>
            </a:xfrm>
            <a:prstGeom prst="rect">
              <a:avLst/>
            </a:prstGeom>
            <a:noFill/>
            <a:ln w="19050">
              <a:noFill/>
            </a:ln>
            <a:effectLst/>
          </p:spPr>
          <p:txBody>
            <a:bodyPr>
              <a:spAutoFit/>
            </a:bodyPr>
            <a:lstStyle/>
            <a:p>
              <a:r>
                <a:rPr lang="zh-CN" altLang="en-US" sz="1600" b="1" dirty="0">
                  <a:solidFill>
                    <a:schemeClr val="bg1"/>
                  </a:solidFill>
                  <a:ea typeface="微软雅黑" panose="020B0503020204020204" pitchFamily="34" charset="-122"/>
                </a:rPr>
                <a:t>不构成犯罪</a:t>
              </a:r>
              <a:endParaRPr lang="zh-CN" altLang="en-US" sz="1600" b="1" dirty="0">
                <a:solidFill>
                  <a:schemeClr val="bg1"/>
                </a:solidFill>
                <a:ea typeface="微软雅黑" panose="020B0503020204020204" pitchFamily="34" charset="-122"/>
              </a:endParaRPr>
            </a:p>
          </p:txBody>
        </p:sp>
        <p:sp>
          <p:nvSpPr>
            <p:cNvPr id="1049810" name="Text Box 22"/>
            <p:cNvSpPr txBox="1">
              <a:spLocks noChangeArrowheads="1"/>
            </p:cNvSpPr>
            <p:nvPr/>
          </p:nvSpPr>
          <p:spPr bwMode="auto">
            <a:xfrm>
              <a:off x="3560763" y="4595813"/>
              <a:ext cx="1346200" cy="338554"/>
            </a:xfrm>
            <a:prstGeom prst="rect">
              <a:avLst/>
            </a:prstGeom>
            <a:noFill/>
            <a:ln w="19050">
              <a:noFill/>
            </a:ln>
            <a:effectLst/>
          </p:spPr>
          <p:txBody>
            <a:bodyPr>
              <a:spAutoFit/>
            </a:bodyPr>
            <a:lstStyle/>
            <a:p>
              <a:r>
                <a:rPr lang="zh-CN" altLang="en-US" sz="1600" b="1" dirty="0">
                  <a:solidFill>
                    <a:schemeClr val="bg1"/>
                  </a:solidFill>
                  <a:ea typeface="微软雅黑" panose="020B0503020204020204" pitchFamily="34" charset="-122"/>
                </a:rPr>
                <a:t>构成犯罪的</a:t>
              </a:r>
              <a:endParaRPr lang="zh-CN" altLang="en-US" sz="1400" dirty="0">
                <a:solidFill>
                  <a:schemeClr val="bg1"/>
                </a:solidFill>
              </a:endParaRPr>
            </a:p>
          </p:txBody>
        </p:sp>
        <p:grpSp>
          <p:nvGrpSpPr>
            <p:cNvPr id="423" name="组合 50"/>
            <p:cNvGrpSpPr/>
            <p:nvPr/>
          </p:nvGrpSpPr>
          <p:grpSpPr bwMode="auto">
            <a:xfrm>
              <a:off x="2447925" y="4438650"/>
              <a:ext cx="2160588" cy="971550"/>
              <a:chOff x="2688248" y="4278684"/>
              <a:chExt cx="2160994" cy="972001"/>
            </a:xfrm>
            <a:solidFill>
              <a:srgbClr val="215A6B"/>
            </a:solidFill>
          </p:grpSpPr>
          <p:cxnSp>
            <p:nvCxnSpPr>
              <p:cNvPr id="3145898" name="肘形连接符 46"/>
              <p:cNvCxnSpPr/>
              <p:nvPr/>
            </p:nvCxnSpPr>
            <p:spPr>
              <a:xfrm rot="5400000">
                <a:off x="2742099" y="4224833"/>
                <a:ext cx="972001" cy="1079703"/>
              </a:xfrm>
              <a:prstGeom prst="bentConnector3">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899" name="肘形连接符 47"/>
              <p:cNvCxnSpPr/>
              <p:nvPr/>
            </p:nvCxnSpPr>
            <p:spPr>
              <a:xfrm rot="16200000" flipV="1">
                <a:off x="3823390" y="4224833"/>
                <a:ext cx="972001" cy="1079703"/>
              </a:xfrm>
              <a:prstGeom prst="bentConnector3">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49811" name="Text Box 12"/>
            <p:cNvSpPr txBox="1">
              <a:spLocks noChangeArrowheads="1"/>
            </p:cNvSpPr>
            <p:nvPr/>
          </p:nvSpPr>
          <p:spPr bwMode="auto">
            <a:xfrm>
              <a:off x="6472238" y="4578350"/>
              <a:ext cx="1249362" cy="338554"/>
            </a:xfrm>
            <a:prstGeom prst="rect">
              <a:avLst/>
            </a:prstGeom>
            <a:noFill/>
            <a:ln w="19050">
              <a:noFill/>
            </a:ln>
            <a:effectLst/>
          </p:spPr>
          <p:txBody>
            <a:bodyPr wrap="square">
              <a:spAutoFit/>
            </a:bodyPr>
            <a:lstStyle/>
            <a:p>
              <a:r>
                <a:rPr lang="zh-CN" altLang="en-US" sz="1600" b="1" dirty="0">
                  <a:solidFill>
                    <a:schemeClr val="bg1"/>
                  </a:solidFill>
                  <a:ea typeface="微软雅黑" panose="020B0503020204020204" pitchFamily="34" charset="-122"/>
                </a:rPr>
                <a:t>不构成犯罪</a:t>
              </a:r>
              <a:endParaRPr lang="zh-CN" altLang="en-US" sz="1600" b="1" dirty="0">
                <a:solidFill>
                  <a:schemeClr val="bg1"/>
                </a:solidFill>
                <a:ea typeface="微软雅黑" panose="020B0503020204020204" pitchFamily="34" charset="-122"/>
              </a:endParaRPr>
            </a:p>
          </p:txBody>
        </p:sp>
        <p:sp>
          <p:nvSpPr>
            <p:cNvPr id="1049812" name="Text Box 22"/>
            <p:cNvSpPr txBox="1">
              <a:spLocks noChangeArrowheads="1"/>
            </p:cNvSpPr>
            <p:nvPr/>
          </p:nvSpPr>
          <p:spPr bwMode="auto">
            <a:xfrm>
              <a:off x="7820547" y="4575175"/>
              <a:ext cx="1346200" cy="338554"/>
            </a:xfrm>
            <a:prstGeom prst="rect">
              <a:avLst/>
            </a:prstGeom>
            <a:noFill/>
            <a:ln w="19050">
              <a:noFill/>
            </a:ln>
            <a:effectLst/>
          </p:spPr>
          <p:txBody>
            <a:bodyPr>
              <a:spAutoFit/>
            </a:bodyPr>
            <a:lstStyle/>
            <a:p>
              <a:r>
                <a:rPr lang="zh-CN" altLang="en-US" sz="1600" b="1" dirty="0">
                  <a:solidFill>
                    <a:schemeClr val="bg1"/>
                  </a:solidFill>
                  <a:ea typeface="微软雅黑" panose="020B0503020204020204" pitchFamily="34" charset="-122"/>
                </a:rPr>
                <a:t>构成犯罪的</a:t>
              </a:r>
              <a:endParaRPr lang="zh-CN" altLang="en-US" sz="1400" dirty="0">
                <a:solidFill>
                  <a:schemeClr val="bg1"/>
                </a:solidFill>
              </a:endParaRPr>
            </a:p>
          </p:txBody>
        </p:sp>
        <p:grpSp>
          <p:nvGrpSpPr>
            <p:cNvPr id="424" name="组合 55"/>
            <p:cNvGrpSpPr/>
            <p:nvPr/>
          </p:nvGrpSpPr>
          <p:grpSpPr bwMode="auto">
            <a:xfrm>
              <a:off x="6624638" y="4438650"/>
              <a:ext cx="2160587" cy="971550"/>
              <a:chOff x="2688248" y="4278684"/>
              <a:chExt cx="2160994" cy="972001"/>
            </a:xfrm>
            <a:solidFill>
              <a:srgbClr val="215A6B"/>
            </a:solidFill>
          </p:grpSpPr>
          <p:cxnSp>
            <p:nvCxnSpPr>
              <p:cNvPr id="3145900" name="肘形连接符 54"/>
              <p:cNvCxnSpPr/>
              <p:nvPr/>
            </p:nvCxnSpPr>
            <p:spPr>
              <a:xfrm rot="5400000">
                <a:off x="2742099" y="4224833"/>
                <a:ext cx="972001" cy="1079703"/>
              </a:xfrm>
              <a:prstGeom prst="bentConnector3">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01" name="肘形连接符 55"/>
              <p:cNvCxnSpPr/>
              <p:nvPr/>
            </p:nvCxnSpPr>
            <p:spPr>
              <a:xfrm rot="16200000" flipV="1">
                <a:off x="3823390" y="4224833"/>
                <a:ext cx="972001" cy="1079703"/>
              </a:xfrm>
              <a:prstGeom prst="bentConnector3">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49813" name="AutoShape 5"/>
            <p:cNvSpPr>
              <a:spLocks noChangeArrowheads="1"/>
            </p:cNvSpPr>
            <p:nvPr/>
          </p:nvSpPr>
          <p:spPr bwMode="auto">
            <a:xfrm>
              <a:off x="1547813" y="5158730"/>
              <a:ext cx="1800225" cy="722313"/>
            </a:xfrm>
            <a:prstGeom prst="roundRect">
              <a:avLst>
                <a:gd name="adj" fmla="val 0"/>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降职或撤职</a:t>
              </a:r>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1049814" name="AutoShape 23"/>
            <p:cNvSpPr>
              <a:spLocks noChangeArrowheads="1"/>
            </p:cNvSpPr>
            <p:nvPr/>
          </p:nvSpPr>
          <p:spPr bwMode="auto">
            <a:xfrm>
              <a:off x="3730625" y="5158730"/>
              <a:ext cx="1798638" cy="720725"/>
            </a:xfrm>
            <a:prstGeom prst="rect">
              <a:avLst/>
            </a:prstGeom>
            <a:solidFill>
              <a:srgbClr val="215A6B"/>
            </a:solidFill>
            <a:ln w="19050">
              <a:solidFill>
                <a:schemeClr val="bg1"/>
              </a:solidFill>
              <a:round/>
            </a:ln>
          </p:spPr>
          <p:txBody>
            <a:bodyPr wrap="none" anchor="ctr"/>
            <a:lstStyle/>
            <a:p>
              <a:pPr algn="ctr"/>
              <a:r>
                <a:rPr lang="zh-CN" altLang="en-US" sz="2000" b="1">
                  <a:solidFill>
                    <a:schemeClr val="bg1"/>
                  </a:solidFill>
                  <a:latin typeface="微软雅黑" panose="020B0503020204020204" pitchFamily="34" charset="-122"/>
                  <a:ea typeface="微软雅黑" panose="020B0503020204020204" pitchFamily="34" charset="-122"/>
                </a:rPr>
                <a:t>追究刑事责任</a:t>
              </a:r>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1049815" name="AutoShape 5"/>
            <p:cNvSpPr>
              <a:spLocks noChangeArrowheads="1"/>
            </p:cNvSpPr>
            <p:nvPr/>
          </p:nvSpPr>
          <p:spPr bwMode="auto">
            <a:xfrm>
              <a:off x="5724525" y="5158730"/>
              <a:ext cx="1800225" cy="722313"/>
            </a:xfrm>
            <a:prstGeom prst="roundRect">
              <a:avLst>
                <a:gd name="adj" fmla="val 0"/>
              </a:avLst>
            </a:prstGeom>
            <a:solidFill>
              <a:srgbClr val="215A6B"/>
            </a:solidFill>
            <a:ln w="19050">
              <a:solidFill>
                <a:schemeClr val="bg1"/>
              </a:solidFill>
              <a:round/>
            </a:ln>
          </p:spPr>
          <p:txBody>
            <a:bodyPr wrap="none" anchor="ctr"/>
            <a:lstStyle/>
            <a:p>
              <a:pPr algn="ctr"/>
              <a:r>
                <a:rPr lang="zh-CN" altLang="en-US" sz="2000" b="1">
                  <a:solidFill>
                    <a:schemeClr val="bg1"/>
                  </a:solidFill>
                  <a:latin typeface="微软雅黑" panose="020B0503020204020204" pitchFamily="34" charset="-122"/>
                  <a:ea typeface="微软雅黑" panose="020B0503020204020204" pitchFamily="34" charset="-122"/>
                </a:rPr>
                <a:t>依法处分</a:t>
              </a:r>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1049816" name="AutoShape 23"/>
            <p:cNvSpPr>
              <a:spLocks noChangeArrowheads="1"/>
            </p:cNvSpPr>
            <p:nvPr/>
          </p:nvSpPr>
          <p:spPr bwMode="auto">
            <a:xfrm>
              <a:off x="7905750" y="5158730"/>
              <a:ext cx="1800225" cy="720725"/>
            </a:xfrm>
            <a:prstGeom prst="rect">
              <a:avLst/>
            </a:prstGeom>
            <a:solidFill>
              <a:srgbClr val="215A6B"/>
            </a:solidFill>
            <a:ln w="19050">
              <a:solidFill>
                <a:schemeClr val="bg1"/>
              </a:solidFill>
              <a:round/>
            </a:ln>
          </p:spPr>
          <p:txBody>
            <a:bodyPr wrap="none" anchor="ctr"/>
            <a:lstStyle/>
            <a:p>
              <a:pPr algn="ctr"/>
              <a:r>
                <a:rPr lang="zh-CN" altLang="en-US" sz="2000" b="1">
                  <a:solidFill>
                    <a:schemeClr val="bg1"/>
                  </a:solidFill>
                  <a:latin typeface="微软雅黑" panose="020B0503020204020204" pitchFamily="34" charset="-122"/>
                  <a:ea typeface="微软雅黑" panose="020B0503020204020204" pitchFamily="34" charset="-122"/>
                </a:rPr>
                <a:t>追究刑事责任</a:t>
              </a:r>
              <a:endParaRPr lang="zh-CN" altLang="en-US" sz="2000" b="1">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37" name="表格 1"/>
          <p:cNvGraphicFramePr>
            <a:graphicFrameLocks noGrp="1"/>
          </p:cNvGraphicFramePr>
          <p:nvPr/>
        </p:nvGraphicFramePr>
        <p:xfrm>
          <a:off x="1458788" y="854296"/>
          <a:ext cx="9267649" cy="5149408"/>
        </p:xfrm>
        <a:graphic>
          <a:graphicData uri="http://schemas.openxmlformats.org/drawingml/2006/table">
            <a:tbl>
              <a:tblPr firstRow="1" bandRow="1">
                <a:tableStyleId>{5C22544A-7EE6-4342-B048-85BDC9FD1C3A}</a:tableStyleId>
              </a:tblPr>
              <a:tblGrid>
                <a:gridCol w="735649"/>
                <a:gridCol w="8532000"/>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400" dirty="0">
                          <a:latin typeface="微软雅黑" panose="020B0503020204020204" pitchFamily="34" charset="-122"/>
                          <a:ea typeface="微软雅黑" panose="020B0503020204020204" pitchFamily="34" charset="-122"/>
                        </a:rPr>
                        <a:t>负有安全生产监督管理职责的部门</a:t>
                      </a:r>
                      <a:endParaRPr lang="zh-CN" altLang="en-US" sz="24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129717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ctr">
                        <a:lnSpc>
                          <a:spcPct val="150000"/>
                        </a:lnSpc>
                      </a:pPr>
                      <a:r>
                        <a:rPr lang="zh-CN" altLang="en-US" sz="1800" b="1" dirty="0">
                          <a:solidFill>
                            <a:schemeClr val="bg1"/>
                          </a:solidFill>
                          <a:latin typeface="微软雅黑" panose="020B0503020204020204" pitchFamily="34" charset="-122"/>
                          <a:ea typeface="微软雅黑" panose="020B0503020204020204" pitchFamily="34" charset="-122"/>
                        </a:rPr>
                        <a:t>要求被审查、验收的单位购买其指定的安全设备、器材或者</a:t>
                      </a:r>
                      <a:endParaRPr lang="en-US" altLang="zh-CN" sz="1800"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800" b="1" dirty="0">
                          <a:solidFill>
                            <a:schemeClr val="bg1"/>
                          </a:solidFill>
                          <a:latin typeface="微软雅黑" panose="020B0503020204020204" pitchFamily="34" charset="-122"/>
                          <a:ea typeface="微软雅黑" panose="020B0503020204020204" pitchFamily="34" charset="-122"/>
                        </a:rPr>
                        <a:t>其他产品的，在对安全生产事项的审查、验收中收取费用的</a:t>
                      </a: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2628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sp>
        <p:nvSpPr>
          <p:cNvPr id="1049817" name="六边形 52"/>
          <p:cNvSpPr/>
          <p:nvPr/>
        </p:nvSpPr>
        <p:spPr>
          <a:xfrm>
            <a:off x="10122328" y="28228"/>
            <a:ext cx="927466" cy="799538"/>
          </a:xfrm>
          <a:prstGeom prst="hexagon">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91</a:t>
            </a:r>
            <a:endParaRPr lang="zh-CN" altLang="en-US" sz="2800" dirty="0"/>
          </a:p>
        </p:txBody>
      </p:sp>
      <p:sp>
        <p:nvSpPr>
          <p:cNvPr id="1049818" name="AutoShape 5"/>
          <p:cNvSpPr>
            <a:spLocks noChangeArrowheads="1"/>
          </p:cNvSpPr>
          <p:nvPr/>
        </p:nvSpPr>
        <p:spPr bwMode="auto">
          <a:xfrm>
            <a:off x="3593331" y="4469847"/>
            <a:ext cx="2624138" cy="86360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责令改正</a:t>
            </a:r>
            <a:endParaRPr lang="en-US" altLang="zh-CN" sz="1800" b="1">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责令退还收取的费用</a:t>
            </a: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049819" name="AutoShape 23"/>
          <p:cNvSpPr>
            <a:spLocks noChangeArrowheads="1"/>
          </p:cNvSpPr>
          <p:nvPr/>
        </p:nvSpPr>
        <p:spPr bwMode="auto">
          <a:xfrm>
            <a:off x="6628633" y="4469847"/>
            <a:ext cx="3355975" cy="86360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对直接负责的主管人员和其</a:t>
            </a:r>
            <a:endParaRPr lang="en-US" altLang="zh-CN" sz="1800" b="1">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他直接责任人员依法给予处分</a:t>
            </a: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049820" name="Text Box 12"/>
          <p:cNvSpPr txBox="1">
            <a:spLocks noChangeArrowheads="1"/>
          </p:cNvSpPr>
          <p:nvPr/>
        </p:nvSpPr>
        <p:spPr bwMode="auto">
          <a:xfrm>
            <a:off x="5017319" y="3580849"/>
            <a:ext cx="1249362" cy="339725"/>
          </a:xfrm>
          <a:prstGeom prst="rect">
            <a:avLst/>
          </a:prstGeom>
          <a:noFill/>
          <a:ln w="19050">
            <a:noFill/>
          </a:ln>
          <a:effectLst/>
        </p:spPr>
        <p:txBody>
          <a:bodyPr>
            <a:spAutoFit/>
          </a:bodyPr>
          <a:lstStyle/>
          <a:p>
            <a:r>
              <a:rPr lang="zh-CN" altLang="en-US" sz="1600" b="1" dirty="0">
                <a:solidFill>
                  <a:schemeClr val="bg1"/>
                </a:solidFill>
                <a:ea typeface="微软雅黑" panose="020B0503020204020204" pitchFamily="34" charset="-122"/>
              </a:rPr>
              <a:t>不构成犯罪</a:t>
            </a:r>
            <a:endParaRPr lang="zh-CN" altLang="en-US" sz="1600" b="1" dirty="0">
              <a:solidFill>
                <a:schemeClr val="bg1"/>
              </a:solidFill>
              <a:ea typeface="微软雅黑" panose="020B0503020204020204" pitchFamily="34" charset="-122"/>
            </a:endParaRPr>
          </a:p>
        </p:txBody>
      </p:sp>
      <p:sp>
        <p:nvSpPr>
          <p:cNvPr id="1049821" name="Text Box 22"/>
          <p:cNvSpPr txBox="1">
            <a:spLocks noChangeArrowheads="1"/>
          </p:cNvSpPr>
          <p:nvPr/>
        </p:nvSpPr>
        <p:spPr bwMode="auto">
          <a:xfrm>
            <a:off x="6568306" y="3580849"/>
            <a:ext cx="1346200" cy="339725"/>
          </a:xfrm>
          <a:prstGeom prst="rect">
            <a:avLst/>
          </a:prstGeom>
          <a:noFill/>
          <a:ln w="19050">
            <a:noFill/>
          </a:ln>
          <a:effectLst/>
        </p:spPr>
        <p:txBody>
          <a:bodyPr>
            <a:spAutoFit/>
          </a:bodyPr>
          <a:lstStyle/>
          <a:p>
            <a:r>
              <a:rPr lang="zh-CN" altLang="en-US" sz="1600" b="1" dirty="0">
                <a:solidFill>
                  <a:schemeClr val="bg1"/>
                </a:solidFill>
                <a:ea typeface="微软雅黑" panose="020B0503020204020204" pitchFamily="34" charset="-122"/>
              </a:rPr>
              <a:t>构成犯罪的</a:t>
            </a:r>
            <a:endParaRPr lang="zh-CN" altLang="en-US" sz="1400" dirty="0">
              <a:solidFill>
                <a:schemeClr val="bg1"/>
              </a:solidFill>
            </a:endParaRPr>
          </a:p>
        </p:txBody>
      </p:sp>
      <p:cxnSp>
        <p:nvCxnSpPr>
          <p:cNvPr id="3145902" name="肘形连接符 47"/>
          <p:cNvCxnSpPr/>
          <p:nvPr/>
        </p:nvCxnSpPr>
        <p:spPr>
          <a:xfrm rot="5400000">
            <a:off x="5155431" y="3188734"/>
            <a:ext cx="971550" cy="151130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03" name="肘形连接符 48"/>
          <p:cNvCxnSpPr/>
          <p:nvPr/>
        </p:nvCxnSpPr>
        <p:spPr>
          <a:xfrm rot="16200000" flipV="1">
            <a:off x="6866757" y="2990298"/>
            <a:ext cx="971550" cy="1908175"/>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38" name="表格 1"/>
          <p:cNvGraphicFramePr>
            <a:graphicFrameLocks noGrp="1"/>
          </p:cNvGraphicFramePr>
          <p:nvPr/>
        </p:nvGraphicFramePr>
        <p:xfrm>
          <a:off x="2044930" y="211093"/>
          <a:ext cx="9267649" cy="6589408"/>
        </p:xfrm>
        <a:graphic>
          <a:graphicData uri="http://schemas.openxmlformats.org/drawingml/2006/table">
            <a:tbl>
              <a:tblPr firstRow="1" bandRow="1">
                <a:tableStyleId>{5C22544A-7EE6-4342-B048-85BDC9FD1C3A}</a:tableStyleId>
              </a:tblPr>
              <a:tblGrid>
                <a:gridCol w="735649"/>
                <a:gridCol w="8532000"/>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400" dirty="0">
                          <a:latin typeface="微软雅黑" panose="020B0503020204020204" pitchFamily="34" charset="-122"/>
                          <a:ea typeface="微软雅黑" panose="020B0503020204020204" pitchFamily="34" charset="-122"/>
                        </a:rPr>
                        <a:t>承担安全评价、认证、检测、检验工作的机构</a:t>
                      </a:r>
                      <a:endParaRPr lang="zh-CN" altLang="en-US" sz="24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129717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ctr">
                        <a:lnSpc>
                          <a:spcPct val="150000"/>
                        </a:lnSpc>
                      </a:pPr>
                      <a:r>
                        <a:rPr lang="zh-CN" altLang="en-US" sz="1800" b="1" dirty="0">
                          <a:solidFill>
                            <a:schemeClr val="bg1"/>
                          </a:solidFill>
                          <a:latin typeface="微软雅黑" panose="020B0503020204020204" pitchFamily="34" charset="-122"/>
                          <a:ea typeface="微软雅黑" panose="020B0503020204020204" pitchFamily="34" charset="-122"/>
                        </a:rPr>
                        <a:t>出具失实报告的</a:t>
                      </a: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4068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sp>
        <p:nvSpPr>
          <p:cNvPr id="1049822" name="六边形 52"/>
          <p:cNvSpPr/>
          <p:nvPr/>
        </p:nvSpPr>
        <p:spPr>
          <a:xfrm>
            <a:off x="10610832" y="0"/>
            <a:ext cx="1246602" cy="1074654"/>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92.1</a:t>
            </a:r>
            <a:endParaRPr lang="zh-CN" altLang="en-US" sz="2800" dirty="0"/>
          </a:p>
        </p:txBody>
      </p:sp>
      <p:cxnSp>
        <p:nvCxnSpPr>
          <p:cNvPr id="3145904" name="直接连接符 4"/>
          <p:cNvCxnSpPr>
            <a:endCxn id="1049824" idx="0"/>
          </p:cNvCxnSpPr>
          <p:nvPr/>
        </p:nvCxnSpPr>
        <p:spPr>
          <a:xfrm>
            <a:off x="6866416" y="2780928"/>
            <a:ext cx="16396" cy="16276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9823" name="矩形 43"/>
          <p:cNvSpPr/>
          <p:nvPr/>
        </p:nvSpPr>
        <p:spPr>
          <a:xfrm>
            <a:off x="3025222" y="5517233"/>
            <a:ext cx="8017659" cy="787523"/>
          </a:xfrm>
          <a:prstGeom prst="rect">
            <a:avLst/>
          </a:prstGeom>
          <a:ln>
            <a:solidFill>
              <a:schemeClr val="bg1">
                <a:lumMod val="95000"/>
              </a:schemeClr>
            </a:solidFill>
          </a:ln>
        </p:spPr>
        <p:txBody>
          <a:bodyPr wrap="square">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对有前款违法行为的机构及其直接责任人员，吊销其相应资质和资格，五年内不得从事安全评价、认证、检测、检验等工作；情节严重的，实行终身行业和职业禁入。</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49824" name="AutoShape 5"/>
          <p:cNvSpPr>
            <a:spLocks noChangeArrowheads="1"/>
          </p:cNvSpPr>
          <p:nvPr/>
        </p:nvSpPr>
        <p:spPr bwMode="auto">
          <a:xfrm>
            <a:off x="4218516" y="4408623"/>
            <a:ext cx="5328592" cy="523731"/>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1049825" name="矩形 9"/>
          <p:cNvSpPr/>
          <p:nvPr/>
        </p:nvSpPr>
        <p:spPr>
          <a:xfrm>
            <a:off x="4696589" y="4414700"/>
            <a:ext cx="4339650"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给他人造成损害的，依法承担赔偿责任。</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49826" name="AutoShape 5"/>
          <p:cNvSpPr>
            <a:spLocks noChangeArrowheads="1"/>
          </p:cNvSpPr>
          <p:nvPr/>
        </p:nvSpPr>
        <p:spPr bwMode="auto">
          <a:xfrm>
            <a:off x="4202120" y="3460358"/>
            <a:ext cx="5328592" cy="523731"/>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1049827" name="矩形 2"/>
          <p:cNvSpPr/>
          <p:nvPr/>
        </p:nvSpPr>
        <p:spPr>
          <a:xfrm>
            <a:off x="4234925" y="3567167"/>
            <a:ext cx="5262979"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责令停业整顿，并处三万元以上十万元以下的罚款</a:t>
            </a:r>
            <a:endParaRPr lang="zh-CN" altLang="en-US"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39" name="表格 1"/>
          <p:cNvGraphicFramePr>
            <a:graphicFrameLocks noGrp="1"/>
          </p:cNvGraphicFramePr>
          <p:nvPr/>
        </p:nvGraphicFramePr>
        <p:xfrm>
          <a:off x="1491332" y="211093"/>
          <a:ext cx="10366103" cy="6589408"/>
        </p:xfrm>
        <a:graphic>
          <a:graphicData uri="http://schemas.openxmlformats.org/drawingml/2006/table">
            <a:tbl>
              <a:tblPr firstRow="1" bandRow="1">
                <a:tableStyleId>{5C22544A-7EE6-4342-B048-85BDC9FD1C3A}</a:tableStyleId>
              </a:tblPr>
              <a:tblGrid>
                <a:gridCol w="822842"/>
                <a:gridCol w="9543261"/>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400" dirty="0">
                          <a:latin typeface="微软雅黑" panose="020B0503020204020204" pitchFamily="34" charset="-122"/>
                          <a:ea typeface="微软雅黑" panose="020B0503020204020204" pitchFamily="34" charset="-122"/>
                        </a:rPr>
                        <a:t>承担安全评价、认证、检测、检验工作的机构</a:t>
                      </a:r>
                      <a:endParaRPr lang="zh-CN" altLang="en-US" sz="24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129717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ctr">
                        <a:lnSpc>
                          <a:spcPct val="150000"/>
                        </a:lnSpc>
                      </a:pPr>
                      <a:r>
                        <a:rPr lang="zh-CN" altLang="en-US" sz="1800" b="1" dirty="0">
                          <a:solidFill>
                            <a:schemeClr val="bg1"/>
                          </a:solidFill>
                          <a:latin typeface="微软雅黑" panose="020B0503020204020204" pitchFamily="34" charset="-122"/>
                          <a:ea typeface="微软雅黑" panose="020B0503020204020204" pitchFamily="34" charset="-122"/>
                        </a:rPr>
                        <a:t>租借资质、挂靠、出具虚假报告的</a:t>
                      </a: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4068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sp>
        <p:nvSpPr>
          <p:cNvPr id="1049828" name="六边形 21"/>
          <p:cNvSpPr/>
          <p:nvPr/>
        </p:nvSpPr>
        <p:spPr>
          <a:xfrm>
            <a:off x="10777314" y="0"/>
            <a:ext cx="1246602" cy="1074654"/>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92.2</a:t>
            </a:r>
            <a:endParaRPr lang="zh-CN" altLang="en-US" sz="2800" dirty="0"/>
          </a:p>
        </p:txBody>
      </p:sp>
      <p:sp>
        <p:nvSpPr>
          <p:cNvPr id="1049829" name="矩形 2"/>
          <p:cNvSpPr/>
          <p:nvPr/>
        </p:nvSpPr>
        <p:spPr>
          <a:xfrm>
            <a:off x="2352378" y="2780929"/>
            <a:ext cx="9433048" cy="2585323"/>
          </a:xfrm>
          <a:prstGeom prst="rect">
            <a:avLst/>
          </a:prstGeom>
        </p:spPr>
        <p:txBody>
          <a:bodyPr wrap="square">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没收违法所得</a:t>
            </a:r>
            <a:r>
              <a:rPr lang="zh-CN" altLang="en-US" dirty="0">
                <a:solidFill>
                  <a:schemeClr val="bg1"/>
                </a:solidFill>
                <a:latin typeface="微软雅黑" panose="020B0503020204020204" pitchFamily="34" charset="-122"/>
                <a:ea typeface="微软雅黑" panose="020B0503020204020204" pitchFamily="34" charset="-122"/>
              </a:rPr>
              <a:t>；</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a:solidFill>
                  <a:schemeClr val="bg1"/>
                </a:solidFill>
                <a:latin typeface="微软雅黑" panose="020B0503020204020204" pitchFamily="34" charset="-122"/>
                <a:ea typeface="微软雅黑" panose="020B0503020204020204" pitchFamily="34" charset="-122"/>
              </a:rPr>
              <a:t>违法所得在十万元以上的，并处违法所得二倍以上五倍以下的罚款</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a:solidFill>
                  <a:schemeClr val="bg1"/>
                </a:solidFill>
                <a:latin typeface="微软雅黑" panose="020B0503020204020204" pitchFamily="34" charset="-122"/>
                <a:ea typeface="微软雅黑" panose="020B0503020204020204" pitchFamily="34" charset="-122"/>
              </a:rPr>
              <a:t>没有违法所得或者违法所得不足十万元的，单处或者并处十万元以上二十万元以下的罚款</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a:solidFill>
                  <a:schemeClr val="bg1"/>
                </a:solidFill>
                <a:latin typeface="微软雅黑" panose="020B0503020204020204" pitchFamily="34" charset="-122"/>
                <a:ea typeface="微软雅黑" panose="020B0503020204020204" pitchFamily="34" charset="-122"/>
              </a:rPr>
              <a:t>对其直接负责的主管人员和其他直接责任人员处五万元以上十万元以下的罚款；</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a:solidFill>
                  <a:schemeClr val="bg1"/>
                </a:solidFill>
                <a:latin typeface="微软雅黑" panose="020B0503020204020204" pitchFamily="34" charset="-122"/>
                <a:ea typeface="微软雅黑" panose="020B0503020204020204" pitchFamily="34" charset="-122"/>
              </a:rPr>
              <a:t>给他人造成损害的，与生产经营单位承担连带赔偿责任；</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a:solidFill>
                  <a:schemeClr val="bg1"/>
                </a:solidFill>
                <a:latin typeface="微软雅黑" panose="020B0503020204020204" pitchFamily="34" charset="-122"/>
                <a:ea typeface="微软雅黑" panose="020B0503020204020204" pitchFamily="34" charset="-122"/>
              </a:rPr>
              <a:t>构成犯罪的，依照刑法有关规定追究刑事责任。</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49830" name="矩形 3"/>
          <p:cNvSpPr/>
          <p:nvPr/>
        </p:nvSpPr>
        <p:spPr>
          <a:xfrm>
            <a:off x="2471623" y="5517233"/>
            <a:ext cx="8928992" cy="783163"/>
          </a:xfrm>
          <a:prstGeom prst="rect">
            <a:avLst/>
          </a:prstGeom>
          <a:ln>
            <a:solidFill>
              <a:schemeClr val="bg1">
                <a:lumMod val="95000"/>
              </a:schemeClr>
            </a:solidFill>
          </a:ln>
        </p:spPr>
        <p:txBody>
          <a:bodyPr wrap="square">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对有前款违法行为的机构及其直接责任人员，吊销其相应资质和资格，五年内不得从事安全评价、认证、检测、检验等工作；情节严重的，实行终身行业和职业禁入。</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40" name="表格 1"/>
          <p:cNvGraphicFramePr>
            <a:graphicFrameLocks noGrp="1"/>
          </p:cNvGraphicFramePr>
          <p:nvPr/>
        </p:nvGraphicFramePr>
        <p:xfrm>
          <a:off x="2136354" y="202059"/>
          <a:ext cx="9470950" cy="6229408"/>
        </p:xfrm>
        <a:graphic>
          <a:graphicData uri="http://schemas.openxmlformats.org/drawingml/2006/table">
            <a:tbl>
              <a:tblPr firstRow="1" bandRow="1">
                <a:tableStyleId>{5C22544A-7EE6-4342-B048-85BDC9FD1C3A}</a:tableStyleId>
              </a:tblPr>
              <a:tblGrid>
                <a:gridCol w="751787"/>
                <a:gridCol w="8719163"/>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129717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ctr">
                        <a:lnSpc>
                          <a:spcPct val="150000"/>
                        </a:lnSpc>
                      </a:pP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3708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sp>
        <p:nvSpPr>
          <p:cNvPr id="1049831" name="六边形 52"/>
          <p:cNvSpPr/>
          <p:nvPr/>
        </p:nvSpPr>
        <p:spPr>
          <a:xfrm>
            <a:off x="10767351" y="-9034"/>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93</a:t>
            </a:r>
            <a:endParaRPr lang="zh-CN" altLang="en-US" sz="2800" dirty="0"/>
          </a:p>
        </p:txBody>
      </p:sp>
      <p:sp>
        <p:nvSpPr>
          <p:cNvPr id="1049832" name="矩形 3"/>
          <p:cNvSpPr>
            <a:spLocks noChangeArrowheads="1"/>
          </p:cNvSpPr>
          <p:nvPr/>
        </p:nvSpPr>
        <p:spPr bwMode="auto">
          <a:xfrm>
            <a:off x="4827926" y="323622"/>
            <a:ext cx="2339102" cy="52322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b="1" dirty="0">
                <a:solidFill>
                  <a:schemeClr val="bg1"/>
                </a:solidFill>
                <a:latin typeface="微软雅黑" panose="020B0503020204020204" pitchFamily="34" charset="-122"/>
                <a:ea typeface="微软雅黑" panose="020B0503020204020204" pitchFamily="34" charset="-122"/>
              </a:rPr>
              <a:t>生产经营单位</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49833" name="矩形 42"/>
          <p:cNvSpPr>
            <a:spLocks noChangeArrowheads="1"/>
          </p:cNvSpPr>
          <p:nvPr/>
        </p:nvSpPr>
        <p:spPr bwMode="auto">
          <a:xfrm>
            <a:off x="4811172" y="928763"/>
            <a:ext cx="1004887" cy="33972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决策机构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834" name="矩形 43"/>
          <p:cNvSpPr>
            <a:spLocks noChangeArrowheads="1"/>
          </p:cNvSpPr>
          <p:nvPr/>
        </p:nvSpPr>
        <p:spPr bwMode="auto">
          <a:xfrm>
            <a:off x="5997479" y="928763"/>
            <a:ext cx="1209675" cy="33972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主要负责人</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835" name="矩形 44"/>
          <p:cNvSpPr>
            <a:spLocks noChangeArrowheads="1"/>
          </p:cNvSpPr>
          <p:nvPr/>
        </p:nvSpPr>
        <p:spPr bwMode="auto">
          <a:xfrm>
            <a:off x="7912518" y="939769"/>
            <a:ext cx="800100" cy="33972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投资人</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836" name="矩形 69"/>
          <p:cNvSpPr>
            <a:spLocks noChangeArrowheads="1"/>
          </p:cNvSpPr>
          <p:nvPr/>
        </p:nvSpPr>
        <p:spPr bwMode="auto">
          <a:xfrm>
            <a:off x="7502092" y="333997"/>
            <a:ext cx="1620957" cy="52322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b="1" dirty="0">
                <a:solidFill>
                  <a:schemeClr val="bg1"/>
                </a:solidFill>
                <a:latin typeface="微软雅黑" panose="020B0503020204020204" pitchFamily="34" charset="-122"/>
                <a:ea typeface="微软雅黑" panose="020B0503020204020204" pitchFamily="34" charset="-122"/>
              </a:rPr>
              <a:t>个人经营</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3145905" name="直接连接符 4"/>
          <p:cNvCxnSpPr/>
          <p:nvPr/>
        </p:nvCxnSpPr>
        <p:spPr>
          <a:xfrm>
            <a:off x="7389889" y="333999"/>
            <a:ext cx="0" cy="93448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4194341" name="表格 80"/>
          <p:cNvGraphicFramePr>
            <a:graphicFrameLocks noGrp="1"/>
          </p:cNvGraphicFramePr>
          <p:nvPr/>
        </p:nvGraphicFramePr>
        <p:xfrm>
          <a:off x="4748377" y="1547758"/>
          <a:ext cx="4789508" cy="989352"/>
        </p:xfrm>
        <a:graphic>
          <a:graphicData uri="http://schemas.openxmlformats.org/drawingml/2006/table">
            <a:tbl>
              <a:tblPr firstRow="1" bandRow="1">
                <a:tableStyleId>{5C22544A-7EE6-4342-B048-85BDC9FD1C3A}</a:tableStyleId>
              </a:tblPr>
              <a:tblGrid>
                <a:gridCol w="478949"/>
                <a:gridCol w="4310559"/>
              </a:tblGrid>
              <a:tr h="487363">
                <a:tc>
                  <a:txBody>
                    <a:body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a:t>
                      </a:r>
                      <a:endParaRPr lang="zh-CN" altLang="en-US" sz="1600" dirty="0">
                        <a:solidFill>
                          <a:schemeClr val="bg1"/>
                        </a:solidFill>
                        <a:latin typeface="微软雅黑" panose="020B0503020204020204" pitchFamily="34" charset="-122"/>
                        <a:ea typeface="微软雅黑" panose="020B0503020204020204" pitchFamily="34" charset="-122"/>
                      </a:endParaRPr>
                    </a:p>
                  </a:txBody>
                  <a:tcPr marL="91459" marR="91459" marT="45662" marB="4566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未保证安全生产所必需的资金投入</a:t>
                      </a:r>
                      <a:endParaRPr lang="zh-CN" altLang="en-US" sz="2000" b="1" dirty="0">
                        <a:solidFill>
                          <a:schemeClr val="bg1"/>
                        </a:solidFill>
                        <a:latin typeface="微软雅黑" panose="020B0503020204020204" pitchFamily="34" charset="-122"/>
                        <a:ea typeface="微软雅黑" panose="020B0503020204020204" pitchFamily="34" charset="-122"/>
                      </a:endParaRPr>
                    </a:p>
                  </a:txBody>
                  <a:tcPr marL="91459" marR="91459" marT="45662" marB="4566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487363">
                <a:tc>
                  <a:txBody>
                    <a:bodyPr/>
                    <a:lstStyle/>
                    <a:p>
                      <a:pPr marL="0" marR="0" indent="0" algn="ctr" defTabSz="914400" rtl="0" eaLnBrk="1" fontAlgn="auto" latinLnBrk="0" hangingPunct="1">
                        <a:lnSpc>
                          <a:spcPct val="150000"/>
                        </a:lnSpc>
                        <a:spcBef>
                          <a:spcPts val="0"/>
                        </a:spcBef>
                        <a:spcAft>
                          <a:spcPts val="0"/>
                        </a:spcAft>
                        <a:buClrTx/>
                        <a:buSzTx/>
                        <a:buFontTx/>
                        <a:buNone/>
                      </a:pPr>
                      <a:r>
                        <a:rPr lang="zh-CN" altLang="en-US" sz="1600" b="1" dirty="0">
                          <a:solidFill>
                            <a:schemeClr val="bg1"/>
                          </a:solidFill>
                          <a:latin typeface="微软雅黑" panose="020B0503020204020204" pitchFamily="34" charset="-122"/>
                          <a:ea typeface="微软雅黑" panose="020B0503020204020204" pitchFamily="34" charset="-122"/>
                        </a:rPr>
                        <a:t>√</a:t>
                      </a:r>
                      <a:endParaRPr lang="zh-CN" altLang="en-US" sz="1600" b="1" dirty="0">
                        <a:solidFill>
                          <a:schemeClr val="bg1"/>
                        </a:solidFill>
                        <a:latin typeface="微软雅黑" panose="020B0503020204020204" pitchFamily="34" charset="-122"/>
                        <a:ea typeface="微软雅黑" panose="020B0503020204020204" pitchFamily="34" charset="-122"/>
                      </a:endParaRPr>
                    </a:p>
                  </a:txBody>
                  <a:tcPr marL="91459" marR="91459" marT="45662" marB="4566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致使不具备安全生产条件</a:t>
                      </a:r>
                      <a:endParaRPr lang="zh-CN" altLang="en-US" sz="2000" b="1" dirty="0">
                        <a:solidFill>
                          <a:schemeClr val="bg1"/>
                        </a:solidFill>
                        <a:latin typeface="微软雅黑" panose="020B0503020204020204" pitchFamily="34" charset="-122"/>
                        <a:ea typeface="微软雅黑" panose="020B0503020204020204" pitchFamily="34" charset="-122"/>
                      </a:endParaRPr>
                    </a:p>
                  </a:txBody>
                  <a:tcPr marL="91459" marR="91459" marT="45662" marB="4566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bl>
          </a:graphicData>
        </a:graphic>
      </p:graphicFrame>
      <p:sp>
        <p:nvSpPr>
          <p:cNvPr id="1049837" name="AutoShape 23"/>
          <p:cNvSpPr>
            <a:spLocks noChangeArrowheads="1"/>
          </p:cNvSpPr>
          <p:nvPr/>
        </p:nvSpPr>
        <p:spPr bwMode="auto">
          <a:xfrm>
            <a:off x="4632743" y="5172568"/>
            <a:ext cx="1562100" cy="900113"/>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主要负责人</a:t>
            </a:r>
            <a:endParaRPr lang="en-US" altLang="zh-CN" sz="1600" b="1">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给予撤职处分</a:t>
            </a:r>
            <a:endParaRPr lang="zh-CN" altLang="en-US" sz="1600" b="1">
              <a:solidFill>
                <a:schemeClr val="bg1"/>
              </a:solidFill>
              <a:latin typeface="微软雅黑" panose="020B0503020204020204" pitchFamily="34" charset="-122"/>
              <a:ea typeface="微软雅黑" panose="020B0503020204020204" pitchFamily="34" charset="-122"/>
            </a:endParaRPr>
          </a:p>
        </p:txBody>
      </p:sp>
      <p:cxnSp>
        <p:nvCxnSpPr>
          <p:cNvPr id="3145906" name="肘形连接符 82"/>
          <p:cNvCxnSpPr/>
          <p:nvPr/>
        </p:nvCxnSpPr>
        <p:spPr>
          <a:xfrm rot="16200000" flipV="1">
            <a:off x="7866482" y="1945181"/>
            <a:ext cx="900113" cy="3348037"/>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07" name="肘形连接符 83"/>
          <p:cNvCxnSpPr/>
          <p:nvPr/>
        </p:nvCxnSpPr>
        <p:spPr>
          <a:xfrm rot="5400000">
            <a:off x="5220119" y="2646854"/>
            <a:ext cx="900113" cy="1944688"/>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838" name="矩形 84"/>
          <p:cNvSpPr/>
          <p:nvPr/>
        </p:nvSpPr>
        <p:spPr>
          <a:xfrm>
            <a:off x="4632745" y="3219942"/>
            <a:ext cx="1881187" cy="371577"/>
          </a:xfrm>
          <a:prstGeom prst="rect">
            <a:avLst/>
          </a:prstGeom>
          <a:noFill/>
          <a:ln w="19050">
            <a:noFill/>
          </a:ln>
          <a:effectLst/>
        </p:spPr>
        <p:txBody>
          <a:bodyPr>
            <a:spAutoFit/>
          </a:bodyPr>
          <a:lstStyle/>
          <a:p>
            <a:pPr algn="ctr">
              <a:lnSpc>
                <a:spcPct val="125000"/>
              </a:lnSpc>
            </a:pPr>
            <a:r>
              <a:rPr lang="zh-CN" altLang="en-US" sz="1600" b="1" dirty="0">
                <a:solidFill>
                  <a:schemeClr val="bg1"/>
                </a:solidFill>
                <a:ea typeface="微软雅黑" panose="020B0503020204020204" pitchFamily="34" charset="-122"/>
              </a:rPr>
              <a:t>导致发生安全事故</a:t>
            </a:r>
            <a:endParaRPr lang="zh-CN" altLang="en-US" sz="1600" b="1" dirty="0">
              <a:solidFill>
                <a:schemeClr val="bg1"/>
              </a:solidFill>
              <a:ea typeface="微软雅黑" panose="020B0503020204020204" pitchFamily="34" charset="-122"/>
            </a:endParaRPr>
          </a:p>
        </p:txBody>
      </p:sp>
      <p:sp>
        <p:nvSpPr>
          <p:cNvPr id="1049839" name="矩形 85"/>
          <p:cNvSpPr/>
          <p:nvPr/>
        </p:nvSpPr>
        <p:spPr>
          <a:xfrm>
            <a:off x="6766345" y="3219942"/>
            <a:ext cx="1946275" cy="371577"/>
          </a:xfrm>
          <a:prstGeom prst="rect">
            <a:avLst/>
          </a:prstGeom>
          <a:noFill/>
          <a:ln w="19050">
            <a:noFill/>
          </a:ln>
          <a:effectLst/>
        </p:spPr>
        <p:txBody>
          <a:bodyPr>
            <a:spAutoFit/>
          </a:bodyPr>
          <a:lstStyle/>
          <a:p>
            <a:pPr algn="ctr">
              <a:lnSpc>
                <a:spcPct val="125000"/>
              </a:lnSpc>
            </a:pPr>
            <a:r>
              <a:rPr lang="zh-CN" altLang="en-US" sz="1600" b="1" dirty="0">
                <a:solidFill>
                  <a:schemeClr val="bg1"/>
                </a:solidFill>
                <a:ea typeface="微软雅黑" panose="020B0503020204020204" pitchFamily="34" charset="-122"/>
              </a:rPr>
              <a:t>未发生安全事故</a:t>
            </a:r>
            <a:endParaRPr lang="zh-CN" altLang="en-US" sz="1600" b="1" dirty="0">
              <a:solidFill>
                <a:schemeClr val="bg1"/>
              </a:solidFill>
              <a:ea typeface="微软雅黑" panose="020B0503020204020204" pitchFamily="34" charset="-122"/>
            </a:endParaRPr>
          </a:p>
        </p:txBody>
      </p:sp>
      <p:sp>
        <p:nvSpPr>
          <p:cNvPr id="1049840" name="AutoShape 23"/>
          <p:cNvSpPr>
            <a:spLocks noChangeArrowheads="1"/>
          </p:cNvSpPr>
          <p:nvPr/>
        </p:nvSpPr>
        <p:spPr bwMode="auto">
          <a:xfrm>
            <a:off x="2992855" y="5172568"/>
            <a:ext cx="1562100" cy="900113"/>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追究刑事责任</a:t>
            </a:r>
            <a:endParaRPr lang="zh-CN" altLang="en-US" sz="1600" b="1">
              <a:solidFill>
                <a:schemeClr val="bg1"/>
              </a:solidFill>
              <a:latin typeface="微软雅黑" panose="020B0503020204020204" pitchFamily="34" charset="-122"/>
              <a:ea typeface="微软雅黑" panose="020B0503020204020204" pitchFamily="34" charset="-122"/>
            </a:endParaRPr>
          </a:p>
        </p:txBody>
      </p:sp>
      <p:cxnSp>
        <p:nvCxnSpPr>
          <p:cNvPr id="3145908" name="肘形连接符 87"/>
          <p:cNvCxnSpPr/>
          <p:nvPr/>
        </p:nvCxnSpPr>
        <p:spPr>
          <a:xfrm rot="16200000" flipV="1">
            <a:off x="5056606" y="3246930"/>
            <a:ext cx="1079500" cy="1800225"/>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09" name="肘形连接符 88"/>
          <p:cNvCxnSpPr/>
          <p:nvPr/>
        </p:nvCxnSpPr>
        <p:spPr>
          <a:xfrm rot="5400000">
            <a:off x="3708024" y="3696985"/>
            <a:ext cx="1079500" cy="900112"/>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10" name="肘形连接符 89"/>
          <p:cNvCxnSpPr/>
          <p:nvPr/>
        </p:nvCxnSpPr>
        <p:spPr>
          <a:xfrm rot="16200000" flipV="1">
            <a:off x="6598790" y="4126405"/>
            <a:ext cx="900112" cy="1116013"/>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11" name="肘形连接符 90"/>
          <p:cNvCxnSpPr/>
          <p:nvPr/>
        </p:nvCxnSpPr>
        <p:spPr>
          <a:xfrm rot="5400000">
            <a:off x="5489993" y="4126404"/>
            <a:ext cx="900112" cy="1116012"/>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841" name="AutoShape 23"/>
          <p:cNvSpPr>
            <a:spLocks noChangeArrowheads="1"/>
          </p:cNvSpPr>
          <p:nvPr/>
        </p:nvSpPr>
        <p:spPr bwMode="auto">
          <a:xfrm>
            <a:off x="6636168" y="5172568"/>
            <a:ext cx="1809750" cy="900113"/>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投资人</a:t>
            </a:r>
            <a:endParaRPr lang="en-US" altLang="zh-CN" sz="16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处</a:t>
            </a:r>
            <a:r>
              <a:rPr lang="en-US" altLang="zh-CN" sz="1600" b="1">
                <a:solidFill>
                  <a:schemeClr val="bg1"/>
                </a:solidFill>
                <a:latin typeface="微软雅黑" panose="020B0503020204020204" pitchFamily="34" charset="-122"/>
                <a:ea typeface="微软雅黑" panose="020B0503020204020204" pitchFamily="34" charset="-122"/>
              </a:rPr>
              <a:t>2</a:t>
            </a:r>
            <a:r>
              <a:rPr lang="zh-CN" altLang="en-US" sz="1600" b="1">
                <a:solidFill>
                  <a:schemeClr val="bg1"/>
                </a:solidFill>
                <a:latin typeface="微软雅黑" panose="020B0503020204020204" pitchFamily="34" charset="-122"/>
                <a:ea typeface="微软雅黑" panose="020B0503020204020204" pitchFamily="34" charset="-122"/>
              </a:rPr>
              <a:t>万元以上</a:t>
            </a:r>
            <a:endParaRPr lang="en-US" altLang="zh-CN" sz="16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二十万元以下罚款</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842" name="AutoShape 23"/>
          <p:cNvSpPr>
            <a:spLocks noChangeArrowheads="1"/>
          </p:cNvSpPr>
          <p:nvPr/>
        </p:nvSpPr>
        <p:spPr bwMode="auto">
          <a:xfrm>
            <a:off x="8599905" y="4631229"/>
            <a:ext cx="2863383" cy="144145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责令限期改正，提供必需资金</a:t>
            </a:r>
            <a:endParaRPr lang="en-US" altLang="zh-CN" sz="1600" b="1" dirty="0">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逾期未改正，责令生产经营单</a:t>
            </a:r>
            <a:endParaRPr lang="en-US" altLang="zh-CN" sz="1600" b="1" dirty="0">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位停产停业整顿</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cxnSp>
        <p:nvCxnSpPr>
          <p:cNvPr id="3145912" name="直接连接符 93"/>
          <p:cNvCxnSpPr/>
          <p:nvPr/>
        </p:nvCxnSpPr>
        <p:spPr>
          <a:xfrm>
            <a:off x="9992143" y="4069256"/>
            <a:ext cx="0" cy="3968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843" name="矩形 94"/>
          <p:cNvSpPr/>
          <p:nvPr/>
        </p:nvSpPr>
        <p:spPr>
          <a:xfrm>
            <a:off x="4758157" y="3751755"/>
            <a:ext cx="1476375" cy="371577"/>
          </a:xfrm>
          <a:prstGeom prst="rect">
            <a:avLst/>
          </a:prstGeom>
          <a:noFill/>
          <a:ln w="19050">
            <a:noFill/>
          </a:ln>
          <a:effectLst/>
        </p:spPr>
        <p:txBody>
          <a:bodyPr>
            <a:spAutoFit/>
          </a:bodyPr>
          <a:lstStyle/>
          <a:p>
            <a:pPr algn="ctr">
              <a:lnSpc>
                <a:spcPct val="125000"/>
              </a:lnSpc>
            </a:pPr>
            <a:r>
              <a:rPr lang="zh-CN" altLang="en-US" sz="1600" b="1" dirty="0">
                <a:solidFill>
                  <a:schemeClr val="bg1"/>
                </a:solidFill>
                <a:ea typeface="微软雅黑" panose="020B0503020204020204" pitchFamily="34" charset="-122"/>
              </a:rPr>
              <a:t>未构成犯罪</a:t>
            </a:r>
            <a:endParaRPr lang="zh-CN" altLang="en-US" sz="1600" b="1" dirty="0">
              <a:solidFill>
                <a:schemeClr val="bg1"/>
              </a:solidFill>
              <a:ea typeface="微软雅黑" panose="020B0503020204020204" pitchFamily="34" charset="-122"/>
            </a:endParaRPr>
          </a:p>
        </p:txBody>
      </p:sp>
      <p:sp>
        <p:nvSpPr>
          <p:cNvPr id="1049844" name="矩形 95"/>
          <p:cNvSpPr/>
          <p:nvPr/>
        </p:nvSpPr>
        <p:spPr>
          <a:xfrm>
            <a:off x="3302420" y="3751755"/>
            <a:ext cx="1476375" cy="371577"/>
          </a:xfrm>
          <a:prstGeom prst="rect">
            <a:avLst/>
          </a:prstGeom>
          <a:noFill/>
          <a:ln w="19050">
            <a:noFill/>
          </a:ln>
          <a:effectLst/>
        </p:spPr>
        <p:txBody>
          <a:bodyPr>
            <a:spAutoFit/>
          </a:bodyPr>
          <a:lstStyle/>
          <a:p>
            <a:pPr algn="ctr">
              <a:lnSpc>
                <a:spcPct val="125000"/>
              </a:lnSpc>
            </a:pPr>
            <a:r>
              <a:rPr lang="zh-CN" altLang="en-US" sz="1600" b="1" dirty="0">
                <a:solidFill>
                  <a:schemeClr val="bg1"/>
                </a:solidFill>
                <a:ea typeface="微软雅黑" panose="020B0503020204020204" pitchFamily="34" charset="-122"/>
              </a:rPr>
              <a:t>构成犯罪</a:t>
            </a:r>
            <a:endParaRPr lang="zh-CN" altLang="en-US" sz="1600" b="1" dirty="0">
              <a:solidFill>
                <a:schemeClr val="bg1"/>
              </a:solidFill>
              <a:ea typeface="微软雅黑" panose="020B0503020204020204" pitchFamily="34" charset="-122"/>
            </a:endParaRPr>
          </a:p>
        </p:txBody>
      </p:sp>
      <p:cxnSp>
        <p:nvCxnSpPr>
          <p:cNvPr id="3145913" name="直接连接符 96"/>
          <p:cNvCxnSpPr/>
          <p:nvPr/>
        </p:nvCxnSpPr>
        <p:spPr>
          <a:xfrm>
            <a:off x="3796130" y="4685206"/>
            <a:ext cx="0" cy="39528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14" name="直接连接符 2"/>
          <p:cNvCxnSpPr>
            <a:cxnSpLocks noChangeShapeType="1"/>
          </p:cNvCxnSpPr>
          <p:nvPr/>
        </p:nvCxnSpPr>
        <p:spPr bwMode="auto">
          <a:xfrm>
            <a:off x="6642518" y="2708815"/>
            <a:ext cx="0" cy="612000"/>
          </a:xfrm>
          <a:prstGeom prst="line">
            <a:avLst/>
          </a:prstGeom>
          <a:noFill/>
          <a:ln w="19050">
            <a:solidFill>
              <a:schemeClr val="bg1"/>
            </a:solidFill>
            <a:round/>
          </a:ln>
        </p:spPr>
      </p:cxn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42" name="表格 1"/>
          <p:cNvGraphicFramePr>
            <a:graphicFrameLocks noGrp="1"/>
          </p:cNvGraphicFramePr>
          <p:nvPr/>
        </p:nvGraphicFramePr>
        <p:xfrm>
          <a:off x="2082948" y="211093"/>
          <a:ext cx="9555649" cy="6589408"/>
        </p:xfrm>
        <a:graphic>
          <a:graphicData uri="http://schemas.openxmlformats.org/drawingml/2006/table">
            <a:tbl>
              <a:tblPr firstRow="1" bandRow="1">
                <a:tableStyleId>{5C22544A-7EE6-4342-B048-85BDC9FD1C3A}</a:tableStyleId>
              </a:tblPr>
              <a:tblGrid>
                <a:gridCol w="735649"/>
                <a:gridCol w="8820000"/>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400" dirty="0">
                          <a:latin typeface="微软雅黑" panose="020B0503020204020204" pitchFamily="34" charset="-122"/>
                          <a:ea typeface="微软雅黑" panose="020B0503020204020204" pitchFamily="34" charset="-122"/>
                        </a:rPr>
                        <a:t>生产经营单位主要负责人</a:t>
                      </a:r>
                      <a:endParaRPr lang="zh-CN" altLang="en-US" sz="24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129717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ctr">
                        <a:lnSpc>
                          <a:spcPct val="150000"/>
                        </a:lnSpc>
                      </a:pPr>
                      <a:r>
                        <a:rPr lang="zh-CN" altLang="en-US" sz="1800" b="1" dirty="0">
                          <a:solidFill>
                            <a:schemeClr val="bg1"/>
                          </a:solidFill>
                          <a:latin typeface="微软雅黑" panose="020B0503020204020204" pitchFamily="34" charset="-122"/>
                          <a:ea typeface="微软雅黑" panose="020B0503020204020204" pitchFamily="34" charset="-122"/>
                        </a:rPr>
                        <a:t>未履行本法规定的安全生产管理职责的</a:t>
                      </a: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4068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sp>
        <p:nvSpPr>
          <p:cNvPr id="1049845" name="六边形 52"/>
          <p:cNvSpPr/>
          <p:nvPr/>
        </p:nvSpPr>
        <p:spPr>
          <a:xfrm>
            <a:off x="10713944" y="0"/>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94</a:t>
            </a:r>
            <a:endParaRPr lang="zh-CN" altLang="en-US" sz="2800" dirty="0"/>
          </a:p>
        </p:txBody>
      </p:sp>
      <p:cxnSp>
        <p:nvCxnSpPr>
          <p:cNvPr id="3145915" name="直接连接符 16"/>
          <p:cNvCxnSpPr/>
          <p:nvPr/>
        </p:nvCxnSpPr>
        <p:spPr>
          <a:xfrm>
            <a:off x="6662771" y="2844799"/>
            <a:ext cx="0" cy="792000"/>
          </a:xfrm>
          <a:prstGeom prst="line">
            <a:avLst/>
          </a:prstGeom>
          <a:ln w="19050">
            <a:solidFill>
              <a:srgbClr val="215A6B"/>
            </a:solidFill>
          </a:ln>
        </p:spPr>
        <p:style>
          <a:lnRef idx="1">
            <a:schemeClr val="accent1"/>
          </a:lnRef>
          <a:fillRef idx="0">
            <a:schemeClr val="accent1"/>
          </a:fillRef>
          <a:effectRef idx="0">
            <a:schemeClr val="accent1"/>
          </a:effectRef>
          <a:fontRef idx="minor">
            <a:schemeClr val="tx1"/>
          </a:fontRef>
        </p:style>
      </p:cxnSp>
      <p:cxnSp>
        <p:nvCxnSpPr>
          <p:cNvPr id="3145916" name="直接连接符 54"/>
          <p:cNvCxnSpPr/>
          <p:nvPr/>
        </p:nvCxnSpPr>
        <p:spPr>
          <a:xfrm>
            <a:off x="6392896" y="4456115"/>
            <a:ext cx="0" cy="3968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846" name="AutoShape 23"/>
          <p:cNvSpPr>
            <a:spLocks noChangeArrowheads="1"/>
          </p:cNvSpPr>
          <p:nvPr/>
        </p:nvSpPr>
        <p:spPr bwMode="auto">
          <a:xfrm>
            <a:off x="2955959" y="4881565"/>
            <a:ext cx="4826000" cy="1533525"/>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endParaRPr lang="zh-CN" altLang="en-US" sz="1600" b="1" dirty="0">
              <a:solidFill>
                <a:schemeClr val="bg1"/>
              </a:solidFill>
              <a:latin typeface="微软雅黑" panose="020B0503020204020204" pitchFamily="34" charset="-122"/>
              <a:ea typeface="微软雅黑" panose="020B0503020204020204" pitchFamily="34" charset="-122"/>
            </a:endParaRPr>
          </a:p>
        </p:txBody>
      </p:sp>
      <p:cxnSp>
        <p:nvCxnSpPr>
          <p:cNvPr id="3145917" name="肘形连接符 56"/>
          <p:cNvCxnSpPr/>
          <p:nvPr/>
        </p:nvCxnSpPr>
        <p:spPr>
          <a:xfrm rot="16200000" flipV="1">
            <a:off x="7762910" y="1754188"/>
            <a:ext cx="900113" cy="3348038"/>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18" name="肘形连接符 57"/>
          <p:cNvCxnSpPr/>
          <p:nvPr/>
        </p:nvCxnSpPr>
        <p:spPr>
          <a:xfrm rot="5400000">
            <a:off x="5116548" y="2455865"/>
            <a:ext cx="900113" cy="1944687"/>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847" name="矩形 58"/>
          <p:cNvSpPr/>
          <p:nvPr/>
        </p:nvSpPr>
        <p:spPr>
          <a:xfrm>
            <a:off x="4529171" y="3028951"/>
            <a:ext cx="1881188" cy="371577"/>
          </a:xfrm>
          <a:prstGeom prst="rect">
            <a:avLst/>
          </a:prstGeom>
          <a:noFill/>
          <a:ln w="19050">
            <a:noFill/>
          </a:ln>
          <a:effectLst/>
        </p:spPr>
        <p:txBody>
          <a:bodyPr>
            <a:spAutoFit/>
          </a:bodyPr>
          <a:lstStyle/>
          <a:p>
            <a:pPr algn="ctr">
              <a:lnSpc>
                <a:spcPct val="125000"/>
              </a:lnSpc>
            </a:pPr>
            <a:r>
              <a:rPr lang="zh-CN" altLang="en-US" sz="1600" b="1" dirty="0">
                <a:solidFill>
                  <a:schemeClr val="bg1"/>
                </a:solidFill>
                <a:ea typeface="微软雅黑" panose="020B0503020204020204" pitchFamily="34" charset="-122"/>
              </a:rPr>
              <a:t>导致发生安全事故</a:t>
            </a:r>
            <a:endParaRPr lang="zh-CN" altLang="en-US" sz="1600" b="1" dirty="0">
              <a:solidFill>
                <a:schemeClr val="bg1"/>
              </a:solidFill>
              <a:ea typeface="微软雅黑" panose="020B0503020204020204" pitchFamily="34" charset="-122"/>
            </a:endParaRPr>
          </a:p>
        </p:txBody>
      </p:sp>
      <p:sp>
        <p:nvSpPr>
          <p:cNvPr id="1049848" name="矩形 59"/>
          <p:cNvSpPr/>
          <p:nvPr/>
        </p:nvSpPr>
        <p:spPr>
          <a:xfrm>
            <a:off x="6662773" y="3028951"/>
            <a:ext cx="1946275" cy="371577"/>
          </a:xfrm>
          <a:prstGeom prst="rect">
            <a:avLst/>
          </a:prstGeom>
          <a:noFill/>
          <a:ln w="19050">
            <a:noFill/>
          </a:ln>
          <a:effectLst/>
        </p:spPr>
        <p:txBody>
          <a:bodyPr>
            <a:spAutoFit/>
          </a:bodyPr>
          <a:lstStyle/>
          <a:p>
            <a:pPr algn="ctr">
              <a:lnSpc>
                <a:spcPct val="125000"/>
              </a:lnSpc>
            </a:pPr>
            <a:r>
              <a:rPr lang="zh-CN" altLang="en-US" sz="1600" b="1" dirty="0">
                <a:solidFill>
                  <a:schemeClr val="bg1"/>
                </a:solidFill>
                <a:ea typeface="微软雅黑" panose="020B0503020204020204" pitchFamily="34" charset="-122"/>
              </a:rPr>
              <a:t>未发生安全事故</a:t>
            </a:r>
            <a:endParaRPr lang="zh-CN" altLang="en-US" sz="1600" b="1" dirty="0">
              <a:solidFill>
                <a:schemeClr val="bg1"/>
              </a:solidFill>
              <a:ea typeface="微软雅黑" panose="020B0503020204020204" pitchFamily="34" charset="-122"/>
            </a:endParaRPr>
          </a:p>
        </p:txBody>
      </p:sp>
      <p:cxnSp>
        <p:nvCxnSpPr>
          <p:cNvPr id="3145919" name="肘形连接符 60"/>
          <p:cNvCxnSpPr/>
          <p:nvPr/>
        </p:nvCxnSpPr>
        <p:spPr>
          <a:xfrm rot="16200000" flipV="1">
            <a:off x="4952240" y="3056733"/>
            <a:ext cx="1081088" cy="1800225"/>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20" name="肘形连接符 61"/>
          <p:cNvCxnSpPr/>
          <p:nvPr/>
        </p:nvCxnSpPr>
        <p:spPr>
          <a:xfrm rot="5400000">
            <a:off x="3603659" y="3506789"/>
            <a:ext cx="1081088" cy="900113"/>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21" name="直接连接符 62"/>
          <p:cNvCxnSpPr/>
          <p:nvPr/>
        </p:nvCxnSpPr>
        <p:spPr>
          <a:xfrm>
            <a:off x="9888571" y="3878265"/>
            <a:ext cx="0" cy="3968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849" name="矩形 63"/>
          <p:cNvSpPr/>
          <p:nvPr/>
        </p:nvSpPr>
        <p:spPr>
          <a:xfrm>
            <a:off x="4654586" y="3560764"/>
            <a:ext cx="1476375" cy="371577"/>
          </a:xfrm>
          <a:prstGeom prst="rect">
            <a:avLst/>
          </a:prstGeom>
          <a:noFill/>
          <a:ln w="19050">
            <a:noFill/>
          </a:ln>
          <a:effectLst/>
        </p:spPr>
        <p:txBody>
          <a:bodyPr>
            <a:spAutoFit/>
          </a:bodyPr>
          <a:lstStyle/>
          <a:p>
            <a:pPr algn="ctr">
              <a:lnSpc>
                <a:spcPct val="125000"/>
              </a:lnSpc>
            </a:pPr>
            <a:r>
              <a:rPr lang="zh-CN" altLang="en-US" sz="1600" b="1" dirty="0">
                <a:solidFill>
                  <a:schemeClr val="bg1"/>
                </a:solidFill>
                <a:ea typeface="微软雅黑" panose="020B0503020204020204" pitchFamily="34" charset="-122"/>
              </a:rPr>
              <a:t>未构成犯罪</a:t>
            </a:r>
            <a:endParaRPr lang="zh-CN" altLang="en-US" sz="1600" b="1" dirty="0">
              <a:solidFill>
                <a:schemeClr val="bg1"/>
              </a:solidFill>
              <a:ea typeface="微软雅黑" panose="020B0503020204020204" pitchFamily="34" charset="-122"/>
            </a:endParaRPr>
          </a:p>
        </p:txBody>
      </p:sp>
      <p:sp>
        <p:nvSpPr>
          <p:cNvPr id="1049850" name="矩形 64"/>
          <p:cNvSpPr/>
          <p:nvPr/>
        </p:nvSpPr>
        <p:spPr>
          <a:xfrm>
            <a:off x="3198848" y="3560764"/>
            <a:ext cx="1476375" cy="371577"/>
          </a:xfrm>
          <a:prstGeom prst="rect">
            <a:avLst/>
          </a:prstGeom>
          <a:noFill/>
          <a:ln w="19050">
            <a:noFill/>
          </a:ln>
          <a:effectLst/>
        </p:spPr>
        <p:txBody>
          <a:bodyPr>
            <a:spAutoFit/>
          </a:bodyPr>
          <a:lstStyle/>
          <a:p>
            <a:pPr algn="ctr">
              <a:lnSpc>
                <a:spcPct val="125000"/>
              </a:lnSpc>
            </a:pPr>
            <a:r>
              <a:rPr lang="zh-CN" altLang="en-US" sz="1600" b="1" dirty="0">
                <a:solidFill>
                  <a:schemeClr val="bg1"/>
                </a:solidFill>
                <a:ea typeface="微软雅黑" panose="020B0503020204020204" pitchFamily="34" charset="-122"/>
              </a:rPr>
              <a:t>构成犯罪</a:t>
            </a:r>
            <a:endParaRPr lang="zh-CN" altLang="en-US" sz="1600" b="1" dirty="0">
              <a:solidFill>
                <a:schemeClr val="bg1"/>
              </a:solidFill>
              <a:ea typeface="微软雅黑" panose="020B0503020204020204" pitchFamily="34" charset="-122"/>
            </a:endParaRPr>
          </a:p>
        </p:txBody>
      </p:sp>
      <p:cxnSp>
        <p:nvCxnSpPr>
          <p:cNvPr id="3145922" name="直接连接符 65"/>
          <p:cNvCxnSpPr/>
          <p:nvPr/>
        </p:nvCxnSpPr>
        <p:spPr>
          <a:xfrm>
            <a:off x="3692559" y="4456115"/>
            <a:ext cx="0" cy="39528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851" name="AutoShape 23"/>
          <p:cNvSpPr>
            <a:spLocks noChangeArrowheads="1"/>
          </p:cNvSpPr>
          <p:nvPr/>
        </p:nvSpPr>
        <p:spPr bwMode="auto">
          <a:xfrm>
            <a:off x="2955959" y="4206877"/>
            <a:ext cx="1439862" cy="468313"/>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撤职处分</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852" name="AutoShape 23"/>
          <p:cNvSpPr>
            <a:spLocks noChangeArrowheads="1"/>
          </p:cNvSpPr>
          <p:nvPr/>
        </p:nvSpPr>
        <p:spPr bwMode="auto">
          <a:xfrm>
            <a:off x="5673759" y="4222752"/>
            <a:ext cx="1439862" cy="468313"/>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追究刑事责任</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853" name="AutoShape 23"/>
          <p:cNvSpPr>
            <a:spLocks noChangeArrowheads="1"/>
          </p:cNvSpPr>
          <p:nvPr/>
        </p:nvSpPr>
        <p:spPr bwMode="auto">
          <a:xfrm>
            <a:off x="7899434" y="5484813"/>
            <a:ext cx="1562100" cy="900112"/>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处五万元以上</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十万元以下罚款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cxnSp>
        <p:nvCxnSpPr>
          <p:cNvPr id="3145923" name="肘形连接符 69"/>
          <p:cNvCxnSpPr/>
          <p:nvPr/>
        </p:nvCxnSpPr>
        <p:spPr>
          <a:xfrm rot="16200000" flipV="1">
            <a:off x="9994935" y="4438651"/>
            <a:ext cx="900113" cy="1116012"/>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24" name="肘形连接符 70"/>
          <p:cNvCxnSpPr/>
          <p:nvPr/>
        </p:nvCxnSpPr>
        <p:spPr>
          <a:xfrm rot="5400000">
            <a:off x="8875748" y="4438652"/>
            <a:ext cx="900113" cy="1116013"/>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854" name="AutoShape 23"/>
          <p:cNvSpPr>
            <a:spLocks noChangeArrowheads="1"/>
          </p:cNvSpPr>
          <p:nvPr/>
        </p:nvSpPr>
        <p:spPr bwMode="auto">
          <a:xfrm>
            <a:off x="9577423" y="5484813"/>
            <a:ext cx="1660525" cy="900112"/>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责令生产经营单</a:t>
            </a:r>
            <a:endParaRPr lang="en-US" altLang="zh-CN" sz="1600" b="1">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位停产停业整顿</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855" name="AutoShape 23"/>
          <p:cNvSpPr>
            <a:spLocks noChangeArrowheads="1"/>
          </p:cNvSpPr>
          <p:nvPr/>
        </p:nvSpPr>
        <p:spPr bwMode="auto">
          <a:xfrm>
            <a:off x="8353044" y="3488016"/>
            <a:ext cx="3072342" cy="682271"/>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责令限期改正</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处二万元以上五万元以下的罚款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856" name="AutoShape 23"/>
          <p:cNvSpPr>
            <a:spLocks noChangeArrowheads="1"/>
          </p:cNvSpPr>
          <p:nvPr/>
        </p:nvSpPr>
        <p:spPr bwMode="auto">
          <a:xfrm>
            <a:off x="9169434" y="4306888"/>
            <a:ext cx="1439862" cy="468312"/>
          </a:xfrm>
          <a:prstGeom prst="rect">
            <a:avLst/>
          </a:prstGeom>
          <a:solidFill>
            <a:srgbClr val="215A6B"/>
          </a:solidFill>
          <a:ln w="19050">
            <a:solidFill>
              <a:schemeClr val="bg1"/>
            </a:solidFill>
            <a:prstDash val="solid"/>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逾期未改正</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cxnSp>
        <p:nvCxnSpPr>
          <p:cNvPr id="3145925" name="直接连接符 2"/>
          <p:cNvCxnSpPr>
            <a:cxnSpLocks noChangeShapeType="1"/>
          </p:cNvCxnSpPr>
          <p:nvPr/>
        </p:nvCxnSpPr>
        <p:spPr bwMode="auto">
          <a:xfrm>
            <a:off x="6539378" y="2735331"/>
            <a:ext cx="0" cy="612000"/>
          </a:xfrm>
          <a:prstGeom prst="line">
            <a:avLst/>
          </a:prstGeom>
          <a:noFill/>
          <a:ln w="19050">
            <a:solidFill>
              <a:schemeClr val="bg1"/>
            </a:solidFill>
            <a:round/>
          </a:ln>
        </p:spPr>
      </p:cxnSp>
      <p:sp>
        <p:nvSpPr>
          <p:cNvPr id="1049857" name="矩形 3"/>
          <p:cNvSpPr/>
          <p:nvPr/>
        </p:nvSpPr>
        <p:spPr>
          <a:xfrm>
            <a:off x="2955959" y="4996658"/>
            <a:ext cx="4826000" cy="1323439"/>
          </a:xfrm>
          <a:prstGeom prst="rect">
            <a:avLst/>
          </a:prstGeom>
        </p:spPr>
        <p:txBody>
          <a:bodyPr wrap="squar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依照前款规定受刑事处罚或者撤职处分的，自刑罚执行完毕或者受处分之日起，五年内不得担任任何生产经营单位的主要负责人；对重大、特别重大生产安全事故负有责任的，终身不得担任本行业生产经营单位的主要负责人。</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43" name="表格 1"/>
          <p:cNvGraphicFramePr>
            <a:graphicFrameLocks noGrp="1"/>
          </p:cNvGraphicFramePr>
          <p:nvPr/>
        </p:nvGraphicFramePr>
        <p:xfrm>
          <a:off x="2226964" y="211093"/>
          <a:ext cx="9159649" cy="6589408"/>
        </p:xfrm>
        <a:graphic>
          <a:graphicData uri="http://schemas.openxmlformats.org/drawingml/2006/table">
            <a:tbl>
              <a:tblPr firstRow="1" bandRow="1">
                <a:tableStyleId>{5C22544A-7EE6-4342-B048-85BDC9FD1C3A}</a:tableStyleId>
              </a:tblPr>
              <a:tblGrid>
                <a:gridCol w="735649"/>
                <a:gridCol w="8424000"/>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800" dirty="0">
                          <a:latin typeface="微软雅黑" panose="020B0503020204020204" pitchFamily="34" charset="-122"/>
                          <a:ea typeface="微软雅黑" panose="020B0503020204020204" pitchFamily="34" charset="-122"/>
                        </a:rPr>
                        <a:t>生产经营单位主要负责人</a:t>
                      </a: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129717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ctr">
                        <a:lnSpc>
                          <a:spcPct val="150000"/>
                        </a:lnSpc>
                      </a:pPr>
                      <a:r>
                        <a:rPr lang="zh-CN" altLang="en-US" sz="1800" b="1" dirty="0">
                          <a:solidFill>
                            <a:schemeClr val="bg1"/>
                          </a:solidFill>
                          <a:latin typeface="微软雅黑" panose="020B0503020204020204" pitchFamily="34" charset="-122"/>
                          <a:ea typeface="微软雅黑" panose="020B0503020204020204" pitchFamily="34" charset="-122"/>
                        </a:rPr>
                        <a:t>未履行本法规定的安全生产管理职责</a:t>
                      </a: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4068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sp>
        <p:nvSpPr>
          <p:cNvPr id="1049858" name="六边形 52"/>
          <p:cNvSpPr/>
          <p:nvPr/>
        </p:nvSpPr>
        <p:spPr>
          <a:xfrm>
            <a:off x="10857960" y="0"/>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95</a:t>
            </a:r>
            <a:endParaRPr lang="zh-CN" altLang="en-US" sz="2800" dirty="0"/>
          </a:p>
        </p:txBody>
      </p:sp>
      <p:cxnSp>
        <p:nvCxnSpPr>
          <p:cNvPr id="3145926" name="直接连接符 16"/>
          <p:cNvCxnSpPr/>
          <p:nvPr/>
        </p:nvCxnSpPr>
        <p:spPr>
          <a:xfrm>
            <a:off x="6806787" y="2844799"/>
            <a:ext cx="0" cy="792000"/>
          </a:xfrm>
          <a:prstGeom prst="line">
            <a:avLst/>
          </a:prstGeom>
          <a:ln w="19050">
            <a:solidFill>
              <a:srgbClr val="215A6B"/>
            </a:solidFill>
          </a:ln>
        </p:spPr>
        <p:style>
          <a:lnRef idx="1">
            <a:schemeClr val="accent1"/>
          </a:lnRef>
          <a:fillRef idx="0">
            <a:schemeClr val="accent1"/>
          </a:fillRef>
          <a:effectRef idx="0">
            <a:schemeClr val="accent1"/>
          </a:effectRef>
          <a:fontRef idx="minor">
            <a:schemeClr val="tx1"/>
          </a:fontRef>
        </p:style>
      </p:cxnSp>
      <p:grpSp>
        <p:nvGrpSpPr>
          <p:cNvPr id="431" name="组合 18"/>
          <p:cNvGrpSpPr/>
          <p:nvPr/>
        </p:nvGrpSpPr>
        <p:grpSpPr>
          <a:xfrm>
            <a:off x="3664074" y="3519108"/>
            <a:ext cx="6912768" cy="3240360"/>
            <a:chOff x="1784648" y="3429000"/>
            <a:chExt cx="6912768" cy="3240360"/>
          </a:xfrm>
        </p:grpSpPr>
        <p:sp>
          <p:nvSpPr>
            <p:cNvPr id="1049859" name="矩形 19"/>
            <p:cNvSpPr/>
            <p:nvPr/>
          </p:nvSpPr>
          <p:spPr>
            <a:xfrm>
              <a:off x="1784648" y="3429000"/>
              <a:ext cx="6912768" cy="3240360"/>
            </a:xfrm>
            <a:prstGeom prst="rect">
              <a:avLst/>
            </a:prstGeom>
            <a:solidFill>
              <a:schemeClr val="bg1"/>
            </a:solidFill>
            <a:ln>
              <a:solidFill>
                <a:srgbClr val="215A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2" name="组合 20"/>
            <p:cNvGrpSpPr/>
            <p:nvPr/>
          </p:nvGrpSpPr>
          <p:grpSpPr>
            <a:xfrm>
              <a:off x="1979959" y="3519108"/>
              <a:ext cx="6568779" cy="3071386"/>
              <a:chOff x="1909538" y="3575257"/>
              <a:chExt cx="6622158" cy="3096344"/>
            </a:xfrm>
          </p:grpSpPr>
          <p:grpSp>
            <p:nvGrpSpPr>
              <p:cNvPr id="433" name="组合 21"/>
              <p:cNvGrpSpPr/>
              <p:nvPr/>
            </p:nvGrpSpPr>
            <p:grpSpPr>
              <a:xfrm>
                <a:off x="1909538" y="3575257"/>
                <a:ext cx="5923782" cy="3096344"/>
                <a:chOff x="2485602" y="3429000"/>
                <a:chExt cx="5923782" cy="3096344"/>
              </a:xfrm>
            </p:grpSpPr>
            <p:graphicFrame>
              <p:nvGraphicFramePr>
                <p:cNvPr id="4194344" name="图表 23"/>
                <p:cNvGraphicFramePr/>
                <p:nvPr/>
              </p:nvGraphicFramePr>
              <p:xfrm>
                <a:off x="2792760" y="3429000"/>
                <a:ext cx="5616624" cy="3096344"/>
              </p:xfrm>
              <a:graphic>
                <a:graphicData uri="http://schemas.openxmlformats.org/drawingml/2006/chart">
                  <c:chart xmlns:c="http://schemas.openxmlformats.org/drawingml/2006/chart" xmlns:r="http://schemas.openxmlformats.org/officeDocument/2006/relationships" r:id="rId1"/>
                </a:graphicData>
              </a:graphic>
            </p:graphicFrame>
            <p:sp>
              <p:nvSpPr>
                <p:cNvPr id="1049860" name="矩形 24"/>
                <p:cNvSpPr/>
                <p:nvPr/>
              </p:nvSpPr>
              <p:spPr>
                <a:xfrm>
                  <a:off x="2485602" y="4005063"/>
                  <a:ext cx="415498" cy="1754326"/>
                </a:xfrm>
                <a:prstGeom prst="rect">
                  <a:avLst/>
                </a:prstGeom>
              </p:spPr>
              <p:txBody>
                <a:bodyPr wrap="none">
                  <a:spAutoFit/>
                </a:bodyPr>
                <a:lstStyle/>
                <a:p>
                  <a:r>
                    <a:rPr lang="zh-CN" altLang="en-US" b="1" dirty="0">
                      <a:solidFill>
                        <a:srgbClr val="215A6B"/>
                      </a:solidFill>
                      <a:latin typeface="微软雅黑" panose="020B0503020204020204" pitchFamily="34" charset="-122"/>
                      <a:ea typeface="微软雅黑" panose="020B0503020204020204" pitchFamily="34" charset="-122"/>
                    </a:rPr>
                    <a:t>上</a:t>
                  </a:r>
                  <a:endParaRPr lang="en-US" altLang="zh-CN" b="1" dirty="0">
                    <a:solidFill>
                      <a:srgbClr val="215A6B"/>
                    </a:solidFill>
                    <a:latin typeface="微软雅黑" panose="020B0503020204020204" pitchFamily="34" charset="-122"/>
                    <a:ea typeface="微软雅黑" panose="020B0503020204020204" pitchFamily="34" charset="-122"/>
                  </a:endParaRPr>
                </a:p>
                <a:p>
                  <a:r>
                    <a:rPr lang="zh-CN" altLang="en-US" b="1" dirty="0">
                      <a:solidFill>
                        <a:srgbClr val="215A6B"/>
                      </a:solidFill>
                      <a:latin typeface="微软雅黑" panose="020B0503020204020204" pitchFamily="34" charset="-122"/>
                      <a:ea typeface="微软雅黑" panose="020B0503020204020204" pitchFamily="34" charset="-122"/>
                    </a:rPr>
                    <a:t>一</a:t>
                  </a:r>
                  <a:endParaRPr lang="en-US" altLang="zh-CN" b="1" dirty="0">
                    <a:solidFill>
                      <a:srgbClr val="215A6B"/>
                    </a:solidFill>
                    <a:latin typeface="微软雅黑" panose="020B0503020204020204" pitchFamily="34" charset="-122"/>
                    <a:ea typeface="微软雅黑" panose="020B0503020204020204" pitchFamily="34" charset="-122"/>
                  </a:endParaRPr>
                </a:p>
                <a:p>
                  <a:r>
                    <a:rPr lang="zh-CN" altLang="en-US" b="1" dirty="0">
                      <a:solidFill>
                        <a:srgbClr val="215A6B"/>
                      </a:solidFill>
                      <a:latin typeface="微软雅黑" panose="020B0503020204020204" pitchFamily="34" charset="-122"/>
                      <a:ea typeface="微软雅黑" panose="020B0503020204020204" pitchFamily="34" charset="-122"/>
                    </a:rPr>
                    <a:t>年</a:t>
                  </a:r>
                  <a:endParaRPr lang="en-US" altLang="zh-CN" b="1" dirty="0">
                    <a:solidFill>
                      <a:srgbClr val="215A6B"/>
                    </a:solidFill>
                    <a:latin typeface="微软雅黑" panose="020B0503020204020204" pitchFamily="34" charset="-122"/>
                    <a:ea typeface="微软雅黑" panose="020B0503020204020204" pitchFamily="34" charset="-122"/>
                  </a:endParaRPr>
                </a:p>
                <a:p>
                  <a:r>
                    <a:rPr lang="zh-CN" altLang="en-US" b="1" dirty="0">
                      <a:solidFill>
                        <a:srgbClr val="215A6B"/>
                      </a:solidFill>
                      <a:latin typeface="微软雅黑" panose="020B0503020204020204" pitchFamily="34" charset="-122"/>
                      <a:ea typeface="微软雅黑" panose="020B0503020204020204" pitchFamily="34" charset="-122"/>
                    </a:rPr>
                    <a:t>年</a:t>
                  </a:r>
                  <a:endParaRPr lang="en-US" altLang="zh-CN" b="1" dirty="0">
                    <a:solidFill>
                      <a:srgbClr val="215A6B"/>
                    </a:solidFill>
                    <a:latin typeface="微软雅黑" panose="020B0503020204020204" pitchFamily="34" charset="-122"/>
                    <a:ea typeface="微软雅黑" panose="020B0503020204020204" pitchFamily="34" charset="-122"/>
                  </a:endParaRPr>
                </a:p>
                <a:p>
                  <a:r>
                    <a:rPr lang="zh-CN" altLang="en-US" b="1" dirty="0">
                      <a:solidFill>
                        <a:srgbClr val="215A6B"/>
                      </a:solidFill>
                      <a:latin typeface="微软雅黑" panose="020B0503020204020204" pitchFamily="34" charset="-122"/>
                      <a:ea typeface="微软雅黑" panose="020B0503020204020204" pitchFamily="34" charset="-122"/>
                    </a:rPr>
                    <a:t>收</a:t>
                  </a:r>
                  <a:endParaRPr lang="en-US" altLang="zh-CN" b="1" dirty="0">
                    <a:solidFill>
                      <a:srgbClr val="215A6B"/>
                    </a:solidFill>
                    <a:latin typeface="微软雅黑" panose="020B0503020204020204" pitchFamily="34" charset="-122"/>
                    <a:ea typeface="微软雅黑" panose="020B0503020204020204" pitchFamily="34" charset="-122"/>
                  </a:endParaRPr>
                </a:p>
                <a:p>
                  <a:r>
                    <a:rPr lang="zh-CN" altLang="en-US" b="1" dirty="0">
                      <a:solidFill>
                        <a:srgbClr val="215A6B"/>
                      </a:solidFill>
                      <a:latin typeface="微软雅黑" panose="020B0503020204020204" pitchFamily="34" charset="-122"/>
                      <a:ea typeface="微软雅黑" panose="020B0503020204020204" pitchFamily="34" charset="-122"/>
                    </a:rPr>
                    <a:t>入</a:t>
                  </a:r>
                  <a:endParaRPr lang="zh-CN" altLang="en-US" b="1" dirty="0">
                    <a:solidFill>
                      <a:srgbClr val="215A6B"/>
                    </a:solidFill>
                    <a:latin typeface="微软雅黑" panose="020B0503020204020204" pitchFamily="34" charset="-122"/>
                    <a:ea typeface="微软雅黑" panose="020B0503020204020204" pitchFamily="34" charset="-122"/>
                  </a:endParaRPr>
                </a:p>
              </p:txBody>
            </p:sp>
            <p:sp>
              <p:nvSpPr>
                <p:cNvPr id="1049861" name="矩形 25"/>
                <p:cNvSpPr/>
                <p:nvPr/>
              </p:nvSpPr>
              <p:spPr>
                <a:xfrm>
                  <a:off x="3622052" y="3708089"/>
                  <a:ext cx="646331" cy="369332"/>
                </a:xfrm>
                <a:prstGeom prst="rect">
                  <a:avLst/>
                </a:prstGeom>
              </p:spPr>
              <p:txBody>
                <a:bodyPr wrap="none">
                  <a:spAutoFit/>
                </a:bodyPr>
                <a:lstStyle/>
                <a:p>
                  <a:r>
                    <a:rPr lang="en-US" altLang="zh-CN" b="1" dirty="0">
                      <a:solidFill>
                        <a:schemeClr val="bg1"/>
                      </a:solidFill>
                    </a:rPr>
                    <a:t>40%</a:t>
                  </a:r>
                  <a:endParaRPr lang="zh-CN" altLang="en-US" b="1" dirty="0">
                    <a:solidFill>
                      <a:schemeClr val="bg1"/>
                    </a:solidFill>
                  </a:endParaRPr>
                </a:p>
              </p:txBody>
            </p:sp>
            <p:sp>
              <p:nvSpPr>
                <p:cNvPr id="1049862" name="矩形 26"/>
                <p:cNvSpPr/>
                <p:nvPr/>
              </p:nvSpPr>
              <p:spPr>
                <a:xfrm>
                  <a:off x="4855950" y="3820398"/>
                  <a:ext cx="646331" cy="369332"/>
                </a:xfrm>
                <a:prstGeom prst="rect">
                  <a:avLst/>
                </a:prstGeom>
              </p:spPr>
              <p:txBody>
                <a:bodyPr wrap="none">
                  <a:spAutoFit/>
                </a:bodyPr>
                <a:lstStyle/>
                <a:p>
                  <a:r>
                    <a:rPr lang="en-US" altLang="zh-CN" b="1" dirty="0">
                      <a:solidFill>
                        <a:schemeClr val="bg1"/>
                      </a:solidFill>
                    </a:rPr>
                    <a:t>60%</a:t>
                  </a:r>
                  <a:endParaRPr lang="zh-CN" altLang="en-US" b="1" dirty="0">
                    <a:solidFill>
                      <a:schemeClr val="bg1"/>
                    </a:solidFill>
                  </a:endParaRPr>
                </a:p>
              </p:txBody>
            </p:sp>
            <p:sp>
              <p:nvSpPr>
                <p:cNvPr id="1049863" name="矩形 27"/>
                <p:cNvSpPr/>
                <p:nvPr/>
              </p:nvSpPr>
              <p:spPr>
                <a:xfrm>
                  <a:off x="6105128" y="4189730"/>
                  <a:ext cx="646331" cy="369332"/>
                </a:xfrm>
                <a:prstGeom prst="rect">
                  <a:avLst/>
                </a:prstGeom>
              </p:spPr>
              <p:txBody>
                <a:bodyPr wrap="none">
                  <a:spAutoFit/>
                </a:bodyPr>
                <a:lstStyle/>
                <a:p>
                  <a:r>
                    <a:rPr lang="en-US" altLang="zh-CN" b="1" dirty="0">
                      <a:solidFill>
                        <a:schemeClr val="bg1"/>
                      </a:solidFill>
                    </a:rPr>
                    <a:t>80%</a:t>
                  </a:r>
                  <a:endParaRPr lang="zh-CN" altLang="en-US" b="1" dirty="0">
                    <a:solidFill>
                      <a:schemeClr val="bg1"/>
                    </a:solidFill>
                  </a:endParaRPr>
                </a:p>
              </p:txBody>
            </p:sp>
            <p:sp>
              <p:nvSpPr>
                <p:cNvPr id="1049864" name="矩形 28"/>
                <p:cNvSpPr/>
                <p:nvPr/>
              </p:nvSpPr>
              <p:spPr>
                <a:xfrm>
                  <a:off x="7262609" y="4374395"/>
                  <a:ext cx="780865" cy="372333"/>
                </a:xfrm>
                <a:prstGeom prst="rect">
                  <a:avLst/>
                </a:prstGeom>
              </p:spPr>
              <p:txBody>
                <a:bodyPr wrap="none">
                  <a:spAutoFit/>
                </a:bodyPr>
                <a:lstStyle/>
                <a:p>
                  <a:r>
                    <a:rPr lang="en-US" altLang="zh-CN" b="1" dirty="0">
                      <a:solidFill>
                        <a:schemeClr val="bg1"/>
                      </a:solidFill>
                    </a:rPr>
                    <a:t>100%</a:t>
                  </a:r>
                  <a:endParaRPr lang="zh-CN" altLang="en-US" b="1" dirty="0">
                    <a:solidFill>
                      <a:schemeClr val="bg1"/>
                    </a:solidFill>
                  </a:endParaRPr>
                </a:p>
              </p:txBody>
            </p:sp>
          </p:grpSp>
          <p:sp>
            <p:nvSpPr>
              <p:cNvPr id="1049865" name="椭圆 22"/>
              <p:cNvSpPr/>
              <p:nvPr/>
            </p:nvSpPr>
            <p:spPr>
              <a:xfrm>
                <a:off x="7617296" y="4248119"/>
                <a:ext cx="914400" cy="914400"/>
              </a:xfrm>
              <a:prstGeom prst="ellipse">
                <a:avLst/>
              </a:prstGeom>
              <a:noFill/>
              <a:ln w="38100">
                <a:solidFill>
                  <a:schemeClr val="tx1">
                    <a:lumMod val="65000"/>
                    <a:lumOff val="3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chemeClr val="tx1"/>
                    </a:solidFill>
                    <a:latin typeface="微软雅黑" panose="020B0503020204020204" pitchFamily="34" charset="-122"/>
                    <a:ea typeface="微软雅黑" panose="020B0503020204020204" pitchFamily="34" charset="-122"/>
                  </a:rPr>
                  <a:t>罚</a:t>
                </a:r>
                <a:endParaRPr lang="zh-CN" altLang="en-US" sz="4800" b="1" dirty="0">
                  <a:solidFill>
                    <a:schemeClr val="tx1"/>
                  </a:solidFill>
                  <a:latin typeface="微软雅黑" panose="020B0503020204020204" pitchFamily="34" charset="-122"/>
                  <a:ea typeface="微软雅黑" panose="020B0503020204020204" pitchFamily="34" charset="-122"/>
                </a:endParaRPr>
              </a:p>
            </p:txBody>
          </p:sp>
        </p:grpSp>
      </p:grpSp>
      <p:cxnSp>
        <p:nvCxnSpPr>
          <p:cNvPr id="3145927" name="直接连接符 2"/>
          <p:cNvCxnSpPr>
            <a:cxnSpLocks noChangeShapeType="1"/>
          </p:cNvCxnSpPr>
          <p:nvPr/>
        </p:nvCxnSpPr>
        <p:spPr bwMode="auto">
          <a:xfrm>
            <a:off x="7192789" y="2719311"/>
            <a:ext cx="0" cy="1008000"/>
          </a:xfrm>
          <a:prstGeom prst="line">
            <a:avLst/>
          </a:prstGeom>
          <a:noFill/>
          <a:ln w="19050">
            <a:solidFill>
              <a:schemeClr val="bg1"/>
            </a:solidFill>
            <a:round/>
          </a:ln>
        </p:spPr>
      </p:cxnSp>
      <p:sp>
        <p:nvSpPr>
          <p:cNvPr id="1049866" name="AutoShape 23"/>
          <p:cNvSpPr>
            <a:spLocks noChangeArrowheads="1"/>
          </p:cNvSpPr>
          <p:nvPr/>
        </p:nvSpPr>
        <p:spPr bwMode="auto">
          <a:xfrm>
            <a:off x="6044878" y="2924224"/>
            <a:ext cx="2295822" cy="468313"/>
          </a:xfrm>
          <a:prstGeom prst="rect">
            <a:avLst/>
          </a:prstGeom>
          <a:solidFill>
            <a:schemeClr val="bg1"/>
          </a:solidFill>
          <a:ln w="19050">
            <a:solidFill>
              <a:srgbClr val="215A6B"/>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latin typeface="微软雅黑" panose="020B0503020204020204" pitchFamily="34" charset="-122"/>
                <a:ea typeface="微软雅黑" panose="020B0503020204020204" pitchFamily="34" charset="-122"/>
              </a:rPr>
              <a:t>导致发生生产安全事故</a:t>
            </a:r>
            <a:endParaRPr lang="zh-CN" altLang="en-US" sz="16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45" name="表格 1"/>
          <p:cNvGraphicFramePr>
            <a:graphicFrameLocks noGrp="1"/>
          </p:cNvGraphicFramePr>
          <p:nvPr/>
        </p:nvGraphicFramePr>
        <p:xfrm>
          <a:off x="361478" y="1772816"/>
          <a:ext cx="11160000" cy="3554612"/>
        </p:xfrm>
        <a:graphic>
          <a:graphicData uri="http://schemas.openxmlformats.org/drawingml/2006/table">
            <a:tbl>
              <a:tblPr firstRow="1" bandRow="1">
                <a:tableStyleId>{5C22544A-7EE6-4342-B048-85BDC9FD1C3A}</a:tableStyleId>
              </a:tblPr>
              <a:tblGrid>
                <a:gridCol w="2088000"/>
                <a:gridCol w="2844000"/>
                <a:gridCol w="6228000"/>
              </a:tblGrid>
              <a:tr h="798789">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责任主体</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8B5A5"/>
                    </a:solidFill>
                  </a:tcPr>
                </a:tc>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违法行为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F5201"/>
                    </a:solidFill>
                  </a:tcPr>
                </a:tc>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违法后果</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15A6B"/>
                    </a:solidFill>
                  </a:tcPr>
                </a:tc>
              </a:tr>
              <a:tr h="2755823">
                <a:tc>
                  <a:txBody>
                    <a:bodyP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mpd="sng">
                      <a:noFill/>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mpd="sng">
                      <a:noFill/>
                      <a:headEnd type="none" w="med" len="med"/>
                      <a:tailEnd type="none" w="med" len="med"/>
                    </a:lnR>
                    <a:lnT w="12700" cap="flat" cmpd="sng" algn="ctr">
                      <a:solidFill>
                        <a:schemeClr val="bg1"/>
                      </a:solidFill>
                      <a:prstDash val="solid"/>
                      <a:round/>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sp>
        <p:nvSpPr>
          <p:cNvPr id="1049867" name="矩形 39"/>
          <p:cNvSpPr>
            <a:spLocks noChangeArrowheads="1"/>
          </p:cNvSpPr>
          <p:nvPr/>
        </p:nvSpPr>
        <p:spPr bwMode="auto">
          <a:xfrm>
            <a:off x="524023" y="2822869"/>
            <a:ext cx="1825801" cy="1338828"/>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生产经营单位的其他负责人和安全生产管理人员</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1049868" name="AutoShape 23"/>
          <p:cNvSpPr>
            <a:spLocks noChangeArrowheads="1"/>
          </p:cNvSpPr>
          <p:nvPr/>
        </p:nvSpPr>
        <p:spPr bwMode="auto">
          <a:xfrm>
            <a:off x="2471467" y="2708920"/>
            <a:ext cx="2674937" cy="539750"/>
          </a:xfrm>
          <a:prstGeom prst="rect">
            <a:avLst/>
          </a:prstGeom>
          <a:solidFill>
            <a:srgbClr val="EF5201"/>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未履行安全生产管理职责</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869" name="AutoShape 23"/>
          <p:cNvSpPr>
            <a:spLocks noChangeArrowheads="1"/>
          </p:cNvSpPr>
          <p:nvPr/>
        </p:nvSpPr>
        <p:spPr bwMode="auto">
          <a:xfrm>
            <a:off x="2796903" y="3435995"/>
            <a:ext cx="2349500" cy="539750"/>
          </a:xfrm>
          <a:prstGeom prst="rect">
            <a:avLst/>
          </a:prstGeom>
          <a:solidFill>
            <a:srgbClr val="EF5201"/>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导致发生安全事故</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870" name="AutoShape 23"/>
          <p:cNvSpPr>
            <a:spLocks noChangeArrowheads="1"/>
          </p:cNvSpPr>
          <p:nvPr/>
        </p:nvSpPr>
        <p:spPr bwMode="auto">
          <a:xfrm>
            <a:off x="3211241" y="4617442"/>
            <a:ext cx="1935162" cy="539750"/>
          </a:xfrm>
          <a:prstGeom prst="rect">
            <a:avLst/>
          </a:prstGeom>
          <a:solidFill>
            <a:srgbClr val="EF5201"/>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构成犯罪</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871" name="AutoShape 23"/>
          <p:cNvSpPr>
            <a:spLocks noChangeArrowheads="1"/>
          </p:cNvSpPr>
          <p:nvPr/>
        </p:nvSpPr>
        <p:spPr bwMode="auto">
          <a:xfrm>
            <a:off x="5689328" y="2708920"/>
            <a:ext cx="5520034" cy="53975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责令限期改正，处一万元以上三万元以下的罚款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872" name="AutoShape 23"/>
          <p:cNvSpPr>
            <a:spLocks noChangeArrowheads="1"/>
          </p:cNvSpPr>
          <p:nvPr/>
        </p:nvSpPr>
        <p:spPr bwMode="auto">
          <a:xfrm>
            <a:off x="5675042" y="3435995"/>
            <a:ext cx="5534321" cy="98425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暂停或者吊销其与安全生产有关的资格</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并处上一年年收入百分之二十以上百分之五十以下的罚款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873" name="AutoShape 23"/>
          <p:cNvSpPr>
            <a:spLocks noChangeArrowheads="1"/>
          </p:cNvSpPr>
          <p:nvPr/>
        </p:nvSpPr>
        <p:spPr bwMode="auto">
          <a:xfrm>
            <a:off x="5675042" y="4617442"/>
            <a:ext cx="5534321" cy="53975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依照刑法有关规定追究刑事责任</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874" name="右箭头 22"/>
          <p:cNvSpPr/>
          <p:nvPr/>
        </p:nvSpPr>
        <p:spPr>
          <a:xfrm>
            <a:off x="5219429" y="2762895"/>
            <a:ext cx="396875" cy="431800"/>
          </a:xfrm>
          <a:prstGeom prst="rightArrow">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1049875" name="右箭头 23"/>
          <p:cNvSpPr/>
          <p:nvPr/>
        </p:nvSpPr>
        <p:spPr>
          <a:xfrm>
            <a:off x="5219429" y="3488382"/>
            <a:ext cx="396875" cy="431800"/>
          </a:xfrm>
          <a:prstGeom prst="rightArrow">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1049876" name="右箭头 24"/>
          <p:cNvSpPr/>
          <p:nvPr/>
        </p:nvSpPr>
        <p:spPr>
          <a:xfrm>
            <a:off x="5219429" y="4671417"/>
            <a:ext cx="396875" cy="431800"/>
          </a:xfrm>
          <a:prstGeom prst="rightArrow">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grpSp>
        <p:nvGrpSpPr>
          <p:cNvPr id="435" name="组合 159744"/>
          <p:cNvGrpSpPr/>
          <p:nvPr/>
        </p:nvGrpSpPr>
        <p:grpSpPr bwMode="auto">
          <a:xfrm>
            <a:off x="2471466" y="3262958"/>
            <a:ext cx="323850" cy="468313"/>
            <a:chOff x="2767294" y="4272127"/>
            <a:chExt cx="324000" cy="468000"/>
          </a:xfrm>
          <a:solidFill>
            <a:srgbClr val="215A6B"/>
          </a:solidFill>
        </p:grpSpPr>
        <p:cxnSp>
          <p:nvCxnSpPr>
            <p:cNvPr id="3145928" name="直接箭头连接符 29"/>
            <p:cNvCxnSpPr/>
            <p:nvPr/>
          </p:nvCxnSpPr>
          <p:spPr>
            <a:xfrm>
              <a:off x="2767294" y="4713157"/>
              <a:ext cx="324000" cy="0"/>
            </a:xfrm>
            <a:prstGeom prst="straightConnector1">
              <a:avLst/>
            </a:prstGeom>
            <a:grpFill/>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145929" name="直接连接符 30"/>
            <p:cNvCxnSpPr/>
            <p:nvPr/>
          </p:nvCxnSpPr>
          <p:spPr>
            <a:xfrm>
              <a:off x="2776823" y="4272127"/>
              <a:ext cx="0" cy="468000"/>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36" name="组合 36"/>
          <p:cNvGrpSpPr/>
          <p:nvPr/>
        </p:nvGrpSpPr>
        <p:grpSpPr bwMode="auto">
          <a:xfrm>
            <a:off x="2850879" y="3975746"/>
            <a:ext cx="323850" cy="990964"/>
            <a:chOff x="2767294" y="3746456"/>
            <a:chExt cx="324000" cy="993671"/>
          </a:xfrm>
          <a:solidFill>
            <a:srgbClr val="215A6B"/>
          </a:solidFill>
        </p:grpSpPr>
        <p:cxnSp>
          <p:nvCxnSpPr>
            <p:cNvPr id="3145930" name="直接箭头连接符 27"/>
            <p:cNvCxnSpPr/>
            <p:nvPr/>
          </p:nvCxnSpPr>
          <p:spPr>
            <a:xfrm>
              <a:off x="2767294" y="4713066"/>
              <a:ext cx="324000" cy="0"/>
            </a:xfrm>
            <a:prstGeom prst="straightConnector1">
              <a:avLst/>
            </a:prstGeom>
            <a:grpFill/>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145931" name="直接连接符 28"/>
            <p:cNvCxnSpPr/>
            <p:nvPr/>
          </p:nvCxnSpPr>
          <p:spPr>
            <a:xfrm>
              <a:off x="2776823" y="3746456"/>
              <a:ext cx="0" cy="993671"/>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49877" name="六边形 31"/>
          <p:cNvSpPr/>
          <p:nvPr/>
        </p:nvSpPr>
        <p:spPr>
          <a:xfrm>
            <a:off x="9948882" y="37174"/>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96</a:t>
            </a:r>
            <a:endParaRPr lang="zh-CN" altLang="en-US" sz="2800"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46" name="表格 1"/>
          <p:cNvGraphicFramePr>
            <a:graphicFrameLocks noGrp="1"/>
          </p:cNvGraphicFramePr>
          <p:nvPr/>
        </p:nvGraphicFramePr>
        <p:xfrm>
          <a:off x="1488284" y="123652"/>
          <a:ext cx="10081119" cy="6570311"/>
        </p:xfrm>
        <a:graphic>
          <a:graphicData uri="http://schemas.openxmlformats.org/drawingml/2006/table">
            <a:tbl>
              <a:tblPr firstRow="1" bandRow="1">
                <a:tableStyleId>{5C22544A-7EE6-4342-B048-85BDC9FD1C3A}</a:tableStyleId>
              </a:tblPr>
              <a:tblGrid>
                <a:gridCol w="809656"/>
                <a:gridCol w="9271463"/>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800" dirty="0">
                          <a:latin typeface="微软雅黑" panose="020B0503020204020204" pitchFamily="34" charset="-122"/>
                          <a:ea typeface="微软雅黑" panose="020B0503020204020204" pitchFamily="34" charset="-122"/>
                        </a:rPr>
                        <a:t>生产经营单位</a:t>
                      </a: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129717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l">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1</a:t>
                      </a:r>
                      <a:r>
                        <a:rPr lang="zh-CN" altLang="en-US" sz="1400" b="1" dirty="0">
                          <a:solidFill>
                            <a:schemeClr val="bg1"/>
                          </a:solidFill>
                          <a:latin typeface="微软雅黑" panose="020B0503020204020204" pitchFamily="34" charset="-122"/>
                          <a:ea typeface="微软雅黑" panose="020B0503020204020204" pitchFamily="34" charset="-122"/>
                        </a:rPr>
                        <a:t>、未按照规定设置安全生产管理机构或者配备安全生产管理人员、注册安全工程师的；</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2</a:t>
                      </a:r>
                      <a:r>
                        <a:rPr lang="zh-CN" altLang="en-US" sz="1400" b="1" dirty="0">
                          <a:solidFill>
                            <a:schemeClr val="bg1"/>
                          </a:solidFill>
                          <a:latin typeface="微软雅黑" panose="020B0503020204020204" pitchFamily="34" charset="-122"/>
                          <a:ea typeface="微软雅黑" panose="020B0503020204020204" pitchFamily="34" charset="-122"/>
                        </a:rPr>
                        <a:t>、危险物品的生产、经营、储存、装卸单位以及矿山、金属冶炼、建筑施工、运输单位的主要负责人和安全生产管理人员未按照规定经考核合格的；</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3</a:t>
                      </a:r>
                      <a:r>
                        <a:rPr lang="zh-CN" altLang="en-US" sz="1400" b="1" dirty="0">
                          <a:solidFill>
                            <a:schemeClr val="bg1"/>
                          </a:solidFill>
                          <a:latin typeface="微软雅黑" panose="020B0503020204020204" pitchFamily="34" charset="-122"/>
                          <a:ea typeface="微软雅黑" panose="020B0503020204020204" pitchFamily="34" charset="-122"/>
                        </a:rPr>
                        <a:t>、未按照规定对从业人员、被派遣劳动者、实习学生进行安全生产教育和培训，或者未按照规定如实告知有关的安全生产事项的；</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4</a:t>
                      </a:r>
                      <a:r>
                        <a:rPr lang="zh-CN" altLang="en-US" sz="1400" b="1" dirty="0">
                          <a:solidFill>
                            <a:schemeClr val="bg1"/>
                          </a:solidFill>
                          <a:latin typeface="微软雅黑" panose="020B0503020204020204" pitchFamily="34" charset="-122"/>
                          <a:ea typeface="微软雅黑" panose="020B0503020204020204" pitchFamily="34" charset="-122"/>
                        </a:rPr>
                        <a:t>、未如实记录安全生产教育和培训情况的；</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5</a:t>
                      </a:r>
                      <a:r>
                        <a:rPr lang="zh-CN" altLang="en-US" sz="1400" b="1" dirty="0">
                          <a:solidFill>
                            <a:schemeClr val="bg1"/>
                          </a:solidFill>
                          <a:latin typeface="微软雅黑" panose="020B0503020204020204" pitchFamily="34" charset="-122"/>
                          <a:ea typeface="微软雅黑" panose="020B0503020204020204" pitchFamily="34" charset="-122"/>
                        </a:rPr>
                        <a:t>、未将事故隐患排查治理情况如实记录或者未向从业人员通报的；</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6</a:t>
                      </a:r>
                      <a:r>
                        <a:rPr lang="zh-CN" altLang="en-US" sz="1400" b="1" dirty="0">
                          <a:solidFill>
                            <a:schemeClr val="bg1"/>
                          </a:solidFill>
                          <a:latin typeface="微软雅黑" panose="020B0503020204020204" pitchFamily="34" charset="-122"/>
                          <a:ea typeface="微软雅黑" panose="020B0503020204020204" pitchFamily="34" charset="-122"/>
                        </a:rPr>
                        <a:t>、未按照规定制定生产安全事故应急救援预案或者未定期组织演练的；</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7</a:t>
                      </a:r>
                      <a:r>
                        <a:rPr lang="zh-CN" altLang="en-US" sz="1400" b="1" dirty="0">
                          <a:solidFill>
                            <a:schemeClr val="bg1"/>
                          </a:solidFill>
                          <a:latin typeface="微软雅黑" panose="020B0503020204020204" pitchFamily="34" charset="-122"/>
                          <a:ea typeface="微软雅黑" panose="020B0503020204020204" pitchFamily="34" charset="-122"/>
                        </a:rPr>
                        <a:t>、特种作业人员未按照规定经专门的安全作业培训并取得相应资格，上岗作业的。</a:t>
                      </a:r>
                      <a:endParaRPr lang="zh-CN" altLang="en-US" sz="14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2412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grpSp>
        <p:nvGrpSpPr>
          <p:cNvPr id="438" name="组合 35"/>
          <p:cNvGrpSpPr>
            <a:grpSpLocks noChangeAspect="1"/>
          </p:cNvGrpSpPr>
          <p:nvPr/>
        </p:nvGrpSpPr>
        <p:grpSpPr bwMode="auto">
          <a:xfrm>
            <a:off x="8617076" y="5132578"/>
            <a:ext cx="612775" cy="611187"/>
            <a:chOff x="3182163" y="1720478"/>
            <a:chExt cx="1060450" cy="1060450"/>
          </a:xfrm>
        </p:grpSpPr>
        <p:sp>
          <p:nvSpPr>
            <p:cNvPr id="1049878" name="椭圆 46"/>
            <p:cNvSpPr/>
            <p:nvPr/>
          </p:nvSpPr>
          <p:spPr>
            <a:xfrm>
              <a:off x="3182163" y="1720478"/>
              <a:ext cx="1060450" cy="1060450"/>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34" name="Picture 4" descr="http://www.jitu5.com/uploads/allimg/140327/259513-14032G5592689.jpg"/>
            <p:cNvPicPr>
              <a:picLocks noChangeAspect="1" noChangeArrowheads="1"/>
            </p:cNvPicPr>
            <p:nvPr/>
          </p:nvPicPr>
          <p:blipFill>
            <a:blip r:embed="rId1" cstate="print">
              <a:duotone>
                <a:schemeClr val="accent2">
                  <a:shade val="45000"/>
                  <a:satMod val="135000"/>
                </a:schemeClr>
                <a:prstClr val="white"/>
              </a:duotone>
            </a:blip>
            <a:srcRect t="3488"/>
            <a:stretch>
              <a:fillRect/>
            </a:stretch>
          </p:blipFill>
          <p:spPr bwMode="auto">
            <a:xfrm>
              <a:off x="3244478" y="1819015"/>
              <a:ext cx="935820" cy="863376"/>
            </a:xfrm>
            <a:prstGeom prst="rect">
              <a:avLst/>
            </a:prstGeom>
            <a:noFill/>
            <a:ln w="9525">
              <a:noFill/>
              <a:miter lim="800000"/>
              <a:headEnd/>
              <a:tailEnd/>
            </a:ln>
          </p:spPr>
        </p:pic>
      </p:grpSp>
      <p:grpSp>
        <p:nvGrpSpPr>
          <p:cNvPr id="439" name="组合 38"/>
          <p:cNvGrpSpPr/>
          <p:nvPr/>
        </p:nvGrpSpPr>
        <p:grpSpPr bwMode="auto">
          <a:xfrm>
            <a:off x="4003821" y="5126172"/>
            <a:ext cx="612775" cy="611187"/>
            <a:chOff x="3440832" y="1721421"/>
            <a:chExt cx="612000" cy="612000"/>
          </a:xfrm>
        </p:grpSpPr>
        <p:sp>
          <p:nvSpPr>
            <p:cNvPr id="1049879" name="椭圆 49"/>
            <p:cNvSpPr/>
            <p:nvPr/>
          </p:nvSpPr>
          <p:spPr>
            <a:xfrm>
              <a:off x="3440832" y="1721421"/>
              <a:ext cx="612000" cy="612000"/>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35" name="Picture 4" descr="http://www.jitu5.com/uploads/allimg/141125/259030-14112510012774.jpg"/>
            <p:cNvPicPr>
              <a:picLocks noChangeAspect="1" noChangeArrowheads="1"/>
            </p:cNvPicPr>
            <p:nvPr/>
          </p:nvPicPr>
          <p:blipFill>
            <a:blip r:embed="rId2"/>
            <a:srcRect l="26086" r="13045" b="31580"/>
            <a:stretch>
              <a:fillRect/>
            </a:stretch>
          </p:blipFill>
          <p:spPr bwMode="auto">
            <a:xfrm>
              <a:off x="3514217" y="1727836"/>
              <a:ext cx="465229" cy="470605"/>
            </a:xfrm>
            <a:prstGeom prst="rect">
              <a:avLst/>
            </a:prstGeom>
            <a:noFill/>
            <a:ln w="9525">
              <a:noFill/>
              <a:miter lim="800000"/>
              <a:headEnd/>
              <a:tailEnd/>
            </a:ln>
          </p:spPr>
        </p:pic>
      </p:grpSp>
      <p:sp>
        <p:nvSpPr>
          <p:cNvPr id="1049880" name="六边形 52"/>
          <p:cNvSpPr/>
          <p:nvPr/>
        </p:nvSpPr>
        <p:spPr>
          <a:xfrm>
            <a:off x="9948882" y="-99823"/>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97</a:t>
            </a:r>
            <a:endParaRPr lang="zh-CN" altLang="en-US" sz="2800" dirty="0"/>
          </a:p>
        </p:txBody>
      </p:sp>
      <p:cxnSp>
        <p:nvCxnSpPr>
          <p:cNvPr id="3145932" name="直接连接符 2"/>
          <p:cNvCxnSpPr>
            <a:cxnSpLocks noChangeShapeType="1"/>
          </p:cNvCxnSpPr>
          <p:nvPr/>
        </p:nvCxnSpPr>
        <p:spPr bwMode="auto">
          <a:xfrm>
            <a:off x="6453188" y="4293096"/>
            <a:ext cx="0" cy="1008000"/>
          </a:xfrm>
          <a:prstGeom prst="line">
            <a:avLst/>
          </a:prstGeom>
          <a:noFill/>
          <a:ln w="19050">
            <a:solidFill>
              <a:schemeClr val="bg1"/>
            </a:solidFill>
            <a:round/>
          </a:ln>
        </p:spPr>
      </p:cxnSp>
      <p:sp>
        <p:nvSpPr>
          <p:cNvPr id="1049881" name="AutoShape 5"/>
          <p:cNvSpPr>
            <a:spLocks noChangeArrowheads="1"/>
          </p:cNvSpPr>
          <p:nvPr/>
        </p:nvSpPr>
        <p:spPr bwMode="auto">
          <a:xfrm>
            <a:off x="3132140" y="5867532"/>
            <a:ext cx="3482975" cy="64770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对其直接负责的主管人员和其他直接责任</a:t>
            </a:r>
            <a:endParaRPr lang="en-US" altLang="zh-CN" sz="1400" b="1" dirty="0">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人员处二万元以上五万元以下的罚款</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049882" name="AutoShape 23"/>
          <p:cNvSpPr>
            <a:spLocks noChangeArrowheads="1"/>
          </p:cNvSpPr>
          <p:nvPr/>
        </p:nvSpPr>
        <p:spPr bwMode="auto">
          <a:xfrm>
            <a:off x="6688140" y="5867532"/>
            <a:ext cx="3657127" cy="64770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责令停产停业整顿</a:t>
            </a:r>
            <a:endParaRPr lang="en-US" altLang="zh-CN" sz="1600" b="1" dirty="0">
              <a:solidFill>
                <a:schemeClr val="bg1"/>
              </a:solidFill>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并处十万元以上二十万元以下的罚款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cxnSp>
        <p:nvCxnSpPr>
          <p:cNvPr id="3145933" name="肘形连接符 26"/>
          <p:cNvCxnSpPr>
            <a:cxnSpLocks noChangeShapeType="1"/>
          </p:cNvCxnSpPr>
          <p:nvPr/>
        </p:nvCxnSpPr>
        <p:spPr bwMode="auto">
          <a:xfrm rot="5400000">
            <a:off x="5430838" y="4805495"/>
            <a:ext cx="539750" cy="1511300"/>
          </a:xfrm>
          <a:prstGeom prst="bentConnector3">
            <a:avLst>
              <a:gd name="adj1" fmla="val 50000"/>
            </a:avLst>
          </a:prstGeom>
          <a:noFill/>
          <a:ln w="19050">
            <a:solidFill>
              <a:schemeClr val="bg1"/>
            </a:solidFill>
            <a:round/>
          </a:ln>
        </p:spPr>
      </p:cxnSp>
      <p:cxnSp>
        <p:nvCxnSpPr>
          <p:cNvPr id="3145934" name="肘形连接符 49"/>
          <p:cNvCxnSpPr>
            <a:cxnSpLocks noChangeShapeType="1"/>
          </p:cNvCxnSpPr>
          <p:nvPr/>
        </p:nvCxnSpPr>
        <p:spPr bwMode="auto">
          <a:xfrm rot="16200000" flipV="1">
            <a:off x="7132639" y="4607059"/>
            <a:ext cx="539750" cy="1908175"/>
          </a:xfrm>
          <a:prstGeom prst="bentConnector3">
            <a:avLst>
              <a:gd name="adj1" fmla="val 50000"/>
            </a:avLst>
          </a:prstGeom>
          <a:noFill/>
          <a:ln w="19050">
            <a:solidFill>
              <a:schemeClr val="bg1"/>
            </a:solidFill>
            <a:round/>
          </a:ln>
        </p:spPr>
      </p:cxnSp>
      <p:sp>
        <p:nvSpPr>
          <p:cNvPr id="1049883" name="AutoShape 23"/>
          <p:cNvSpPr>
            <a:spLocks noChangeArrowheads="1"/>
          </p:cNvSpPr>
          <p:nvPr/>
        </p:nvSpPr>
        <p:spPr bwMode="auto">
          <a:xfrm>
            <a:off x="4653359" y="4496908"/>
            <a:ext cx="3606009" cy="388938"/>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责令限期改正，处十万元以下的罚款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884" name="AutoShape 23"/>
          <p:cNvSpPr>
            <a:spLocks noChangeArrowheads="1"/>
          </p:cNvSpPr>
          <p:nvPr/>
        </p:nvSpPr>
        <p:spPr bwMode="auto">
          <a:xfrm>
            <a:off x="5700713" y="5089657"/>
            <a:ext cx="1512888" cy="388938"/>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逾期未改正</a:t>
            </a:r>
            <a:endParaRPr lang="zh-CN" altLang="en-US" sz="16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4" name="Picture 3" descr="5"/>
          <p:cNvPicPr>
            <a:picLocks noChangeAspect="1" noChangeArrowheads="1"/>
          </p:cNvPicPr>
          <p:nvPr/>
        </p:nvPicPr>
        <p:blipFill>
          <a:blip r:embed="rId1"/>
          <a:srcRect/>
          <a:stretch>
            <a:fillRect/>
          </a:stretch>
        </p:blipFill>
        <p:spPr bwMode="auto">
          <a:xfrm>
            <a:off x="696194" y="1599753"/>
            <a:ext cx="3733466" cy="3587030"/>
          </a:xfrm>
          <a:prstGeom prst="rect">
            <a:avLst/>
          </a:prstGeom>
          <a:noFill/>
          <a:ln>
            <a:noFill/>
          </a:ln>
        </p:spPr>
      </p:pic>
      <p:sp>
        <p:nvSpPr>
          <p:cNvPr id="1048728" name="六边形 5"/>
          <p:cNvSpPr/>
          <p:nvPr/>
        </p:nvSpPr>
        <p:spPr>
          <a:xfrm>
            <a:off x="10100219" y="224119"/>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5</a:t>
            </a:r>
            <a:endParaRPr lang="zh-CN" altLang="en-US" sz="2800" dirty="0"/>
          </a:p>
        </p:txBody>
      </p:sp>
      <p:sp>
        <p:nvSpPr>
          <p:cNvPr id="1048730" name="矩形 1"/>
          <p:cNvSpPr/>
          <p:nvPr/>
        </p:nvSpPr>
        <p:spPr>
          <a:xfrm>
            <a:off x="4944666" y="1844825"/>
            <a:ext cx="7056784" cy="961289"/>
          </a:xfrm>
          <a:prstGeom prst="rect">
            <a:avLst/>
          </a:prstGeom>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生产经营单位的</a:t>
            </a:r>
            <a:r>
              <a:rPr lang="zh-CN" altLang="en-US" sz="2000" b="1" dirty="0">
                <a:solidFill>
                  <a:srgbClr val="CC6600"/>
                </a:solidFill>
                <a:latin typeface="微软雅黑" panose="020B0503020204020204" pitchFamily="34" charset="-122"/>
                <a:ea typeface="微软雅黑" panose="020B0503020204020204" pitchFamily="34" charset="-122"/>
              </a:rPr>
              <a:t>主要负责人</a:t>
            </a:r>
            <a:r>
              <a:rPr lang="zh-CN" altLang="en-US" sz="2000" b="1" dirty="0">
                <a:latin typeface="微软雅黑" panose="020B0503020204020204" pitchFamily="34" charset="-122"/>
                <a:ea typeface="微软雅黑" panose="020B0503020204020204" pitchFamily="34" charset="-122"/>
              </a:rPr>
              <a:t>是本单位安全生产</a:t>
            </a:r>
            <a:r>
              <a:rPr lang="zh-CN" altLang="en-US" sz="2000" b="1" dirty="0">
                <a:solidFill>
                  <a:srgbClr val="132A88"/>
                </a:solidFill>
                <a:latin typeface="微软雅黑" panose="020B0503020204020204" pitchFamily="34" charset="-122"/>
                <a:ea typeface="微软雅黑" panose="020B0503020204020204" pitchFamily="34" charset="-122"/>
              </a:rPr>
              <a:t>第一责任人</a:t>
            </a:r>
            <a:endParaRPr lang="en-US" altLang="zh-CN" sz="2000" b="1" dirty="0">
              <a:solidFill>
                <a:srgbClr val="132A88"/>
              </a:solidFill>
              <a:latin typeface="微软雅黑" panose="020B0503020204020204" pitchFamily="34" charset="-122"/>
              <a:ea typeface="微软雅黑" panose="020B0503020204020204" pitchFamily="34" charset="-122"/>
            </a:endParaRPr>
          </a:p>
          <a:p>
            <a:pPr>
              <a:lnSpc>
                <a:spcPct val="150000"/>
              </a:lnSpc>
            </a:pPr>
            <a:r>
              <a:rPr lang="zh-CN" altLang="en-US" sz="2000" b="1" dirty="0">
                <a:latin typeface="微软雅黑" panose="020B0503020204020204" pitchFamily="34" charset="-122"/>
                <a:ea typeface="微软雅黑" panose="020B0503020204020204" pitchFamily="34" charset="-122"/>
              </a:rPr>
              <a:t>对本单位的安全生产工作</a:t>
            </a:r>
            <a:r>
              <a:rPr lang="zh-CN" altLang="en-US" sz="2000" b="1" dirty="0">
                <a:solidFill>
                  <a:srgbClr val="132A88"/>
                </a:solidFill>
                <a:latin typeface="微软雅黑" panose="020B0503020204020204" pitchFamily="34" charset="-122"/>
                <a:ea typeface="微软雅黑" panose="020B0503020204020204" pitchFamily="34" charset="-122"/>
              </a:rPr>
              <a:t>全面负责</a:t>
            </a:r>
            <a:r>
              <a:rPr lang="zh-CN" altLang="en-US"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sp>
        <p:nvSpPr>
          <p:cNvPr id="1048731" name="矩形 2"/>
          <p:cNvSpPr/>
          <p:nvPr/>
        </p:nvSpPr>
        <p:spPr>
          <a:xfrm>
            <a:off x="4941922" y="3127656"/>
            <a:ext cx="5570756" cy="499624"/>
          </a:xfrm>
          <a:prstGeom prst="rect">
            <a:avLst/>
          </a:prstGeom>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其他负责人对</a:t>
            </a:r>
            <a:r>
              <a:rPr lang="zh-CN" altLang="en-US" sz="2000" b="1" dirty="0">
                <a:solidFill>
                  <a:srgbClr val="132A88"/>
                </a:solidFill>
                <a:latin typeface="微软雅黑" panose="020B0503020204020204" pitchFamily="34" charset="-122"/>
                <a:ea typeface="微软雅黑" panose="020B0503020204020204" pitchFamily="34" charset="-122"/>
              </a:rPr>
              <a:t>职责范围内</a:t>
            </a:r>
            <a:r>
              <a:rPr lang="zh-CN" altLang="en-US" sz="2000" b="1" dirty="0">
                <a:latin typeface="微软雅黑" panose="020B0503020204020204" pitchFamily="34" charset="-122"/>
                <a:ea typeface="微软雅黑" panose="020B0503020204020204" pitchFamily="34" charset="-122"/>
              </a:rPr>
              <a:t>的安全生产工作负责。</a:t>
            </a:r>
            <a:endParaRPr lang="zh-CN" altLang="en-US" sz="2000" b="1" dirty="0">
              <a:latin typeface="微软雅黑" panose="020B0503020204020204" pitchFamily="34" charset="-122"/>
              <a:ea typeface="微软雅黑" panose="020B0503020204020204" pitchFamily="34" charset="-122"/>
            </a:endParaRPr>
          </a:p>
        </p:txBody>
      </p:sp>
      <p:cxnSp>
        <p:nvCxnSpPr>
          <p:cNvPr id="3145742" name="直接连接符 9"/>
          <p:cNvCxnSpPr/>
          <p:nvPr/>
        </p:nvCxnSpPr>
        <p:spPr>
          <a:xfrm>
            <a:off x="4800650" y="1988840"/>
            <a:ext cx="0" cy="756000"/>
          </a:xfrm>
          <a:prstGeom prst="line">
            <a:avLst/>
          </a:prstGeom>
          <a:ln w="76200">
            <a:solidFill>
              <a:srgbClr val="E70009"/>
            </a:solidFill>
          </a:ln>
        </p:spPr>
        <p:style>
          <a:lnRef idx="1">
            <a:schemeClr val="accent1"/>
          </a:lnRef>
          <a:fillRef idx="0">
            <a:schemeClr val="accent1"/>
          </a:fillRef>
          <a:effectRef idx="0">
            <a:schemeClr val="accent1"/>
          </a:effectRef>
          <a:fontRef idx="minor">
            <a:schemeClr val="tx1"/>
          </a:fontRef>
        </p:style>
      </p:cxnSp>
      <p:cxnSp>
        <p:nvCxnSpPr>
          <p:cNvPr id="3145743" name="直接连接符 10"/>
          <p:cNvCxnSpPr/>
          <p:nvPr/>
        </p:nvCxnSpPr>
        <p:spPr>
          <a:xfrm>
            <a:off x="4798813" y="3177654"/>
            <a:ext cx="0" cy="504000"/>
          </a:xfrm>
          <a:prstGeom prst="line">
            <a:avLst/>
          </a:prstGeom>
          <a:ln w="76200">
            <a:solidFill>
              <a:srgbClr val="E70009"/>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47" name="表格 1"/>
          <p:cNvGraphicFramePr>
            <a:graphicFrameLocks noGrp="1"/>
          </p:cNvGraphicFramePr>
          <p:nvPr/>
        </p:nvGraphicFramePr>
        <p:xfrm>
          <a:off x="1128242" y="116632"/>
          <a:ext cx="10852356" cy="6546191"/>
        </p:xfrm>
        <a:graphic>
          <a:graphicData uri="http://schemas.openxmlformats.org/drawingml/2006/table">
            <a:tbl>
              <a:tblPr firstRow="1" bandRow="1">
                <a:tableStyleId>{5C22544A-7EE6-4342-B048-85BDC9FD1C3A}</a:tableStyleId>
              </a:tblPr>
              <a:tblGrid>
                <a:gridCol w="844356"/>
                <a:gridCol w="10008000"/>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800" dirty="0">
                          <a:latin typeface="微软雅黑" panose="020B0503020204020204" pitchFamily="34" charset="-122"/>
                          <a:ea typeface="微软雅黑" panose="020B0503020204020204" pitchFamily="34" charset="-122"/>
                        </a:rPr>
                        <a:t>生产经营单位</a:t>
                      </a: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129717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l">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1</a:t>
                      </a:r>
                      <a:r>
                        <a:rPr lang="zh-CN" altLang="en-US" sz="1400" b="1" dirty="0">
                          <a:solidFill>
                            <a:schemeClr val="bg1"/>
                          </a:solidFill>
                          <a:latin typeface="微软雅黑" panose="020B0503020204020204" pitchFamily="34" charset="-122"/>
                          <a:ea typeface="微软雅黑" panose="020B0503020204020204" pitchFamily="34" charset="-122"/>
                        </a:rPr>
                        <a:t>、未按照规定对矿山、金属冶炼建设项目或者用于生产、储存、装卸危险物品的建设项目进行安全评价的</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2</a:t>
                      </a:r>
                      <a:r>
                        <a:rPr lang="zh-CN" altLang="en-US" sz="1400" b="1" dirty="0">
                          <a:solidFill>
                            <a:schemeClr val="bg1"/>
                          </a:solidFill>
                          <a:latin typeface="微软雅黑" panose="020B0503020204020204" pitchFamily="34" charset="-122"/>
                          <a:ea typeface="微软雅黑" panose="020B0503020204020204" pitchFamily="34" charset="-122"/>
                        </a:rPr>
                        <a:t>、矿山、金属冶炼建设项目或者用于生产、储存、装卸危险物品的建设项目没有安全设施设计或者安全设施设计未按照规定报经有关部门审查同意的；</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3</a:t>
                      </a:r>
                      <a:r>
                        <a:rPr lang="zh-CN" altLang="en-US" sz="1400" b="1" dirty="0">
                          <a:solidFill>
                            <a:schemeClr val="bg1"/>
                          </a:solidFill>
                          <a:latin typeface="微软雅黑" panose="020B0503020204020204" pitchFamily="34" charset="-122"/>
                          <a:ea typeface="微软雅黑" panose="020B0503020204020204" pitchFamily="34" charset="-122"/>
                        </a:rPr>
                        <a:t>、矿山、金属冶炼建设项目或者用于生产、储存、装卸危险物品的建设项目的施工单位未按照批准的安全设施设计施工的；</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4</a:t>
                      </a:r>
                      <a:r>
                        <a:rPr lang="zh-CN" altLang="en-US" sz="1400" b="1" dirty="0">
                          <a:solidFill>
                            <a:schemeClr val="bg1"/>
                          </a:solidFill>
                          <a:latin typeface="微软雅黑" panose="020B0503020204020204" pitchFamily="34" charset="-122"/>
                          <a:ea typeface="微软雅黑" panose="020B0503020204020204" pitchFamily="34" charset="-122"/>
                        </a:rPr>
                        <a:t>、矿山、金属冶炼建设项目或者用于生产、储存、装卸危险物品的建设项目竣工投入生产或者使用前，安全设施未经验收合格的。</a:t>
                      </a:r>
                      <a:endParaRPr lang="zh-CN" altLang="en-US" sz="14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3348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grpSp>
        <p:nvGrpSpPr>
          <p:cNvPr id="441" name="组合 35"/>
          <p:cNvGrpSpPr>
            <a:grpSpLocks noChangeAspect="1"/>
          </p:cNvGrpSpPr>
          <p:nvPr/>
        </p:nvGrpSpPr>
        <p:grpSpPr bwMode="auto">
          <a:xfrm>
            <a:off x="9184191" y="5194796"/>
            <a:ext cx="612775" cy="611187"/>
            <a:chOff x="3182163" y="1720478"/>
            <a:chExt cx="1060450" cy="1060450"/>
          </a:xfrm>
        </p:grpSpPr>
        <p:sp>
          <p:nvSpPr>
            <p:cNvPr id="1049885" name="椭圆 46"/>
            <p:cNvSpPr/>
            <p:nvPr/>
          </p:nvSpPr>
          <p:spPr>
            <a:xfrm>
              <a:off x="3182163" y="1720478"/>
              <a:ext cx="1060450" cy="1060450"/>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36" name="Picture 4" descr="http://www.jitu5.com/uploads/allimg/140327/259513-14032G5592689.jpg"/>
            <p:cNvPicPr>
              <a:picLocks noChangeAspect="1" noChangeArrowheads="1"/>
            </p:cNvPicPr>
            <p:nvPr/>
          </p:nvPicPr>
          <p:blipFill>
            <a:blip r:embed="rId1" cstate="print">
              <a:duotone>
                <a:schemeClr val="accent2">
                  <a:shade val="45000"/>
                  <a:satMod val="135000"/>
                </a:schemeClr>
                <a:prstClr val="white"/>
              </a:duotone>
            </a:blip>
            <a:srcRect t="3488"/>
            <a:stretch>
              <a:fillRect/>
            </a:stretch>
          </p:blipFill>
          <p:spPr bwMode="auto">
            <a:xfrm>
              <a:off x="3244478" y="1819015"/>
              <a:ext cx="935820" cy="863376"/>
            </a:xfrm>
            <a:prstGeom prst="rect">
              <a:avLst/>
            </a:prstGeom>
            <a:noFill/>
            <a:ln w="9525">
              <a:noFill/>
              <a:miter lim="800000"/>
              <a:headEnd/>
              <a:tailEnd/>
            </a:ln>
          </p:spPr>
        </p:pic>
      </p:grpSp>
      <p:grpSp>
        <p:nvGrpSpPr>
          <p:cNvPr id="442" name="组合 38"/>
          <p:cNvGrpSpPr/>
          <p:nvPr/>
        </p:nvGrpSpPr>
        <p:grpSpPr bwMode="auto">
          <a:xfrm>
            <a:off x="3638369" y="4982571"/>
            <a:ext cx="612775" cy="611187"/>
            <a:chOff x="3440832" y="1721421"/>
            <a:chExt cx="612000" cy="612000"/>
          </a:xfrm>
        </p:grpSpPr>
        <p:sp>
          <p:nvSpPr>
            <p:cNvPr id="1049886" name="椭圆 49"/>
            <p:cNvSpPr/>
            <p:nvPr/>
          </p:nvSpPr>
          <p:spPr>
            <a:xfrm>
              <a:off x="3440832" y="1721421"/>
              <a:ext cx="612000" cy="612000"/>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37" name="Picture 4" descr="http://www.jitu5.com/uploads/allimg/141125/259030-14112510012774.jpg"/>
            <p:cNvPicPr>
              <a:picLocks noChangeAspect="1" noChangeArrowheads="1"/>
            </p:cNvPicPr>
            <p:nvPr/>
          </p:nvPicPr>
          <p:blipFill>
            <a:blip r:embed="rId2"/>
            <a:srcRect l="26086" r="13045" b="31580"/>
            <a:stretch>
              <a:fillRect/>
            </a:stretch>
          </p:blipFill>
          <p:spPr bwMode="auto">
            <a:xfrm>
              <a:off x="3514217" y="1727836"/>
              <a:ext cx="465229" cy="470605"/>
            </a:xfrm>
            <a:prstGeom prst="rect">
              <a:avLst/>
            </a:prstGeom>
            <a:noFill/>
            <a:ln w="9525">
              <a:noFill/>
              <a:miter lim="800000"/>
              <a:headEnd/>
              <a:tailEnd/>
            </a:ln>
          </p:spPr>
        </p:pic>
      </p:grpSp>
      <p:sp>
        <p:nvSpPr>
          <p:cNvPr id="1049887" name="六边形 52"/>
          <p:cNvSpPr/>
          <p:nvPr/>
        </p:nvSpPr>
        <p:spPr>
          <a:xfrm>
            <a:off x="9588840" y="-106843"/>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98</a:t>
            </a:r>
            <a:endParaRPr lang="zh-CN" altLang="en-US" sz="2800" dirty="0"/>
          </a:p>
        </p:txBody>
      </p:sp>
      <p:cxnSp>
        <p:nvCxnSpPr>
          <p:cNvPr id="3145935" name="直接连接符 41"/>
          <p:cNvCxnSpPr/>
          <p:nvPr/>
        </p:nvCxnSpPr>
        <p:spPr>
          <a:xfrm>
            <a:off x="6384824" y="3937965"/>
            <a:ext cx="0" cy="107949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888" name="AutoShape 5"/>
          <p:cNvSpPr>
            <a:spLocks noChangeArrowheads="1"/>
          </p:cNvSpPr>
          <p:nvPr/>
        </p:nvSpPr>
        <p:spPr bwMode="auto">
          <a:xfrm>
            <a:off x="2903064" y="5963617"/>
            <a:ext cx="1563688" cy="64770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处五万元以上</a:t>
            </a:r>
            <a:endParaRPr lang="en-US" altLang="zh-CN" sz="1400" b="1" dirty="0">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十万元以下的罚款</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049889" name="AutoShape 23"/>
          <p:cNvSpPr>
            <a:spLocks noChangeArrowheads="1"/>
          </p:cNvSpPr>
          <p:nvPr/>
        </p:nvSpPr>
        <p:spPr bwMode="auto">
          <a:xfrm>
            <a:off x="8034236" y="5963617"/>
            <a:ext cx="2475298" cy="64770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处五十万元以上</a:t>
            </a:r>
            <a:endParaRPr lang="en-US" altLang="zh-CN" sz="1600" b="1">
              <a:solidFill>
                <a:schemeClr val="bg1"/>
              </a:solidFill>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一百万元以下的罚款</a:t>
            </a:r>
            <a:endParaRPr lang="zh-CN" altLang="en-US" sz="1600" b="1">
              <a:solidFill>
                <a:schemeClr val="bg1"/>
              </a:solidFill>
              <a:latin typeface="微软雅黑" panose="020B0503020204020204" pitchFamily="34" charset="-122"/>
              <a:ea typeface="微软雅黑" panose="020B0503020204020204" pitchFamily="34" charset="-122"/>
            </a:endParaRPr>
          </a:p>
        </p:txBody>
      </p:sp>
      <p:cxnSp>
        <p:nvCxnSpPr>
          <p:cNvPr id="3145936" name="肘形连接符 44"/>
          <p:cNvCxnSpPr/>
          <p:nvPr/>
        </p:nvCxnSpPr>
        <p:spPr>
          <a:xfrm rot="5400000">
            <a:off x="5071589" y="4636467"/>
            <a:ext cx="539750" cy="151130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37" name="肘形连接符 51"/>
          <p:cNvCxnSpPr/>
          <p:nvPr/>
        </p:nvCxnSpPr>
        <p:spPr>
          <a:xfrm rot="16200000" flipV="1">
            <a:off x="7171810" y="3937460"/>
            <a:ext cx="756000" cy="291600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890" name="AutoShape 23"/>
          <p:cNvSpPr>
            <a:spLocks noChangeArrowheads="1"/>
          </p:cNvSpPr>
          <p:nvPr/>
        </p:nvSpPr>
        <p:spPr bwMode="auto">
          <a:xfrm>
            <a:off x="2280368" y="4043481"/>
            <a:ext cx="8784976" cy="621616"/>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责令停止建设或者停产停业整顿，限期改正，并处十万元以上五十万元以下的罚款</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对其直接负责的主管人员和其他直接责任人员处二万元以上五万元以下的罚款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891" name="AutoShape 23"/>
          <p:cNvSpPr>
            <a:spLocks noChangeArrowheads="1"/>
          </p:cNvSpPr>
          <p:nvPr/>
        </p:nvSpPr>
        <p:spPr bwMode="auto">
          <a:xfrm>
            <a:off x="5628380" y="4837284"/>
            <a:ext cx="1512888" cy="388938"/>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逾期未改正的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892" name="AutoShape 5"/>
          <p:cNvSpPr>
            <a:spLocks noChangeArrowheads="1"/>
          </p:cNvSpPr>
          <p:nvPr/>
        </p:nvSpPr>
        <p:spPr bwMode="auto">
          <a:xfrm>
            <a:off x="4860452" y="5963617"/>
            <a:ext cx="2604492" cy="64770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构成犯罪的</a:t>
            </a:r>
            <a:endParaRPr lang="en-US" altLang="zh-CN" sz="1400" b="1" dirty="0">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依照刑法有关规定追究刑事责任</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cxnSp>
        <p:nvCxnSpPr>
          <p:cNvPr id="3145938" name="肘形连接符 56"/>
          <p:cNvCxnSpPr/>
          <p:nvPr/>
        </p:nvCxnSpPr>
        <p:spPr>
          <a:xfrm rot="16200000" flipV="1">
            <a:off x="4818385" y="5245275"/>
            <a:ext cx="433387" cy="898525"/>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39" name="肘形连接符 57"/>
          <p:cNvCxnSpPr/>
          <p:nvPr/>
        </p:nvCxnSpPr>
        <p:spPr>
          <a:xfrm rot="5400000">
            <a:off x="3919066" y="5244480"/>
            <a:ext cx="433387" cy="900112"/>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48" name="表格 1"/>
          <p:cNvGraphicFramePr>
            <a:graphicFrameLocks noGrp="1"/>
          </p:cNvGraphicFramePr>
          <p:nvPr/>
        </p:nvGraphicFramePr>
        <p:xfrm>
          <a:off x="400889" y="116633"/>
          <a:ext cx="11643649" cy="6570311"/>
        </p:xfrm>
        <a:graphic>
          <a:graphicData uri="http://schemas.openxmlformats.org/drawingml/2006/table">
            <a:tbl>
              <a:tblPr firstRow="1" bandRow="1">
                <a:tableStyleId>{5C22544A-7EE6-4342-B048-85BDC9FD1C3A}</a:tableStyleId>
              </a:tblPr>
              <a:tblGrid>
                <a:gridCol w="735649"/>
                <a:gridCol w="10908000"/>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800" dirty="0">
                          <a:latin typeface="微软雅黑" panose="020B0503020204020204" pitchFamily="34" charset="-122"/>
                          <a:ea typeface="微软雅黑" panose="020B0503020204020204" pitchFamily="34" charset="-122"/>
                        </a:rPr>
                        <a:t>生产经营单位</a:t>
                      </a: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129717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l">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1</a:t>
                      </a:r>
                      <a:r>
                        <a:rPr lang="zh-CN" altLang="en-US" sz="1400" b="1" dirty="0">
                          <a:solidFill>
                            <a:schemeClr val="bg1"/>
                          </a:solidFill>
                          <a:latin typeface="微软雅黑" panose="020B0503020204020204" pitchFamily="34" charset="-122"/>
                          <a:ea typeface="微软雅黑" panose="020B0503020204020204" pitchFamily="34" charset="-122"/>
                        </a:rPr>
                        <a:t>、未在有较大危险因素的生产经营场所和有关设施、设备上设置明显的安全警示标志的；</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2</a:t>
                      </a:r>
                      <a:r>
                        <a:rPr lang="zh-CN" altLang="en-US" sz="1400" b="1" dirty="0">
                          <a:solidFill>
                            <a:schemeClr val="bg1"/>
                          </a:solidFill>
                          <a:latin typeface="微软雅黑" panose="020B0503020204020204" pitchFamily="34" charset="-122"/>
                          <a:ea typeface="微软雅黑" panose="020B0503020204020204" pitchFamily="34" charset="-122"/>
                        </a:rPr>
                        <a:t>、安全设备的安装、使用、检测、改造和报废不符合国家标准或者行业标准的；</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3</a:t>
                      </a:r>
                      <a:r>
                        <a:rPr lang="zh-CN" altLang="en-US" sz="1400" b="1" dirty="0">
                          <a:solidFill>
                            <a:schemeClr val="bg1"/>
                          </a:solidFill>
                          <a:latin typeface="微软雅黑" panose="020B0503020204020204" pitchFamily="34" charset="-122"/>
                          <a:ea typeface="微软雅黑" panose="020B0503020204020204" pitchFamily="34" charset="-122"/>
                        </a:rPr>
                        <a:t>、未对安全设备进行经常性维护、保养和定期检测的；</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4</a:t>
                      </a:r>
                      <a:r>
                        <a:rPr lang="zh-CN" altLang="en-US" sz="1400" b="1" dirty="0">
                          <a:solidFill>
                            <a:schemeClr val="bg1"/>
                          </a:solidFill>
                          <a:latin typeface="微软雅黑" panose="020B0503020204020204" pitchFamily="34" charset="-122"/>
                          <a:ea typeface="微软雅黑" panose="020B0503020204020204" pitchFamily="34" charset="-122"/>
                        </a:rPr>
                        <a:t>、关闭、破坏直接关系生产安全的监控、报警、防护、救生设备、设施，或者篡改、隐瞒、销毁其相关数据、信息的；</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5</a:t>
                      </a:r>
                      <a:r>
                        <a:rPr lang="zh-CN" altLang="en-US" sz="1400" b="1" dirty="0">
                          <a:solidFill>
                            <a:schemeClr val="bg1"/>
                          </a:solidFill>
                          <a:latin typeface="微软雅黑" panose="020B0503020204020204" pitchFamily="34" charset="-122"/>
                          <a:ea typeface="微软雅黑" panose="020B0503020204020204" pitchFamily="34" charset="-122"/>
                        </a:rPr>
                        <a:t>、未为从业人员提供符合国家标准或者行业标准的劳动防护用品的；</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6</a:t>
                      </a:r>
                      <a:r>
                        <a:rPr lang="zh-CN" altLang="en-US" sz="1400" b="1" dirty="0">
                          <a:solidFill>
                            <a:schemeClr val="bg1"/>
                          </a:solidFill>
                          <a:latin typeface="微软雅黑" panose="020B0503020204020204" pitchFamily="34" charset="-122"/>
                          <a:ea typeface="微软雅黑" panose="020B0503020204020204" pitchFamily="34" charset="-122"/>
                        </a:rPr>
                        <a:t>、危险物品的容器、运输工具，以及涉及人身安全、危险性较大的海洋石油开采特种设备和矿山井下特种设备未经具有专业资质的机构检测、检验合格，取得安全使用证或者安全标志，投入使用的；</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7</a:t>
                      </a:r>
                      <a:r>
                        <a:rPr lang="zh-CN" altLang="en-US" sz="1400" b="1" dirty="0">
                          <a:solidFill>
                            <a:schemeClr val="bg1"/>
                          </a:solidFill>
                          <a:latin typeface="微软雅黑" panose="020B0503020204020204" pitchFamily="34" charset="-122"/>
                          <a:ea typeface="微软雅黑" panose="020B0503020204020204" pitchFamily="34" charset="-122"/>
                        </a:rPr>
                        <a:t>、使用应当淘汰的危及生产安全的工艺、设备的；</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8</a:t>
                      </a:r>
                      <a:r>
                        <a:rPr lang="zh-CN" altLang="en-US" sz="1400" b="1" dirty="0">
                          <a:solidFill>
                            <a:schemeClr val="bg1"/>
                          </a:solidFill>
                          <a:latin typeface="微软雅黑" panose="020B0503020204020204" pitchFamily="34" charset="-122"/>
                          <a:ea typeface="微软雅黑" panose="020B0503020204020204" pitchFamily="34" charset="-122"/>
                        </a:rPr>
                        <a:t>、餐饮等行业的生产经营单位使用燃气未安装可燃气体报警装置的。</a:t>
                      </a:r>
                      <a:endParaRPr lang="zh-CN" altLang="en-US" sz="14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2412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grpSp>
        <p:nvGrpSpPr>
          <p:cNvPr id="444" name="组合 35"/>
          <p:cNvGrpSpPr>
            <a:grpSpLocks noChangeAspect="1"/>
          </p:cNvGrpSpPr>
          <p:nvPr/>
        </p:nvGrpSpPr>
        <p:grpSpPr bwMode="auto">
          <a:xfrm>
            <a:off x="8516962" y="4995789"/>
            <a:ext cx="612775" cy="611187"/>
            <a:chOff x="3182163" y="1720478"/>
            <a:chExt cx="1060450" cy="1060450"/>
          </a:xfrm>
        </p:grpSpPr>
        <p:sp>
          <p:nvSpPr>
            <p:cNvPr id="1049893" name="椭圆 46"/>
            <p:cNvSpPr/>
            <p:nvPr/>
          </p:nvSpPr>
          <p:spPr>
            <a:xfrm>
              <a:off x="3182163" y="1720478"/>
              <a:ext cx="1060450" cy="1060450"/>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38" name="Picture 4" descr="http://www.jitu5.com/uploads/allimg/140327/259513-14032G5592689.jpg"/>
            <p:cNvPicPr>
              <a:picLocks noChangeAspect="1" noChangeArrowheads="1"/>
            </p:cNvPicPr>
            <p:nvPr/>
          </p:nvPicPr>
          <p:blipFill>
            <a:blip r:embed="rId1" cstate="print">
              <a:duotone>
                <a:schemeClr val="accent2">
                  <a:shade val="45000"/>
                  <a:satMod val="135000"/>
                </a:schemeClr>
                <a:prstClr val="white"/>
              </a:duotone>
            </a:blip>
            <a:srcRect t="3488"/>
            <a:stretch>
              <a:fillRect/>
            </a:stretch>
          </p:blipFill>
          <p:spPr bwMode="auto">
            <a:xfrm>
              <a:off x="3244478" y="1819015"/>
              <a:ext cx="935820" cy="863376"/>
            </a:xfrm>
            <a:prstGeom prst="rect">
              <a:avLst/>
            </a:prstGeom>
            <a:noFill/>
            <a:ln w="9525">
              <a:noFill/>
              <a:miter lim="800000"/>
              <a:headEnd/>
              <a:tailEnd/>
            </a:ln>
          </p:spPr>
        </p:pic>
      </p:grpSp>
      <p:sp>
        <p:nvSpPr>
          <p:cNvPr id="1049894" name="六边形 52"/>
          <p:cNvSpPr/>
          <p:nvPr/>
        </p:nvSpPr>
        <p:spPr>
          <a:xfrm>
            <a:off x="9948882" y="-99823"/>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99</a:t>
            </a:r>
            <a:endParaRPr lang="zh-CN" altLang="en-US" sz="2800" dirty="0"/>
          </a:p>
        </p:txBody>
      </p:sp>
      <p:cxnSp>
        <p:nvCxnSpPr>
          <p:cNvPr id="3145940" name="直接连接符 29"/>
          <p:cNvCxnSpPr/>
          <p:nvPr/>
        </p:nvCxnSpPr>
        <p:spPr>
          <a:xfrm>
            <a:off x="6366041" y="4221089"/>
            <a:ext cx="0" cy="79216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895" name="AutoShape 5"/>
          <p:cNvSpPr>
            <a:spLocks noChangeArrowheads="1"/>
          </p:cNvSpPr>
          <p:nvPr/>
        </p:nvSpPr>
        <p:spPr bwMode="auto">
          <a:xfrm>
            <a:off x="2724316" y="5854625"/>
            <a:ext cx="1803400" cy="734612"/>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400" b="1">
                <a:solidFill>
                  <a:schemeClr val="bg1"/>
                </a:solidFill>
                <a:latin typeface="微软雅黑" panose="020B0503020204020204" pitchFamily="34" charset="-122"/>
                <a:ea typeface="微软雅黑" panose="020B0503020204020204" pitchFamily="34" charset="-122"/>
              </a:rPr>
              <a:t>处五万元以上</a:t>
            </a:r>
            <a:endParaRPr lang="en-US" altLang="zh-CN" sz="1400" b="1">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400" b="1">
                <a:solidFill>
                  <a:schemeClr val="bg1"/>
                </a:solidFill>
                <a:latin typeface="微软雅黑" panose="020B0503020204020204" pitchFamily="34" charset="-122"/>
                <a:ea typeface="微软雅黑" panose="020B0503020204020204" pitchFamily="34" charset="-122"/>
              </a:rPr>
              <a:t>二十万元以下的罚款</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1049896" name="AutoShape 23"/>
          <p:cNvSpPr>
            <a:spLocks noChangeArrowheads="1"/>
          </p:cNvSpPr>
          <p:nvPr/>
        </p:nvSpPr>
        <p:spPr bwMode="auto">
          <a:xfrm>
            <a:off x="7172491" y="5854625"/>
            <a:ext cx="3892855" cy="734612"/>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责令停产停业整顿 </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构成犯罪的，依照刑法有关规定追究刑事责任：</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cxnSp>
        <p:nvCxnSpPr>
          <p:cNvPr id="3145941" name="肘形连接符 32"/>
          <p:cNvCxnSpPr/>
          <p:nvPr/>
        </p:nvCxnSpPr>
        <p:spPr>
          <a:xfrm rot="5400000">
            <a:off x="5343691" y="4527475"/>
            <a:ext cx="539750" cy="151130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42" name="肘形连接符 33"/>
          <p:cNvCxnSpPr/>
          <p:nvPr/>
        </p:nvCxnSpPr>
        <p:spPr>
          <a:xfrm rot="16200000" flipV="1">
            <a:off x="7027235" y="4347294"/>
            <a:ext cx="539750" cy="1871662"/>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897" name="AutoShape 23"/>
          <p:cNvSpPr>
            <a:spLocks noChangeArrowheads="1"/>
          </p:cNvSpPr>
          <p:nvPr/>
        </p:nvSpPr>
        <p:spPr bwMode="auto">
          <a:xfrm>
            <a:off x="4256256" y="4321102"/>
            <a:ext cx="4225925" cy="388937"/>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责令限期改正，处五万元以下的罚款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898" name="AutoShape 23"/>
          <p:cNvSpPr>
            <a:spLocks noChangeArrowheads="1"/>
          </p:cNvSpPr>
          <p:nvPr/>
        </p:nvSpPr>
        <p:spPr bwMode="auto">
          <a:xfrm>
            <a:off x="5613566" y="4811637"/>
            <a:ext cx="1512888" cy="388938"/>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逾期未改正</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899" name="AutoShape 5"/>
          <p:cNvSpPr>
            <a:spLocks noChangeArrowheads="1"/>
          </p:cNvSpPr>
          <p:nvPr/>
        </p:nvSpPr>
        <p:spPr bwMode="auto">
          <a:xfrm>
            <a:off x="4664241" y="5854625"/>
            <a:ext cx="2116138" cy="734612"/>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对其直接负责的主管人员</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和其他直接责任人处一万</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元以上二万元以下的罚款</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cxnSp>
        <p:nvCxnSpPr>
          <p:cNvPr id="3145943" name="肘形连接符 37"/>
          <p:cNvCxnSpPr/>
          <p:nvPr/>
        </p:nvCxnSpPr>
        <p:spPr>
          <a:xfrm rot="16200000" flipV="1">
            <a:off x="5090487" y="5136283"/>
            <a:ext cx="433387" cy="898525"/>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44" name="肘形连接符 38"/>
          <p:cNvCxnSpPr/>
          <p:nvPr/>
        </p:nvCxnSpPr>
        <p:spPr>
          <a:xfrm rot="5400000">
            <a:off x="4191168" y="5135488"/>
            <a:ext cx="433387" cy="900112"/>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45" name="直接连接符 39"/>
          <p:cNvCxnSpPr/>
          <p:nvPr/>
        </p:nvCxnSpPr>
        <p:spPr>
          <a:xfrm>
            <a:off x="8232941" y="5408539"/>
            <a:ext cx="0" cy="3968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00" name="矩形 1"/>
          <p:cNvSpPr>
            <a:spLocks noChangeArrowheads="1"/>
          </p:cNvSpPr>
          <p:nvPr/>
        </p:nvSpPr>
        <p:spPr bwMode="auto">
          <a:xfrm>
            <a:off x="7021679" y="5383137"/>
            <a:ext cx="1211262" cy="338138"/>
          </a:xfrm>
          <a:prstGeom prst="rect">
            <a:avLst/>
          </a:prstGeom>
          <a:noFill/>
          <a:ln w="19050">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情节严重的</a:t>
            </a:r>
            <a:endParaRPr lang="zh-CN" altLang="en-US" sz="1600" b="1">
              <a:solidFill>
                <a:schemeClr val="bg1"/>
              </a:solidFill>
              <a:latin typeface="微软雅黑" panose="020B0503020204020204" pitchFamily="34" charset="-122"/>
              <a:ea typeface="微软雅黑" panose="020B0503020204020204" pitchFamily="34" charset="-122"/>
            </a:endParaRPr>
          </a:p>
        </p:txBody>
      </p:sp>
      <p:grpSp>
        <p:nvGrpSpPr>
          <p:cNvPr id="445" name="组合 35"/>
          <p:cNvGrpSpPr>
            <a:grpSpLocks noChangeAspect="1"/>
          </p:cNvGrpSpPr>
          <p:nvPr/>
        </p:nvGrpSpPr>
        <p:grpSpPr bwMode="auto">
          <a:xfrm>
            <a:off x="3956760" y="4885421"/>
            <a:ext cx="612775" cy="611187"/>
            <a:chOff x="3182163" y="1720478"/>
            <a:chExt cx="1060450" cy="1060450"/>
          </a:xfrm>
        </p:grpSpPr>
        <p:sp>
          <p:nvSpPr>
            <p:cNvPr id="1049901" name="椭圆 22"/>
            <p:cNvSpPr/>
            <p:nvPr/>
          </p:nvSpPr>
          <p:spPr>
            <a:xfrm>
              <a:off x="3182163" y="1720478"/>
              <a:ext cx="1060450" cy="1060450"/>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39" name="Picture 4" descr="http://www.jitu5.com/uploads/allimg/140327/259513-14032G5592689.jpg"/>
            <p:cNvPicPr>
              <a:picLocks noChangeAspect="1" noChangeArrowheads="1"/>
            </p:cNvPicPr>
            <p:nvPr/>
          </p:nvPicPr>
          <p:blipFill>
            <a:blip r:embed="rId1" cstate="print">
              <a:duotone>
                <a:schemeClr val="accent2">
                  <a:shade val="45000"/>
                  <a:satMod val="135000"/>
                </a:schemeClr>
                <a:prstClr val="white"/>
              </a:duotone>
            </a:blip>
            <a:srcRect t="3488"/>
            <a:stretch>
              <a:fillRect/>
            </a:stretch>
          </p:blipFill>
          <p:spPr bwMode="auto">
            <a:xfrm>
              <a:off x="3244478" y="1819015"/>
              <a:ext cx="935820" cy="863376"/>
            </a:xfrm>
            <a:prstGeom prst="rect">
              <a:avLst/>
            </a:prstGeom>
            <a:noFill/>
            <a:ln w="9525">
              <a:noFill/>
              <a:miter lim="800000"/>
              <a:headEnd/>
              <a:tailEnd/>
            </a:ln>
          </p:spPr>
        </p:pic>
      </p:gr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49" name="表格 1"/>
          <p:cNvGraphicFramePr>
            <a:graphicFrameLocks noGrp="1"/>
          </p:cNvGraphicFramePr>
          <p:nvPr/>
        </p:nvGraphicFramePr>
        <p:xfrm>
          <a:off x="1488284" y="908720"/>
          <a:ext cx="9159649" cy="5473408"/>
        </p:xfrm>
        <a:graphic>
          <a:graphicData uri="http://schemas.openxmlformats.org/drawingml/2006/table">
            <a:tbl>
              <a:tblPr firstRow="1" bandRow="1">
                <a:tableStyleId>{5C22544A-7EE6-4342-B048-85BDC9FD1C3A}</a:tableStyleId>
              </a:tblPr>
              <a:tblGrid>
                <a:gridCol w="735649"/>
                <a:gridCol w="8424000"/>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800" dirty="0">
                          <a:latin typeface="微软雅黑" panose="020B0503020204020204" pitchFamily="34" charset="-122"/>
                          <a:ea typeface="微软雅黑" panose="020B0503020204020204" pitchFamily="34" charset="-122"/>
                        </a:rPr>
                        <a:t>生产经营单位</a:t>
                      </a: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129717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l">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未经依法批准，擅自生产、经营、运输、储存、使用危险物品或者处置废弃危险物品的</a:t>
                      </a:r>
                      <a:endParaRPr lang="zh-CN" altLang="en-US" sz="16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2952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cxnSp>
        <p:nvCxnSpPr>
          <p:cNvPr id="3145946" name="直接连接符 31"/>
          <p:cNvCxnSpPr/>
          <p:nvPr/>
        </p:nvCxnSpPr>
        <p:spPr>
          <a:xfrm>
            <a:off x="6457157" y="3429000"/>
            <a:ext cx="0" cy="183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02" name="AutoShape 23"/>
          <p:cNvSpPr>
            <a:spLocks noChangeArrowheads="1"/>
          </p:cNvSpPr>
          <p:nvPr/>
        </p:nvSpPr>
        <p:spPr bwMode="auto">
          <a:xfrm>
            <a:off x="3564238" y="3717072"/>
            <a:ext cx="5785841" cy="72000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prstClr val="white"/>
                </a:solidFill>
                <a:latin typeface="微软雅黑" panose="020B0503020204020204" pitchFamily="34" charset="-122"/>
                <a:ea typeface="微软雅黑" panose="020B0503020204020204" pitchFamily="34" charset="-122"/>
              </a:rPr>
              <a:t>依照有关危险物品安全管理的法律、行政法规的规定予以处罚 </a:t>
            </a:r>
            <a:endParaRPr lang="zh-CN" altLang="en-US" sz="1600" b="1" dirty="0">
              <a:solidFill>
                <a:prstClr val="white"/>
              </a:solidFill>
              <a:latin typeface="微软雅黑" panose="020B0503020204020204" pitchFamily="34" charset="-122"/>
              <a:ea typeface="微软雅黑" panose="020B0503020204020204" pitchFamily="34" charset="-122"/>
            </a:endParaRPr>
          </a:p>
        </p:txBody>
      </p:sp>
      <p:sp>
        <p:nvSpPr>
          <p:cNvPr id="1049903" name="AutoShape 23"/>
          <p:cNvSpPr>
            <a:spLocks noChangeArrowheads="1"/>
          </p:cNvSpPr>
          <p:nvPr/>
        </p:nvSpPr>
        <p:spPr bwMode="auto">
          <a:xfrm>
            <a:off x="3590490" y="5214108"/>
            <a:ext cx="5785841" cy="72000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prstClr val="white"/>
                </a:solidFill>
                <a:latin typeface="微软雅黑" panose="020B0503020204020204" pitchFamily="34" charset="-122"/>
                <a:ea typeface="微软雅黑" panose="020B0503020204020204" pitchFamily="34" charset="-122"/>
              </a:rPr>
              <a:t>依照刑法有关规定追究刑事责任</a:t>
            </a:r>
            <a:endParaRPr lang="zh-CN" altLang="en-US" sz="1600" b="1" dirty="0">
              <a:solidFill>
                <a:prstClr val="white"/>
              </a:solidFill>
              <a:latin typeface="微软雅黑" panose="020B0503020204020204" pitchFamily="34" charset="-122"/>
              <a:ea typeface="微软雅黑" panose="020B0503020204020204" pitchFamily="34" charset="-122"/>
            </a:endParaRPr>
          </a:p>
        </p:txBody>
      </p:sp>
      <p:sp>
        <p:nvSpPr>
          <p:cNvPr id="1049904" name="矩形 2"/>
          <p:cNvSpPr/>
          <p:nvPr/>
        </p:nvSpPr>
        <p:spPr>
          <a:xfrm>
            <a:off x="5627443" y="4621064"/>
            <a:ext cx="1659429" cy="369332"/>
          </a:xfrm>
          <a:prstGeom prst="rect">
            <a:avLst/>
          </a:prstGeom>
        </p:spPr>
        <p:txBody>
          <a:bodyPr wrap="none">
            <a:spAutoFit/>
          </a:bodyPr>
          <a:lstStyle/>
          <a:p>
            <a:r>
              <a:rPr lang="zh-CN" altLang="en-US" b="1" dirty="0">
                <a:solidFill>
                  <a:prstClr val="white"/>
                </a:solidFill>
                <a:latin typeface="微软雅黑" panose="020B0503020204020204" pitchFamily="34" charset="-122"/>
                <a:ea typeface="微软雅黑" panose="020B0503020204020204" pitchFamily="34" charset="-122"/>
              </a:rPr>
              <a:t>构成        犯罪</a:t>
            </a:r>
            <a:endParaRPr lang="zh-CN" altLang="en-US" b="1" dirty="0">
              <a:solidFill>
                <a:prstClr val="white"/>
              </a:solidFill>
              <a:latin typeface="微软雅黑" panose="020B0503020204020204" pitchFamily="34" charset="-122"/>
              <a:ea typeface="微软雅黑" panose="020B0503020204020204" pitchFamily="34" charset="-122"/>
            </a:endParaRPr>
          </a:p>
        </p:txBody>
      </p:sp>
      <p:sp>
        <p:nvSpPr>
          <p:cNvPr id="1049905" name="六边形 7"/>
          <p:cNvSpPr/>
          <p:nvPr/>
        </p:nvSpPr>
        <p:spPr>
          <a:xfrm>
            <a:off x="10034768" y="-75483"/>
            <a:ext cx="1102586" cy="950504"/>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100</a:t>
            </a:r>
            <a:endParaRPr lang="zh-CN" altLang="en-US" sz="2800" dirty="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50" name="表格 1"/>
          <p:cNvGraphicFramePr>
            <a:graphicFrameLocks noGrp="1"/>
          </p:cNvGraphicFramePr>
          <p:nvPr/>
        </p:nvGraphicFramePr>
        <p:xfrm>
          <a:off x="192139" y="620689"/>
          <a:ext cx="11823649" cy="6131177"/>
        </p:xfrm>
        <a:graphic>
          <a:graphicData uri="http://schemas.openxmlformats.org/drawingml/2006/table">
            <a:tbl>
              <a:tblPr firstRow="1" bandRow="1">
                <a:tableStyleId>{5C22544A-7EE6-4342-B048-85BDC9FD1C3A}</a:tableStyleId>
              </a:tblPr>
              <a:tblGrid>
                <a:gridCol w="735649"/>
                <a:gridCol w="11088000"/>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800" dirty="0">
                          <a:latin typeface="微软雅黑" panose="020B0503020204020204" pitchFamily="34" charset="-122"/>
                          <a:ea typeface="微软雅黑" panose="020B0503020204020204" pitchFamily="34" charset="-122"/>
                        </a:rPr>
                        <a:t>生产经营单位</a:t>
                      </a: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129717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l">
                        <a:lnSpc>
                          <a:spcPct val="150000"/>
                        </a:lnSpc>
                      </a:pPr>
                      <a:r>
                        <a:rPr lang="en-US" altLang="zh-CN" sz="1600" b="1" dirty="0">
                          <a:solidFill>
                            <a:schemeClr val="bg1"/>
                          </a:solidFill>
                          <a:latin typeface="微软雅黑" panose="020B0503020204020204" pitchFamily="34" charset="-122"/>
                          <a:ea typeface="微软雅黑" panose="020B0503020204020204" pitchFamily="34" charset="-122"/>
                        </a:rPr>
                        <a:t>1</a:t>
                      </a:r>
                      <a:r>
                        <a:rPr lang="zh-CN" altLang="en-US" sz="1600" b="1" dirty="0">
                          <a:solidFill>
                            <a:schemeClr val="bg1"/>
                          </a:solidFill>
                          <a:latin typeface="微软雅黑" panose="020B0503020204020204" pitchFamily="34" charset="-122"/>
                          <a:ea typeface="微软雅黑" panose="020B0503020204020204" pitchFamily="34" charset="-122"/>
                        </a:rPr>
                        <a:t>、生产、经营、运输、储存、使用危险物品或者处置废弃危险物品，未建立专门安全管理制度、未采取可靠的安全措施的；</a:t>
                      </a:r>
                      <a:endParaRPr lang="zh-CN" altLang="en-US" sz="16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600" b="1" dirty="0">
                          <a:solidFill>
                            <a:schemeClr val="bg1"/>
                          </a:solidFill>
                          <a:latin typeface="微软雅黑" panose="020B0503020204020204" pitchFamily="34" charset="-122"/>
                          <a:ea typeface="微软雅黑" panose="020B0503020204020204" pitchFamily="34" charset="-122"/>
                        </a:rPr>
                        <a:t>2</a:t>
                      </a:r>
                      <a:r>
                        <a:rPr lang="zh-CN" altLang="en-US" sz="1600" b="1" dirty="0">
                          <a:solidFill>
                            <a:schemeClr val="bg1"/>
                          </a:solidFill>
                          <a:latin typeface="微软雅黑" panose="020B0503020204020204" pitchFamily="34" charset="-122"/>
                          <a:ea typeface="微软雅黑" panose="020B0503020204020204" pitchFamily="34" charset="-122"/>
                        </a:rPr>
                        <a:t>、对重大危险源未登记建档，未进行定期检测、评估、监控，未制定应急预案，或者未告知应急措施的；</a:t>
                      </a:r>
                      <a:endParaRPr lang="zh-CN" altLang="en-US" sz="16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600" b="1" dirty="0">
                          <a:solidFill>
                            <a:schemeClr val="bg1"/>
                          </a:solidFill>
                          <a:latin typeface="微软雅黑" panose="020B0503020204020204" pitchFamily="34" charset="-122"/>
                          <a:ea typeface="微软雅黑" panose="020B0503020204020204" pitchFamily="34" charset="-122"/>
                        </a:rPr>
                        <a:t>3</a:t>
                      </a:r>
                      <a:r>
                        <a:rPr lang="zh-CN" altLang="en-US" sz="1600" b="1" dirty="0">
                          <a:solidFill>
                            <a:schemeClr val="bg1"/>
                          </a:solidFill>
                          <a:latin typeface="微软雅黑" panose="020B0503020204020204" pitchFamily="34" charset="-122"/>
                          <a:ea typeface="微软雅黑" panose="020B0503020204020204" pitchFamily="34" charset="-122"/>
                        </a:rPr>
                        <a:t>、进行爆破、吊装、动火、临时用电以及国务院应急管理部门会同国务院有关部门规定的其他危险作业，未安排专门人员进行现场安全管理的；</a:t>
                      </a:r>
                      <a:endParaRPr lang="zh-CN" altLang="en-US" sz="16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600" b="1" dirty="0">
                          <a:solidFill>
                            <a:schemeClr val="bg1"/>
                          </a:solidFill>
                          <a:latin typeface="微软雅黑" panose="020B0503020204020204" pitchFamily="34" charset="-122"/>
                          <a:ea typeface="微软雅黑" panose="020B0503020204020204" pitchFamily="34" charset="-122"/>
                        </a:rPr>
                        <a:t>4</a:t>
                      </a:r>
                      <a:r>
                        <a:rPr lang="zh-CN" altLang="en-US" sz="1600" b="1" dirty="0">
                          <a:solidFill>
                            <a:schemeClr val="bg1"/>
                          </a:solidFill>
                          <a:latin typeface="微软雅黑" panose="020B0503020204020204" pitchFamily="34" charset="-122"/>
                          <a:ea typeface="微软雅黑" panose="020B0503020204020204" pitchFamily="34" charset="-122"/>
                        </a:rPr>
                        <a:t>、未建立安全风险分级管控制度或者未按照安全风险分级采取相应管控措施的；</a:t>
                      </a:r>
                      <a:endParaRPr lang="zh-CN" altLang="en-US" sz="16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600" b="1" dirty="0">
                          <a:solidFill>
                            <a:schemeClr val="bg1"/>
                          </a:solidFill>
                          <a:latin typeface="微软雅黑" panose="020B0503020204020204" pitchFamily="34" charset="-122"/>
                          <a:ea typeface="微软雅黑" panose="020B0503020204020204" pitchFamily="34" charset="-122"/>
                        </a:rPr>
                        <a:t>5</a:t>
                      </a:r>
                      <a:r>
                        <a:rPr lang="zh-CN" altLang="en-US" sz="1600" b="1" dirty="0">
                          <a:solidFill>
                            <a:schemeClr val="bg1"/>
                          </a:solidFill>
                          <a:latin typeface="微软雅黑" panose="020B0503020204020204" pitchFamily="34" charset="-122"/>
                          <a:ea typeface="微软雅黑" panose="020B0503020204020204" pitchFamily="34" charset="-122"/>
                        </a:rPr>
                        <a:t>、未建立事故隐患排查治理制度，或者重大事故隐患排查治理情况未按照规定报告的。</a:t>
                      </a:r>
                      <a:endParaRPr lang="zh-CN" altLang="en-US" sz="16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2664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sp>
        <p:nvSpPr>
          <p:cNvPr id="1049906" name="六边形 52"/>
          <p:cNvSpPr/>
          <p:nvPr/>
        </p:nvSpPr>
        <p:spPr>
          <a:xfrm>
            <a:off x="10034768" y="-75483"/>
            <a:ext cx="1102586" cy="950504"/>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101</a:t>
            </a:r>
            <a:endParaRPr lang="zh-CN" altLang="en-US" sz="2800" dirty="0"/>
          </a:p>
        </p:txBody>
      </p:sp>
      <p:cxnSp>
        <p:nvCxnSpPr>
          <p:cNvPr id="3145947" name="直接连接符 10"/>
          <p:cNvCxnSpPr/>
          <p:nvPr/>
        </p:nvCxnSpPr>
        <p:spPr>
          <a:xfrm>
            <a:off x="6334372" y="4265092"/>
            <a:ext cx="0" cy="79216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07" name="AutoShape 5"/>
          <p:cNvSpPr>
            <a:spLocks noChangeArrowheads="1"/>
          </p:cNvSpPr>
          <p:nvPr/>
        </p:nvSpPr>
        <p:spPr bwMode="auto">
          <a:xfrm>
            <a:off x="1416275" y="5898628"/>
            <a:ext cx="3079773" cy="734612"/>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责令停产停业整顿</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并处十万元以上二十万元以下的罚款</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049908" name="AutoShape 23"/>
          <p:cNvSpPr>
            <a:spLocks noChangeArrowheads="1"/>
          </p:cNvSpPr>
          <p:nvPr/>
        </p:nvSpPr>
        <p:spPr bwMode="auto">
          <a:xfrm>
            <a:off x="7824987" y="5870356"/>
            <a:ext cx="2952328" cy="734612"/>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依照刑法有关规定追究刑事责任</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cxnSp>
        <p:nvCxnSpPr>
          <p:cNvPr id="3145948" name="肘形连接符 13"/>
          <p:cNvCxnSpPr/>
          <p:nvPr/>
        </p:nvCxnSpPr>
        <p:spPr>
          <a:xfrm rot="5400000">
            <a:off x="5312022" y="4571478"/>
            <a:ext cx="539750" cy="151130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49" name="肘形连接符 14"/>
          <p:cNvCxnSpPr/>
          <p:nvPr/>
        </p:nvCxnSpPr>
        <p:spPr>
          <a:xfrm rot="16200000" flipV="1">
            <a:off x="6995566" y="4391297"/>
            <a:ext cx="539750" cy="1871662"/>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09" name="AutoShape 23"/>
          <p:cNvSpPr>
            <a:spLocks noChangeArrowheads="1"/>
          </p:cNvSpPr>
          <p:nvPr/>
        </p:nvSpPr>
        <p:spPr bwMode="auto">
          <a:xfrm>
            <a:off x="4224587" y="4365105"/>
            <a:ext cx="4225925" cy="388937"/>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责令限期改正，处十万元以下的罚款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10" name="AutoShape 23"/>
          <p:cNvSpPr>
            <a:spLocks noChangeArrowheads="1"/>
          </p:cNvSpPr>
          <p:nvPr/>
        </p:nvSpPr>
        <p:spPr bwMode="auto">
          <a:xfrm>
            <a:off x="5581897" y="4855640"/>
            <a:ext cx="1512888" cy="388938"/>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逾期未改正</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11" name="AutoShape 5"/>
          <p:cNvSpPr>
            <a:spLocks noChangeArrowheads="1"/>
          </p:cNvSpPr>
          <p:nvPr/>
        </p:nvSpPr>
        <p:spPr bwMode="auto">
          <a:xfrm>
            <a:off x="4632572" y="5898628"/>
            <a:ext cx="2976390" cy="734612"/>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对其直接负责的主管人员和其他直</a:t>
            </a:r>
            <a:endParaRPr lang="en-US" altLang="zh-CN" sz="1400" b="1" dirty="0">
              <a:solidFill>
                <a:schemeClr val="bg1"/>
              </a:solidFill>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接责任人员处二万元以上五万元以</a:t>
            </a:r>
            <a:endParaRPr lang="en-US" altLang="zh-CN" sz="1400" b="1" dirty="0">
              <a:solidFill>
                <a:schemeClr val="bg1"/>
              </a:solidFill>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下的罚款</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cxnSp>
        <p:nvCxnSpPr>
          <p:cNvPr id="3145950" name="肘形连接符 18"/>
          <p:cNvCxnSpPr/>
          <p:nvPr/>
        </p:nvCxnSpPr>
        <p:spPr>
          <a:xfrm rot="16200000" flipV="1">
            <a:off x="5058818" y="5180286"/>
            <a:ext cx="433387" cy="898525"/>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51" name="肘形连接符 19"/>
          <p:cNvCxnSpPr/>
          <p:nvPr/>
        </p:nvCxnSpPr>
        <p:spPr>
          <a:xfrm rot="5400000">
            <a:off x="4159499" y="5179491"/>
            <a:ext cx="433387" cy="900112"/>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52" name="直接连接符 20"/>
          <p:cNvCxnSpPr/>
          <p:nvPr/>
        </p:nvCxnSpPr>
        <p:spPr>
          <a:xfrm>
            <a:off x="8201272" y="5452542"/>
            <a:ext cx="0" cy="3968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12" name="矩形 1"/>
          <p:cNvSpPr>
            <a:spLocks noChangeArrowheads="1"/>
          </p:cNvSpPr>
          <p:nvPr/>
        </p:nvSpPr>
        <p:spPr bwMode="auto">
          <a:xfrm>
            <a:off x="6990010" y="5427140"/>
            <a:ext cx="1211262" cy="338138"/>
          </a:xfrm>
          <a:prstGeom prst="rect">
            <a:avLst/>
          </a:prstGeom>
          <a:noFill/>
          <a:ln w="19050">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构成犯罪的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448" name="组合 35"/>
          <p:cNvGrpSpPr>
            <a:grpSpLocks noChangeAspect="1"/>
          </p:cNvGrpSpPr>
          <p:nvPr/>
        </p:nvGrpSpPr>
        <p:grpSpPr bwMode="auto">
          <a:xfrm>
            <a:off x="3925091" y="4929424"/>
            <a:ext cx="612775" cy="611187"/>
            <a:chOff x="3182163" y="1720478"/>
            <a:chExt cx="1060450" cy="1060450"/>
          </a:xfrm>
        </p:grpSpPr>
        <p:sp>
          <p:nvSpPr>
            <p:cNvPr id="1049913" name="椭圆 23"/>
            <p:cNvSpPr/>
            <p:nvPr/>
          </p:nvSpPr>
          <p:spPr>
            <a:xfrm>
              <a:off x="3182163" y="1720478"/>
              <a:ext cx="1060450" cy="1060450"/>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40" name="Picture 4" descr="http://www.jitu5.com/uploads/allimg/140327/259513-14032G5592689.jpg"/>
            <p:cNvPicPr>
              <a:picLocks noChangeAspect="1" noChangeArrowheads="1"/>
            </p:cNvPicPr>
            <p:nvPr/>
          </p:nvPicPr>
          <p:blipFill>
            <a:blip r:embed="rId1" cstate="print">
              <a:duotone>
                <a:schemeClr val="accent2">
                  <a:shade val="45000"/>
                  <a:satMod val="135000"/>
                </a:schemeClr>
                <a:prstClr val="white"/>
              </a:duotone>
            </a:blip>
            <a:srcRect t="3488"/>
            <a:stretch>
              <a:fillRect/>
            </a:stretch>
          </p:blipFill>
          <p:spPr bwMode="auto">
            <a:xfrm>
              <a:off x="3244478" y="1819015"/>
              <a:ext cx="935820" cy="863376"/>
            </a:xfrm>
            <a:prstGeom prst="rect">
              <a:avLst/>
            </a:prstGeom>
            <a:noFill/>
            <a:ln w="9525">
              <a:noFill/>
              <a:miter lim="800000"/>
              <a:headEnd/>
              <a:tailEnd/>
            </a:ln>
          </p:spPr>
        </p:pic>
      </p:gr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51" name="表格 1"/>
          <p:cNvGraphicFramePr>
            <a:graphicFrameLocks noGrp="1"/>
          </p:cNvGraphicFramePr>
          <p:nvPr/>
        </p:nvGraphicFramePr>
        <p:xfrm>
          <a:off x="1848322" y="320740"/>
          <a:ext cx="9879649" cy="6503317"/>
        </p:xfrm>
        <a:graphic>
          <a:graphicData uri="http://schemas.openxmlformats.org/drawingml/2006/table">
            <a:tbl>
              <a:tblPr firstRow="1" bandRow="1">
                <a:tableStyleId>{5C22544A-7EE6-4342-B048-85BDC9FD1C3A}</a:tableStyleId>
              </a:tblPr>
              <a:tblGrid>
                <a:gridCol w="735649"/>
                <a:gridCol w="9144000"/>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800" dirty="0">
                          <a:latin typeface="微软雅黑" panose="020B0503020204020204" pitchFamily="34" charset="-122"/>
                          <a:ea typeface="微软雅黑" panose="020B0503020204020204" pitchFamily="34" charset="-122"/>
                        </a:rPr>
                        <a:t>生产经营单位</a:t>
                      </a: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129717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ct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未采取措施消除事故隐患</a:t>
                      </a:r>
                      <a:endParaRPr lang="zh-CN" altLang="en-US" sz="24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3981909">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cxnSp>
        <p:nvCxnSpPr>
          <p:cNvPr id="3145953" name="肘形连接符 38"/>
          <p:cNvCxnSpPr/>
          <p:nvPr/>
        </p:nvCxnSpPr>
        <p:spPr>
          <a:xfrm rot="5400000">
            <a:off x="5341616" y="4140273"/>
            <a:ext cx="1439863" cy="151130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54" name="肘形连接符 39"/>
          <p:cNvCxnSpPr/>
          <p:nvPr/>
        </p:nvCxnSpPr>
        <p:spPr>
          <a:xfrm rot="16200000" flipV="1">
            <a:off x="7392666" y="3600523"/>
            <a:ext cx="1439863" cy="259080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55" name="直接连接符 40"/>
          <p:cNvCxnSpPr/>
          <p:nvPr/>
        </p:nvCxnSpPr>
        <p:spPr>
          <a:xfrm>
            <a:off x="6817195" y="2877615"/>
            <a:ext cx="0" cy="176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14" name="AutoShape 5"/>
          <p:cNvSpPr>
            <a:spLocks noChangeArrowheads="1"/>
          </p:cNvSpPr>
          <p:nvPr/>
        </p:nvSpPr>
        <p:spPr bwMode="auto">
          <a:xfrm>
            <a:off x="2712416" y="5380904"/>
            <a:ext cx="4824536" cy="100330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责令停产停业整顿，对其直接负责的主管人员和其他</a:t>
            </a:r>
            <a:endParaRPr lang="en-US" altLang="zh-CN" sz="1600" b="1" dirty="0">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直接责任人员处五万元以上十万元以下的罚款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15" name="AutoShape 5"/>
          <p:cNvSpPr>
            <a:spLocks noChangeArrowheads="1"/>
          </p:cNvSpPr>
          <p:nvPr/>
        </p:nvSpPr>
        <p:spPr bwMode="auto">
          <a:xfrm>
            <a:off x="7923686" y="5380904"/>
            <a:ext cx="3357683" cy="100330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依照刑法有关规定追究刑事责任</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16" name="AutoShape 23"/>
          <p:cNvSpPr>
            <a:spLocks noChangeArrowheads="1"/>
          </p:cNvSpPr>
          <p:nvPr/>
        </p:nvSpPr>
        <p:spPr bwMode="auto">
          <a:xfrm>
            <a:off x="4390157" y="3306554"/>
            <a:ext cx="4854077" cy="53975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责令立即消除或者限期消除，处五万元以下的罚款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17" name="AutoShape 23"/>
          <p:cNvSpPr>
            <a:spLocks noChangeArrowheads="1"/>
          </p:cNvSpPr>
          <p:nvPr/>
        </p:nvSpPr>
        <p:spPr bwMode="auto">
          <a:xfrm>
            <a:off x="5575435" y="4086016"/>
            <a:ext cx="2483518" cy="541338"/>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生产经营单位拒不执行的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18" name="六边形 16"/>
          <p:cNvSpPr/>
          <p:nvPr/>
        </p:nvSpPr>
        <p:spPr>
          <a:xfrm>
            <a:off x="10394806" y="-15393"/>
            <a:ext cx="1102586" cy="950504"/>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102</a:t>
            </a:r>
            <a:endParaRPr lang="zh-CN" altLang="en-US" sz="2800" dirty="0"/>
          </a:p>
        </p:txBody>
      </p:sp>
      <p:sp>
        <p:nvSpPr>
          <p:cNvPr id="1049919" name="矩形 3"/>
          <p:cNvSpPr/>
          <p:nvPr/>
        </p:nvSpPr>
        <p:spPr>
          <a:xfrm>
            <a:off x="9394021" y="4937486"/>
            <a:ext cx="1338828"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构成犯罪的</a:t>
            </a:r>
            <a:endParaRPr lang="zh-CN" altLang="en-US"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52" name="表格 1"/>
          <p:cNvGraphicFramePr>
            <a:graphicFrameLocks noGrp="1"/>
          </p:cNvGraphicFramePr>
          <p:nvPr/>
        </p:nvGraphicFramePr>
        <p:xfrm>
          <a:off x="2424386" y="0"/>
          <a:ext cx="9073008" cy="6503317"/>
        </p:xfrm>
        <a:graphic>
          <a:graphicData uri="http://schemas.openxmlformats.org/drawingml/2006/table">
            <a:tbl>
              <a:tblPr firstRow="1" bandRow="1">
                <a:tableStyleId>{5C22544A-7EE6-4342-B048-85BDC9FD1C3A}</a:tableStyleId>
              </a:tblPr>
              <a:tblGrid>
                <a:gridCol w="735649"/>
                <a:gridCol w="8337359"/>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800" dirty="0">
                          <a:latin typeface="微软雅黑" panose="020B0503020204020204" pitchFamily="34" charset="-122"/>
                          <a:ea typeface="微软雅黑" panose="020B0503020204020204" pitchFamily="34" charset="-122"/>
                        </a:rPr>
                        <a:t>生产经营单位</a:t>
                      </a: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129717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将生产经营项目、场所、设备发包或者出租给</a:t>
                      </a:r>
                      <a:endParaRPr lang="zh-CN" altLang="en-US"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不具备安全生产条件或者相应资质的单位或者个人的</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3981909">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cxnSp>
        <p:nvCxnSpPr>
          <p:cNvPr id="3145956" name="直接连接符 2"/>
          <p:cNvCxnSpPr/>
          <p:nvPr/>
        </p:nvCxnSpPr>
        <p:spPr>
          <a:xfrm>
            <a:off x="5576143" y="5571454"/>
            <a:ext cx="0" cy="5492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57" name="肘形连接符 3"/>
          <p:cNvCxnSpPr/>
          <p:nvPr/>
        </p:nvCxnSpPr>
        <p:spPr>
          <a:xfrm rot="5400000">
            <a:off x="5773789" y="4556248"/>
            <a:ext cx="720725" cy="1116013"/>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58" name="肘形连接符 4"/>
          <p:cNvCxnSpPr/>
          <p:nvPr/>
        </p:nvCxnSpPr>
        <p:spPr>
          <a:xfrm rot="16200000" flipV="1">
            <a:off x="4657776" y="4556247"/>
            <a:ext cx="720725" cy="1116012"/>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20" name="AutoShape 23"/>
          <p:cNvSpPr>
            <a:spLocks noChangeArrowheads="1"/>
          </p:cNvSpPr>
          <p:nvPr/>
        </p:nvSpPr>
        <p:spPr bwMode="auto">
          <a:xfrm>
            <a:off x="8024070" y="4042692"/>
            <a:ext cx="3357563" cy="782637"/>
          </a:xfrm>
          <a:prstGeom prst="rect">
            <a:avLst/>
          </a:prstGeom>
          <a:solidFill>
            <a:srgbClr val="215A6B"/>
          </a:solidFill>
          <a:ln w="1270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对其直接负责的主管人员和其他直接</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责任人员处一万元以上二万元以下的罚款</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cxnSp>
        <p:nvCxnSpPr>
          <p:cNvPr id="3145959" name="肘形连接符 6"/>
          <p:cNvCxnSpPr/>
          <p:nvPr/>
        </p:nvCxnSpPr>
        <p:spPr>
          <a:xfrm rot="5400000">
            <a:off x="5629326" y="2484559"/>
            <a:ext cx="1439863" cy="151130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60" name="肘形连接符 7"/>
          <p:cNvCxnSpPr/>
          <p:nvPr/>
        </p:nvCxnSpPr>
        <p:spPr>
          <a:xfrm rot="16200000" flipV="1">
            <a:off x="7680376" y="1944809"/>
            <a:ext cx="1439863" cy="259080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21" name="矩形 8"/>
          <p:cNvSpPr/>
          <p:nvPr/>
        </p:nvSpPr>
        <p:spPr>
          <a:xfrm>
            <a:off x="4401393" y="3345778"/>
            <a:ext cx="1201738" cy="605935"/>
          </a:xfrm>
          <a:prstGeom prst="rect">
            <a:avLst/>
          </a:prstGeom>
          <a:noFill/>
          <a:ln w="9525">
            <a:noFill/>
            <a:miter lim="800000"/>
          </a:ln>
          <a:effectLst/>
        </p:spPr>
        <p:txBody>
          <a:bodyPr>
            <a:spAutoFit/>
          </a:bodyPr>
          <a:lstStyle/>
          <a:p>
            <a:pPr>
              <a:lnSpc>
                <a:spcPct val="125000"/>
              </a:lnSpc>
            </a:pPr>
            <a:r>
              <a:rPr lang="zh-CN" altLang="en-US" sz="1400" b="1" dirty="0">
                <a:solidFill>
                  <a:schemeClr val="bg1"/>
                </a:solidFill>
                <a:ea typeface="微软雅黑" panose="020B0503020204020204" pitchFamily="34" charset="-122"/>
              </a:rPr>
              <a:t>违法所得</a:t>
            </a:r>
            <a:endParaRPr lang="en-US" altLang="zh-CN" sz="1400" b="1" dirty="0">
              <a:solidFill>
                <a:schemeClr val="bg1"/>
              </a:solidFill>
              <a:ea typeface="微软雅黑" panose="020B0503020204020204" pitchFamily="34" charset="-122"/>
            </a:endParaRPr>
          </a:p>
          <a:p>
            <a:pPr>
              <a:lnSpc>
                <a:spcPct val="125000"/>
              </a:lnSpc>
            </a:pPr>
            <a:r>
              <a:rPr lang="zh-CN" altLang="en-US" sz="1400" b="1" dirty="0">
                <a:solidFill>
                  <a:schemeClr val="bg1"/>
                </a:solidFill>
                <a:ea typeface="微软雅黑" panose="020B0503020204020204" pitchFamily="34" charset="-122"/>
              </a:rPr>
              <a:t>十万元以上</a:t>
            </a:r>
            <a:endParaRPr lang="zh-CN" altLang="en-US" sz="1400" b="1" dirty="0">
              <a:solidFill>
                <a:schemeClr val="bg1"/>
              </a:solidFill>
              <a:ea typeface="微软雅黑" panose="020B0503020204020204" pitchFamily="34" charset="-122"/>
            </a:endParaRPr>
          </a:p>
        </p:txBody>
      </p:sp>
      <p:cxnSp>
        <p:nvCxnSpPr>
          <p:cNvPr id="3145961" name="肘形连接符 9"/>
          <p:cNvCxnSpPr/>
          <p:nvPr/>
        </p:nvCxnSpPr>
        <p:spPr>
          <a:xfrm rot="16200000" flipV="1">
            <a:off x="5784901" y="3405309"/>
            <a:ext cx="720725" cy="1116012"/>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62" name="肘形连接符 10"/>
          <p:cNvCxnSpPr/>
          <p:nvPr/>
        </p:nvCxnSpPr>
        <p:spPr>
          <a:xfrm rot="5400000">
            <a:off x="4668889" y="3405310"/>
            <a:ext cx="720725" cy="1116013"/>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22" name="AutoShape 5"/>
          <p:cNvSpPr>
            <a:spLocks noChangeArrowheads="1"/>
          </p:cNvSpPr>
          <p:nvPr/>
        </p:nvSpPr>
        <p:spPr bwMode="auto">
          <a:xfrm>
            <a:off x="3480645" y="4239542"/>
            <a:ext cx="1890713" cy="585787"/>
          </a:xfrm>
          <a:prstGeom prst="rect">
            <a:avLst/>
          </a:prstGeom>
          <a:solidFill>
            <a:srgbClr val="215A6B"/>
          </a:solidFill>
          <a:ln w="1270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400" b="1">
                <a:solidFill>
                  <a:schemeClr val="bg1"/>
                </a:solidFill>
                <a:latin typeface="微软雅黑" panose="020B0503020204020204" pitchFamily="34" charset="-122"/>
                <a:ea typeface="微软雅黑" panose="020B0503020204020204" pitchFamily="34" charset="-122"/>
              </a:rPr>
              <a:t>并处违法所得二倍</a:t>
            </a:r>
            <a:endParaRPr lang="en-US" altLang="zh-CN" sz="14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buFontTx/>
              <a:buNone/>
            </a:pPr>
            <a:r>
              <a:rPr lang="zh-CN" altLang="en-US" sz="1400" b="1">
                <a:solidFill>
                  <a:schemeClr val="bg1"/>
                </a:solidFill>
                <a:latin typeface="微软雅黑" panose="020B0503020204020204" pitchFamily="34" charset="-122"/>
                <a:ea typeface="微软雅黑" panose="020B0503020204020204" pitchFamily="34" charset="-122"/>
              </a:rPr>
              <a:t>以上五倍以下的罚款</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1049923" name="矩形 12"/>
          <p:cNvSpPr/>
          <p:nvPr/>
        </p:nvSpPr>
        <p:spPr>
          <a:xfrm>
            <a:off x="5576143" y="3364827"/>
            <a:ext cx="2078038" cy="630238"/>
          </a:xfrm>
          <a:prstGeom prst="rect">
            <a:avLst/>
          </a:prstGeom>
          <a:noFill/>
          <a:ln w="9525">
            <a:noFill/>
            <a:miter lim="800000"/>
          </a:ln>
          <a:effectLst/>
        </p:spPr>
        <p:txBody>
          <a:bodyPr>
            <a:spAutoFit/>
          </a:bodyPr>
          <a:lstStyle/>
          <a:p>
            <a:pPr>
              <a:lnSpc>
                <a:spcPct val="125000"/>
              </a:lnSpc>
            </a:pPr>
            <a:r>
              <a:rPr lang="zh-CN" altLang="en-US" sz="1400" b="1" dirty="0">
                <a:solidFill>
                  <a:schemeClr val="bg1"/>
                </a:solidFill>
                <a:latin typeface="微软雅黑" panose="020B0503020204020204" pitchFamily="34" charset="-122"/>
                <a:ea typeface="微软雅黑" panose="020B0503020204020204" pitchFamily="34" charset="-122"/>
              </a:rPr>
              <a:t>没有违法所得或者</a:t>
            </a:r>
            <a:endParaRPr lang="en-US" altLang="zh-CN" sz="1400" b="1"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400" b="1" dirty="0">
                <a:solidFill>
                  <a:schemeClr val="bg1"/>
                </a:solidFill>
                <a:latin typeface="微软雅黑" panose="020B0503020204020204" pitchFamily="34" charset="-122"/>
                <a:ea typeface="微软雅黑" panose="020B0503020204020204" pitchFamily="34" charset="-122"/>
              </a:rPr>
              <a:t>违法所得不足十万元</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049924" name="AutoShape 23"/>
          <p:cNvSpPr>
            <a:spLocks noChangeArrowheads="1"/>
          </p:cNvSpPr>
          <p:nvPr/>
        </p:nvSpPr>
        <p:spPr bwMode="auto">
          <a:xfrm>
            <a:off x="5636468" y="2586954"/>
            <a:ext cx="2935288" cy="468313"/>
          </a:xfrm>
          <a:prstGeom prst="rect">
            <a:avLst/>
          </a:prstGeom>
          <a:solidFill>
            <a:srgbClr val="215A6B"/>
          </a:solidFill>
          <a:ln w="1270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责令限期改正，没收违法所得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25" name="AutoShape 5"/>
          <p:cNvSpPr>
            <a:spLocks noChangeArrowheads="1"/>
          </p:cNvSpPr>
          <p:nvPr/>
        </p:nvSpPr>
        <p:spPr bwMode="auto">
          <a:xfrm>
            <a:off x="5645995" y="4239542"/>
            <a:ext cx="2092325" cy="585787"/>
          </a:xfrm>
          <a:prstGeom prst="rect">
            <a:avLst/>
          </a:prstGeom>
          <a:solidFill>
            <a:srgbClr val="215A6B"/>
          </a:solidFill>
          <a:ln w="1270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单处或者并处十万元</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以上二十万元以下的罚款</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049926" name="AutoShape 23"/>
          <p:cNvSpPr>
            <a:spLocks noChangeArrowheads="1"/>
          </p:cNvSpPr>
          <p:nvPr/>
        </p:nvSpPr>
        <p:spPr bwMode="auto">
          <a:xfrm>
            <a:off x="3740993" y="5279354"/>
            <a:ext cx="3670300" cy="468313"/>
          </a:xfrm>
          <a:prstGeom prst="rect">
            <a:avLst/>
          </a:prstGeom>
          <a:solidFill>
            <a:srgbClr val="215A6B"/>
          </a:solidFill>
          <a:ln w="1270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导致发生安全事故给他人造成损害</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927" name="AutoShape 23"/>
          <p:cNvSpPr>
            <a:spLocks noChangeArrowheads="1"/>
          </p:cNvSpPr>
          <p:nvPr/>
        </p:nvSpPr>
        <p:spPr bwMode="auto">
          <a:xfrm>
            <a:off x="3839418" y="5892129"/>
            <a:ext cx="3473450" cy="466725"/>
          </a:xfrm>
          <a:prstGeom prst="rect">
            <a:avLst/>
          </a:prstGeom>
          <a:solidFill>
            <a:srgbClr val="215A6B"/>
          </a:solidFill>
          <a:ln w="1270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与承包方、承租方承担连带赔偿责任</a:t>
            </a:r>
            <a:endParaRPr lang="zh-CN" altLang="en-US" sz="1600" b="1">
              <a:solidFill>
                <a:schemeClr val="bg1"/>
              </a:solidFill>
              <a:latin typeface="微软雅黑" panose="020B0503020204020204" pitchFamily="34" charset="-122"/>
              <a:ea typeface="微软雅黑" panose="020B0503020204020204" pitchFamily="34" charset="-122"/>
            </a:endParaRPr>
          </a:p>
        </p:txBody>
      </p:sp>
      <p:grpSp>
        <p:nvGrpSpPr>
          <p:cNvPr id="451" name="组合 46"/>
          <p:cNvGrpSpPr>
            <a:grpSpLocks noChangeAspect="1"/>
          </p:cNvGrpSpPr>
          <p:nvPr/>
        </p:nvGrpSpPr>
        <p:grpSpPr bwMode="auto">
          <a:xfrm>
            <a:off x="3607643" y="3094952"/>
            <a:ext cx="611188" cy="611188"/>
            <a:chOff x="3182163" y="1720478"/>
            <a:chExt cx="1060450" cy="1060450"/>
          </a:xfrm>
        </p:grpSpPr>
        <p:sp>
          <p:nvSpPr>
            <p:cNvPr id="1049928" name="椭圆 18"/>
            <p:cNvSpPr/>
            <p:nvPr/>
          </p:nvSpPr>
          <p:spPr>
            <a:xfrm>
              <a:off x="3182163" y="1720478"/>
              <a:ext cx="1060450" cy="1060450"/>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41" name="Picture 4" descr="http://www.jitu5.com/uploads/allimg/140327/259513-14032G5592689.jpg"/>
            <p:cNvPicPr>
              <a:picLocks noChangeAspect="1" noChangeArrowheads="1"/>
            </p:cNvPicPr>
            <p:nvPr/>
          </p:nvPicPr>
          <p:blipFill>
            <a:blip r:embed="rId1" cstate="print">
              <a:duotone>
                <a:schemeClr val="accent2">
                  <a:shade val="45000"/>
                  <a:satMod val="135000"/>
                </a:schemeClr>
                <a:prstClr val="white"/>
              </a:duotone>
            </a:blip>
            <a:srcRect t="3488"/>
            <a:stretch>
              <a:fillRect/>
            </a:stretch>
          </p:blipFill>
          <p:spPr bwMode="auto">
            <a:xfrm>
              <a:off x="3244478" y="1819015"/>
              <a:ext cx="935820" cy="863376"/>
            </a:xfrm>
            <a:prstGeom prst="rect">
              <a:avLst/>
            </a:prstGeom>
            <a:noFill/>
            <a:ln w="9525">
              <a:noFill/>
              <a:miter lim="800000"/>
              <a:headEnd/>
              <a:tailEnd/>
            </a:ln>
          </p:spPr>
        </p:pic>
      </p:grpSp>
      <p:grpSp>
        <p:nvGrpSpPr>
          <p:cNvPr id="452" name="组合 56"/>
          <p:cNvGrpSpPr/>
          <p:nvPr/>
        </p:nvGrpSpPr>
        <p:grpSpPr bwMode="auto">
          <a:xfrm>
            <a:off x="9951295" y="3048917"/>
            <a:ext cx="612775" cy="612775"/>
            <a:chOff x="3440832" y="1721421"/>
            <a:chExt cx="612000" cy="612000"/>
          </a:xfrm>
        </p:grpSpPr>
        <p:sp>
          <p:nvSpPr>
            <p:cNvPr id="1049929" name="椭圆 21"/>
            <p:cNvSpPr/>
            <p:nvPr/>
          </p:nvSpPr>
          <p:spPr>
            <a:xfrm>
              <a:off x="3440832" y="1721421"/>
              <a:ext cx="612000" cy="612000"/>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42" name="Picture 4" descr="http://www.jitu5.com/uploads/allimg/141125/259030-14112510012774.jpg"/>
            <p:cNvPicPr>
              <a:picLocks noChangeAspect="1" noChangeArrowheads="1"/>
            </p:cNvPicPr>
            <p:nvPr/>
          </p:nvPicPr>
          <p:blipFill>
            <a:blip r:embed="rId2"/>
            <a:srcRect l="26086" r="13045" b="31580"/>
            <a:stretch>
              <a:fillRect/>
            </a:stretch>
          </p:blipFill>
          <p:spPr bwMode="auto">
            <a:xfrm>
              <a:off x="3514217" y="1727836"/>
              <a:ext cx="465229" cy="470605"/>
            </a:xfrm>
            <a:prstGeom prst="rect">
              <a:avLst/>
            </a:prstGeom>
            <a:noFill/>
            <a:ln w="9525">
              <a:noFill/>
              <a:miter lim="800000"/>
              <a:headEnd/>
              <a:tailEnd/>
            </a:ln>
          </p:spPr>
        </p:pic>
      </p:grpSp>
      <p:sp>
        <p:nvSpPr>
          <p:cNvPr id="1049930" name="六边形 23"/>
          <p:cNvSpPr/>
          <p:nvPr/>
        </p:nvSpPr>
        <p:spPr>
          <a:xfrm>
            <a:off x="10884986" y="-223476"/>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049931" name="矩形 24"/>
          <p:cNvSpPr/>
          <p:nvPr/>
        </p:nvSpPr>
        <p:spPr>
          <a:xfrm>
            <a:off x="11000759" y="-8373"/>
            <a:ext cx="761747" cy="369332"/>
          </a:xfrm>
          <a:prstGeom prst="rect">
            <a:avLst/>
          </a:prstGeom>
        </p:spPr>
        <p:txBody>
          <a:bodyPr wrap="none">
            <a:spAutoFit/>
          </a:bodyPr>
          <a:lstStyle/>
          <a:p>
            <a:pPr algn="ctr"/>
            <a:r>
              <a:rPr lang="en-US" altLang="zh-CN" dirty="0">
                <a:solidFill>
                  <a:schemeClr val="bg1"/>
                </a:solidFill>
              </a:rPr>
              <a:t>103.1</a:t>
            </a:r>
            <a:endParaRPr lang="zh-CN" altLang="en-US" dirty="0">
              <a:solidFill>
                <a:schemeClr val="bg1"/>
              </a:solidFill>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53" name="表格 1"/>
          <p:cNvGraphicFramePr>
            <a:graphicFrameLocks noGrp="1"/>
          </p:cNvGraphicFramePr>
          <p:nvPr/>
        </p:nvGraphicFramePr>
        <p:xfrm>
          <a:off x="2352378" y="192305"/>
          <a:ext cx="9073008" cy="6444368"/>
        </p:xfrm>
        <a:graphic>
          <a:graphicData uri="http://schemas.openxmlformats.org/drawingml/2006/table">
            <a:tbl>
              <a:tblPr firstRow="1" bandRow="1">
                <a:tableStyleId>{5C22544A-7EE6-4342-B048-85BDC9FD1C3A}</a:tableStyleId>
              </a:tblPr>
              <a:tblGrid>
                <a:gridCol w="735649"/>
                <a:gridCol w="8337359"/>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800" dirty="0">
                          <a:latin typeface="微软雅黑" panose="020B0503020204020204" pitchFamily="34" charset="-122"/>
                          <a:ea typeface="微软雅黑" panose="020B0503020204020204" pitchFamily="34" charset="-122"/>
                        </a:rPr>
                        <a:t>生产经营单位</a:t>
                      </a: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208813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ctr">
                        <a:lnSpc>
                          <a:spcPct val="150000"/>
                        </a:lnSpc>
                      </a:pPr>
                      <a:r>
                        <a:rPr lang="zh-CN" altLang="en-US" sz="1800" b="1" dirty="0">
                          <a:solidFill>
                            <a:schemeClr val="bg1"/>
                          </a:solidFill>
                          <a:latin typeface="微软雅黑" panose="020B0503020204020204" pitchFamily="34" charset="-122"/>
                          <a:ea typeface="微软雅黑" panose="020B0503020204020204" pitchFamily="34" charset="-122"/>
                        </a:rPr>
                        <a:t>未与承包单位、承租单位签订专门的安全生产管理协议或者未在承包合同、租赁合同中明确各自的安全生产管理职责，或者未对承包单位、承租单位的安全生产统一协调、管理的</a:t>
                      </a: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3132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cxnSp>
        <p:nvCxnSpPr>
          <p:cNvPr id="3145963" name="直接连接符 25"/>
          <p:cNvCxnSpPr/>
          <p:nvPr/>
        </p:nvCxnSpPr>
        <p:spPr>
          <a:xfrm>
            <a:off x="5732165" y="4917997"/>
            <a:ext cx="0" cy="118903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64" name="直接连接符 26"/>
          <p:cNvCxnSpPr/>
          <p:nvPr/>
        </p:nvCxnSpPr>
        <p:spPr>
          <a:xfrm>
            <a:off x="7233940" y="3505120"/>
            <a:ext cx="0" cy="79216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32" name="AutoShape 23"/>
          <p:cNvSpPr>
            <a:spLocks noChangeArrowheads="1"/>
          </p:cNvSpPr>
          <p:nvPr/>
        </p:nvSpPr>
        <p:spPr bwMode="auto">
          <a:xfrm>
            <a:off x="7619705" y="4917995"/>
            <a:ext cx="2974975" cy="83185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对其直接负责的主管人员和其他直接</a:t>
            </a:r>
            <a:endParaRPr lang="en-US" altLang="zh-CN" sz="1400" b="1" dirty="0">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责任人员可以处一万元以下的罚款</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cxnSp>
        <p:nvCxnSpPr>
          <p:cNvPr id="3145965" name="肘形连接符 28"/>
          <p:cNvCxnSpPr/>
          <p:nvPr/>
        </p:nvCxnSpPr>
        <p:spPr>
          <a:xfrm rot="5400000">
            <a:off x="6209281" y="3568620"/>
            <a:ext cx="539750" cy="151130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66" name="肘形连接符 29"/>
          <p:cNvCxnSpPr/>
          <p:nvPr/>
        </p:nvCxnSpPr>
        <p:spPr>
          <a:xfrm rot="16200000" flipV="1">
            <a:off x="7899103" y="3387645"/>
            <a:ext cx="539750" cy="187325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33" name="AutoShape 5"/>
          <p:cNvSpPr>
            <a:spLocks noChangeArrowheads="1"/>
          </p:cNvSpPr>
          <p:nvPr/>
        </p:nvSpPr>
        <p:spPr bwMode="auto">
          <a:xfrm>
            <a:off x="4690765" y="4536997"/>
            <a:ext cx="2116138" cy="663575"/>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责令限期改正</a:t>
            </a:r>
            <a:endParaRPr lang="en-US" altLang="zh-CN" sz="1400" b="1" dirty="0">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处五万元以下的罚款</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cxnSp>
        <p:nvCxnSpPr>
          <p:cNvPr id="3145967" name="直接连接符 31"/>
          <p:cNvCxnSpPr/>
          <p:nvPr/>
        </p:nvCxnSpPr>
        <p:spPr>
          <a:xfrm>
            <a:off x="9107190" y="4449684"/>
            <a:ext cx="0" cy="3968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54" name="组合 22"/>
          <p:cNvGrpSpPr>
            <a:grpSpLocks noChangeAspect="1"/>
          </p:cNvGrpSpPr>
          <p:nvPr/>
        </p:nvGrpSpPr>
        <p:grpSpPr bwMode="auto">
          <a:xfrm>
            <a:off x="3789065" y="4257597"/>
            <a:ext cx="611188" cy="611187"/>
            <a:chOff x="3182163" y="1720478"/>
            <a:chExt cx="1060450" cy="1060450"/>
          </a:xfrm>
        </p:grpSpPr>
        <p:sp>
          <p:nvSpPr>
            <p:cNvPr id="1049934" name="椭圆 33"/>
            <p:cNvSpPr/>
            <p:nvPr/>
          </p:nvSpPr>
          <p:spPr>
            <a:xfrm>
              <a:off x="3182163" y="1720478"/>
              <a:ext cx="1060450" cy="1060450"/>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43" name="Picture 4" descr="http://www.jitu5.com/uploads/allimg/140327/259513-14032G5592689.jpg"/>
            <p:cNvPicPr>
              <a:picLocks noChangeAspect="1" noChangeArrowheads="1"/>
            </p:cNvPicPr>
            <p:nvPr/>
          </p:nvPicPr>
          <p:blipFill>
            <a:blip r:embed="rId1" cstate="print">
              <a:duotone>
                <a:schemeClr val="accent2">
                  <a:shade val="45000"/>
                  <a:satMod val="135000"/>
                </a:schemeClr>
                <a:prstClr val="white"/>
              </a:duotone>
            </a:blip>
            <a:srcRect t="3488"/>
            <a:stretch>
              <a:fillRect/>
            </a:stretch>
          </p:blipFill>
          <p:spPr bwMode="auto">
            <a:xfrm>
              <a:off x="3244478" y="1819015"/>
              <a:ext cx="935820" cy="863376"/>
            </a:xfrm>
            <a:prstGeom prst="rect">
              <a:avLst/>
            </a:prstGeom>
            <a:noFill/>
            <a:ln w="9525">
              <a:noFill/>
              <a:miter lim="800000"/>
              <a:headEnd/>
              <a:tailEnd/>
            </a:ln>
          </p:spPr>
        </p:pic>
      </p:grpSp>
      <p:grpSp>
        <p:nvGrpSpPr>
          <p:cNvPr id="455" name="组合 25"/>
          <p:cNvGrpSpPr/>
          <p:nvPr/>
        </p:nvGrpSpPr>
        <p:grpSpPr bwMode="auto">
          <a:xfrm>
            <a:off x="9840617" y="4257597"/>
            <a:ext cx="612775" cy="611187"/>
            <a:chOff x="3440832" y="1721421"/>
            <a:chExt cx="612000" cy="612000"/>
          </a:xfrm>
        </p:grpSpPr>
        <p:sp>
          <p:nvSpPr>
            <p:cNvPr id="1049935" name="椭圆 36"/>
            <p:cNvSpPr/>
            <p:nvPr/>
          </p:nvSpPr>
          <p:spPr>
            <a:xfrm>
              <a:off x="3440832" y="1721421"/>
              <a:ext cx="612000" cy="612000"/>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44" name="Picture 4" descr="http://www.jitu5.com/uploads/allimg/141125/259030-14112510012774.jpg"/>
            <p:cNvPicPr>
              <a:picLocks noChangeAspect="1" noChangeArrowheads="1"/>
            </p:cNvPicPr>
            <p:nvPr/>
          </p:nvPicPr>
          <p:blipFill>
            <a:blip r:embed="rId2"/>
            <a:srcRect l="26086" r="13045" b="31580"/>
            <a:stretch>
              <a:fillRect/>
            </a:stretch>
          </p:blipFill>
          <p:spPr bwMode="auto">
            <a:xfrm>
              <a:off x="3514217" y="1727836"/>
              <a:ext cx="465229" cy="470605"/>
            </a:xfrm>
            <a:prstGeom prst="rect">
              <a:avLst/>
            </a:prstGeom>
            <a:noFill/>
            <a:ln w="9525">
              <a:noFill/>
              <a:miter lim="800000"/>
              <a:headEnd/>
              <a:tailEnd/>
            </a:ln>
          </p:spPr>
        </p:pic>
      </p:grpSp>
      <p:sp>
        <p:nvSpPr>
          <p:cNvPr id="1049936" name="AutoShape 5"/>
          <p:cNvSpPr>
            <a:spLocks noChangeArrowheads="1"/>
          </p:cNvSpPr>
          <p:nvPr/>
        </p:nvSpPr>
        <p:spPr bwMode="auto">
          <a:xfrm>
            <a:off x="4878090" y="6080047"/>
            <a:ext cx="1709738" cy="395287"/>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400" b="1">
                <a:solidFill>
                  <a:schemeClr val="bg1"/>
                </a:solidFill>
                <a:latin typeface="微软雅黑" panose="020B0503020204020204" pitchFamily="34" charset="-122"/>
                <a:ea typeface="微软雅黑" panose="020B0503020204020204" pitchFamily="34" charset="-122"/>
              </a:rPr>
              <a:t>责令停产停业整顿</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1049937" name="AutoShape 5"/>
          <p:cNvSpPr>
            <a:spLocks noChangeArrowheads="1"/>
          </p:cNvSpPr>
          <p:nvPr/>
        </p:nvSpPr>
        <p:spPr bwMode="auto">
          <a:xfrm>
            <a:off x="4878090" y="5457747"/>
            <a:ext cx="1709738" cy="396875"/>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400" b="1">
                <a:solidFill>
                  <a:schemeClr val="bg1"/>
                </a:solidFill>
                <a:latin typeface="微软雅黑" panose="020B0503020204020204" pitchFamily="34" charset="-122"/>
                <a:ea typeface="微软雅黑" panose="020B0503020204020204" pitchFamily="34" charset="-122"/>
              </a:rPr>
              <a:t>逾期未改正</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1049938" name="六边形 42"/>
          <p:cNvSpPr/>
          <p:nvPr/>
        </p:nvSpPr>
        <p:spPr>
          <a:xfrm>
            <a:off x="10812978" y="-31169"/>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049939" name="矩形 43"/>
          <p:cNvSpPr/>
          <p:nvPr/>
        </p:nvSpPr>
        <p:spPr>
          <a:xfrm>
            <a:off x="10928752" y="183934"/>
            <a:ext cx="761747" cy="369332"/>
          </a:xfrm>
          <a:prstGeom prst="rect">
            <a:avLst/>
          </a:prstGeom>
        </p:spPr>
        <p:txBody>
          <a:bodyPr wrap="none">
            <a:spAutoFit/>
          </a:bodyPr>
          <a:lstStyle/>
          <a:p>
            <a:pPr algn="ctr"/>
            <a:r>
              <a:rPr lang="en-US" altLang="zh-CN" dirty="0">
                <a:solidFill>
                  <a:schemeClr val="bg1"/>
                </a:solidFill>
              </a:rPr>
              <a:t>103.2</a:t>
            </a:r>
            <a:endParaRPr lang="zh-CN" altLang="en-US" dirty="0">
              <a:solidFill>
                <a:schemeClr val="bg1"/>
              </a:solidFill>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54" name="表格 1"/>
          <p:cNvGraphicFramePr>
            <a:graphicFrameLocks noGrp="1"/>
          </p:cNvGraphicFramePr>
          <p:nvPr/>
        </p:nvGraphicFramePr>
        <p:xfrm>
          <a:off x="1739592" y="260648"/>
          <a:ext cx="10095649" cy="6193440"/>
        </p:xfrm>
        <a:graphic>
          <a:graphicData uri="http://schemas.openxmlformats.org/drawingml/2006/table">
            <a:tbl>
              <a:tblPr firstRow="1" bandRow="1">
                <a:tableStyleId>{5C22544A-7EE6-4342-B048-85BDC9FD1C3A}</a:tableStyleId>
              </a:tblPr>
              <a:tblGrid>
                <a:gridCol w="735649"/>
                <a:gridCol w="9360000"/>
              </a:tblGrid>
              <a:tr h="115200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400" dirty="0">
                          <a:latin typeface="微软雅黑" panose="020B0503020204020204" pitchFamily="34" charset="-122"/>
                          <a:ea typeface="微软雅黑" panose="020B0503020204020204" pitchFamily="34" charset="-122"/>
                        </a:rPr>
                        <a:t>矿山、金属冶炼建设项目和用于生产、储存、装卸</a:t>
                      </a:r>
                      <a:endParaRPr lang="en-US" altLang="zh-CN" sz="2400" dirty="0">
                        <a:latin typeface="微软雅黑" panose="020B0503020204020204" pitchFamily="34" charset="-122"/>
                        <a:ea typeface="微软雅黑" panose="020B0503020204020204" pitchFamily="34" charset="-122"/>
                      </a:endParaRPr>
                    </a:p>
                    <a:p>
                      <a:pPr algn="ctr"/>
                      <a:r>
                        <a:rPr lang="zh-CN" altLang="en-US" sz="2400" dirty="0">
                          <a:latin typeface="微软雅黑" panose="020B0503020204020204" pitchFamily="34" charset="-122"/>
                          <a:ea typeface="微软雅黑" panose="020B0503020204020204" pitchFamily="34" charset="-122"/>
                        </a:rPr>
                        <a:t>危险物品的建设项目的施工单位</a:t>
                      </a:r>
                      <a:endParaRPr lang="zh-CN" altLang="en-US" sz="24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1188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ctr">
                        <a:lnSpc>
                          <a:spcPct val="150000"/>
                        </a:lnSpc>
                      </a:pPr>
                      <a:r>
                        <a:rPr lang="zh-CN" altLang="en-US" sz="1800" b="1" dirty="0">
                          <a:solidFill>
                            <a:schemeClr val="bg1"/>
                          </a:solidFill>
                          <a:latin typeface="微软雅黑" panose="020B0503020204020204" pitchFamily="34" charset="-122"/>
                          <a:ea typeface="微软雅黑" panose="020B0503020204020204" pitchFamily="34" charset="-122"/>
                        </a:rPr>
                        <a:t>未按照规定对施工项目进行安全管理的</a:t>
                      </a: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3816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cxnSp>
        <p:nvCxnSpPr>
          <p:cNvPr id="3145968" name="直接连接符 5"/>
          <p:cNvCxnSpPr/>
          <p:nvPr/>
        </p:nvCxnSpPr>
        <p:spPr>
          <a:xfrm>
            <a:off x="7005472" y="2647681"/>
            <a:ext cx="0" cy="104779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049940" name="六边形 42"/>
          <p:cNvSpPr/>
          <p:nvPr/>
        </p:nvSpPr>
        <p:spPr>
          <a:xfrm>
            <a:off x="11284970" y="116632"/>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049941" name="矩形 43"/>
          <p:cNvSpPr/>
          <p:nvPr/>
        </p:nvSpPr>
        <p:spPr>
          <a:xfrm>
            <a:off x="11400744" y="331735"/>
            <a:ext cx="761747" cy="369332"/>
          </a:xfrm>
          <a:prstGeom prst="rect">
            <a:avLst/>
          </a:prstGeom>
        </p:spPr>
        <p:txBody>
          <a:bodyPr wrap="none">
            <a:spAutoFit/>
          </a:bodyPr>
          <a:lstStyle/>
          <a:p>
            <a:pPr algn="ctr"/>
            <a:r>
              <a:rPr lang="en-US" altLang="zh-CN" dirty="0">
                <a:solidFill>
                  <a:schemeClr val="bg1"/>
                </a:solidFill>
              </a:rPr>
              <a:t>103.3</a:t>
            </a:r>
            <a:endParaRPr lang="zh-CN" altLang="en-US" dirty="0">
              <a:solidFill>
                <a:schemeClr val="bg1"/>
              </a:solidFill>
            </a:endParaRPr>
          </a:p>
        </p:txBody>
      </p:sp>
      <p:sp>
        <p:nvSpPr>
          <p:cNvPr id="1049942" name="AutoShape 23"/>
          <p:cNvSpPr>
            <a:spLocks noChangeArrowheads="1"/>
          </p:cNvSpPr>
          <p:nvPr/>
        </p:nvSpPr>
        <p:spPr bwMode="auto">
          <a:xfrm>
            <a:off x="3528400" y="2761937"/>
            <a:ext cx="6666110" cy="596926"/>
          </a:xfrm>
          <a:prstGeom prst="rect">
            <a:avLst/>
          </a:prstGeom>
          <a:solidFill>
            <a:srgbClr val="215A6B"/>
          </a:solidFill>
          <a:ln w="1270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责令限期改正，处十万元以下的罚款</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对其直接负责的主管人员和其他直接责任人员处二万元以下的罚款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43" name="AutoShape 23"/>
          <p:cNvSpPr>
            <a:spLocks noChangeArrowheads="1"/>
          </p:cNvSpPr>
          <p:nvPr/>
        </p:nvSpPr>
        <p:spPr bwMode="auto">
          <a:xfrm>
            <a:off x="3539791" y="3501008"/>
            <a:ext cx="6666110" cy="50753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逾期未改正，责令停产停业整顿</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44" name="矩形 6"/>
          <p:cNvSpPr/>
          <p:nvPr/>
        </p:nvSpPr>
        <p:spPr>
          <a:xfrm>
            <a:off x="2963727" y="4150683"/>
            <a:ext cx="8784976" cy="2308324"/>
          </a:xfrm>
          <a:prstGeom prst="rect">
            <a:avLst/>
          </a:prstGeom>
        </p:spPr>
        <p:txBody>
          <a:bodyPr wrap="square">
            <a:spAutoFit/>
          </a:bodyPr>
          <a:lstStyle/>
          <a:p>
            <a:pPr marL="285750" indent="-285750">
              <a:lnSpc>
                <a:spcPct val="150000"/>
              </a:lnSpc>
              <a:buFont typeface="Wingdings" panose="05000000000000000000" pitchFamily="2" charset="2"/>
              <a:buChar char="ü"/>
            </a:pPr>
            <a:r>
              <a:rPr lang="zh-CN" altLang="en-US" sz="1600" dirty="0">
                <a:solidFill>
                  <a:schemeClr val="bg1"/>
                </a:solidFill>
                <a:latin typeface="微软雅黑" panose="020B0503020204020204" pitchFamily="34" charset="-122"/>
                <a:ea typeface="微软雅黑" panose="020B0503020204020204" pitchFamily="34" charset="-122"/>
              </a:rPr>
              <a:t>以上施工单位倒卖、出租、出借、挂靠或者以其他形式非法转让施工资质的，责令停产停业整顿，吊销资质证书，没收违法所得；</a:t>
            </a: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sz="1600" dirty="0">
                <a:solidFill>
                  <a:schemeClr val="bg1"/>
                </a:solidFill>
                <a:latin typeface="微软雅黑" panose="020B0503020204020204" pitchFamily="34" charset="-122"/>
                <a:ea typeface="微软雅黑" panose="020B0503020204020204" pitchFamily="34" charset="-122"/>
              </a:rPr>
              <a:t>违法所得十万元以上的，并处违法所得二倍以上五倍以下的罚款，没有违法所得或者违法所得不足十万元的，单处或者并处十万元以上二十万元以下的罚款；</a:t>
            </a: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sz="1600" dirty="0">
                <a:solidFill>
                  <a:schemeClr val="bg1"/>
                </a:solidFill>
                <a:latin typeface="微软雅黑" panose="020B0503020204020204" pitchFamily="34" charset="-122"/>
                <a:ea typeface="微软雅黑" panose="020B0503020204020204" pitchFamily="34" charset="-122"/>
              </a:rPr>
              <a:t>对其直接负责的主管人员和其他直接责任人员处五万元以上十万元以下的罚款；</a:t>
            </a: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sz="1600" dirty="0">
                <a:solidFill>
                  <a:schemeClr val="bg1"/>
                </a:solidFill>
                <a:latin typeface="微软雅黑" panose="020B0503020204020204" pitchFamily="34" charset="-122"/>
                <a:ea typeface="微软雅黑" panose="020B0503020204020204" pitchFamily="34" charset="-122"/>
              </a:rPr>
              <a:t>构成犯罪的，依照刑法有关规定追究刑事责任</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55" name="表格 1"/>
          <p:cNvGraphicFramePr>
            <a:graphicFrameLocks noGrp="1"/>
          </p:cNvGraphicFramePr>
          <p:nvPr/>
        </p:nvGraphicFramePr>
        <p:xfrm>
          <a:off x="2208362" y="192440"/>
          <a:ext cx="9073008" cy="6408368"/>
        </p:xfrm>
        <a:graphic>
          <a:graphicData uri="http://schemas.openxmlformats.org/drawingml/2006/table">
            <a:tbl>
              <a:tblPr firstRow="1" bandRow="1">
                <a:tableStyleId>{5C22544A-7EE6-4342-B048-85BDC9FD1C3A}</a:tableStyleId>
              </a:tblPr>
              <a:tblGrid>
                <a:gridCol w="735649"/>
                <a:gridCol w="8337359"/>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800" dirty="0">
                          <a:latin typeface="微软雅黑" panose="020B0503020204020204" pitchFamily="34" charset="-122"/>
                          <a:ea typeface="微软雅黑" panose="020B0503020204020204" pitchFamily="34" charset="-122"/>
                        </a:rPr>
                        <a:t>两个以上生产经营单位</a:t>
                      </a: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208813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ctr">
                        <a:lnSpc>
                          <a:spcPct val="150000"/>
                        </a:lnSpc>
                      </a:pPr>
                      <a:r>
                        <a:rPr lang="zh-CN" altLang="en-US" sz="1800" b="1" dirty="0">
                          <a:solidFill>
                            <a:schemeClr val="bg1"/>
                          </a:solidFill>
                          <a:latin typeface="微软雅黑" panose="020B0503020204020204" pitchFamily="34" charset="-122"/>
                          <a:ea typeface="微软雅黑" panose="020B0503020204020204" pitchFamily="34" charset="-122"/>
                        </a:rPr>
                        <a:t>在同一作业区域内进行可能危及对方安全生产的生产经营活动，未签订安全生产管理协议或者未指定专职安全生产管理人员进行安全检查与协调的</a:t>
                      </a: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3096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grpSp>
        <p:nvGrpSpPr>
          <p:cNvPr id="458" name="组合 22"/>
          <p:cNvGrpSpPr>
            <a:grpSpLocks noChangeAspect="1"/>
          </p:cNvGrpSpPr>
          <p:nvPr/>
        </p:nvGrpSpPr>
        <p:grpSpPr bwMode="auto">
          <a:xfrm>
            <a:off x="5472757" y="3576472"/>
            <a:ext cx="611188" cy="611187"/>
            <a:chOff x="3182163" y="1720478"/>
            <a:chExt cx="1060450" cy="1060450"/>
          </a:xfrm>
        </p:grpSpPr>
        <p:sp>
          <p:nvSpPr>
            <p:cNvPr id="1049945" name="椭圆 33"/>
            <p:cNvSpPr/>
            <p:nvPr/>
          </p:nvSpPr>
          <p:spPr>
            <a:xfrm>
              <a:off x="3182163" y="1720478"/>
              <a:ext cx="1060450" cy="1060450"/>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45" name="Picture 4" descr="http://www.jitu5.com/uploads/allimg/140327/259513-14032G5592689.jpg"/>
            <p:cNvPicPr>
              <a:picLocks noChangeAspect="1" noChangeArrowheads="1"/>
            </p:cNvPicPr>
            <p:nvPr/>
          </p:nvPicPr>
          <p:blipFill>
            <a:blip r:embed="rId1" cstate="print">
              <a:duotone>
                <a:schemeClr val="accent2">
                  <a:shade val="45000"/>
                  <a:satMod val="135000"/>
                </a:schemeClr>
                <a:prstClr val="white"/>
              </a:duotone>
            </a:blip>
            <a:srcRect t="3488"/>
            <a:stretch>
              <a:fillRect/>
            </a:stretch>
          </p:blipFill>
          <p:spPr bwMode="auto">
            <a:xfrm>
              <a:off x="3244478" y="1819015"/>
              <a:ext cx="935820" cy="863376"/>
            </a:xfrm>
            <a:prstGeom prst="rect">
              <a:avLst/>
            </a:prstGeom>
            <a:noFill/>
            <a:ln w="9525">
              <a:noFill/>
              <a:miter lim="800000"/>
              <a:headEnd/>
              <a:tailEnd/>
            </a:ln>
          </p:spPr>
        </p:pic>
      </p:grpSp>
      <p:grpSp>
        <p:nvGrpSpPr>
          <p:cNvPr id="459" name="组合 25"/>
          <p:cNvGrpSpPr/>
          <p:nvPr/>
        </p:nvGrpSpPr>
        <p:grpSpPr bwMode="auto">
          <a:xfrm>
            <a:off x="8509239" y="3658092"/>
            <a:ext cx="612775" cy="611187"/>
            <a:chOff x="3440832" y="1721421"/>
            <a:chExt cx="612000" cy="612000"/>
          </a:xfrm>
        </p:grpSpPr>
        <p:sp>
          <p:nvSpPr>
            <p:cNvPr id="1049946" name="椭圆 36"/>
            <p:cNvSpPr/>
            <p:nvPr/>
          </p:nvSpPr>
          <p:spPr>
            <a:xfrm>
              <a:off x="3440832" y="1721421"/>
              <a:ext cx="612000" cy="612000"/>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46" name="Picture 4" descr="http://www.jitu5.com/uploads/allimg/141125/259030-14112510012774.jpg"/>
            <p:cNvPicPr>
              <a:picLocks noChangeAspect="1" noChangeArrowheads="1"/>
            </p:cNvPicPr>
            <p:nvPr/>
          </p:nvPicPr>
          <p:blipFill>
            <a:blip r:embed="rId2"/>
            <a:srcRect l="26086" r="13045" b="31580"/>
            <a:stretch>
              <a:fillRect/>
            </a:stretch>
          </p:blipFill>
          <p:spPr bwMode="auto">
            <a:xfrm>
              <a:off x="3514217" y="1727836"/>
              <a:ext cx="465229" cy="470605"/>
            </a:xfrm>
            <a:prstGeom prst="rect">
              <a:avLst/>
            </a:prstGeom>
            <a:noFill/>
            <a:ln w="9525">
              <a:noFill/>
              <a:miter lim="800000"/>
              <a:headEnd/>
              <a:tailEnd/>
            </a:ln>
          </p:spPr>
        </p:pic>
      </p:grpSp>
      <p:sp>
        <p:nvSpPr>
          <p:cNvPr id="1049947" name="六边形 42"/>
          <p:cNvSpPr/>
          <p:nvPr/>
        </p:nvSpPr>
        <p:spPr>
          <a:xfrm>
            <a:off x="10668962" y="-31034"/>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104</a:t>
            </a:r>
            <a:endParaRPr lang="zh-CN" altLang="en-US" sz="2000" dirty="0"/>
          </a:p>
        </p:txBody>
      </p:sp>
      <p:cxnSp>
        <p:nvCxnSpPr>
          <p:cNvPr id="3145969" name="直接连接符 19"/>
          <p:cNvCxnSpPr/>
          <p:nvPr/>
        </p:nvCxnSpPr>
        <p:spPr>
          <a:xfrm>
            <a:off x="5675462" y="4935236"/>
            <a:ext cx="0" cy="118903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70" name="直接连接符 20"/>
          <p:cNvCxnSpPr/>
          <p:nvPr/>
        </p:nvCxnSpPr>
        <p:spPr>
          <a:xfrm>
            <a:off x="7177237" y="3522359"/>
            <a:ext cx="0" cy="79216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48" name="AutoShape 23"/>
          <p:cNvSpPr>
            <a:spLocks noChangeArrowheads="1"/>
          </p:cNvSpPr>
          <p:nvPr/>
        </p:nvSpPr>
        <p:spPr bwMode="auto">
          <a:xfrm>
            <a:off x="7426404" y="5027085"/>
            <a:ext cx="3358330" cy="647700"/>
          </a:xfrm>
          <a:prstGeom prst="rect">
            <a:avLst/>
          </a:prstGeom>
          <a:solidFill>
            <a:srgbClr val="215A6B"/>
          </a:solidFill>
          <a:ln w="19050">
            <a:solidFill>
              <a:schemeClr val="bg1"/>
            </a:solid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对其直接负责的主管人员和其他直接</a:t>
            </a:r>
            <a:endParaRPr lang="en-US" altLang="zh-CN" sz="1600" b="1" dirty="0">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责任人员可以处一万元以下的罚款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cxnSp>
        <p:nvCxnSpPr>
          <p:cNvPr id="3145971" name="肘形连接符 22"/>
          <p:cNvCxnSpPr/>
          <p:nvPr/>
        </p:nvCxnSpPr>
        <p:spPr>
          <a:xfrm rot="5400000">
            <a:off x="6154887" y="3585859"/>
            <a:ext cx="539750" cy="151130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72" name="肘形连接符 23"/>
          <p:cNvCxnSpPr/>
          <p:nvPr/>
        </p:nvCxnSpPr>
        <p:spPr>
          <a:xfrm rot="16200000" flipV="1">
            <a:off x="7845575" y="3404884"/>
            <a:ext cx="539750" cy="187325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49" name="AutoShape 5"/>
          <p:cNvSpPr>
            <a:spLocks noChangeArrowheads="1"/>
          </p:cNvSpPr>
          <p:nvPr/>
        </p:nvSpPr>
        <p:spPr bwMode="auto">
          <a:xfrm>
            <a:off x="4434247" y="4555959"/>
            <a:ext cx="2453606" cy="663575"/>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责令限期改正</a:t>
            </a:r>
            <a:endParaRPr lang="en-US" altLang="zh-CN" sz="1600" b="1" dirty="0">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处五万元以下的罚款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cxnSp>
        <p:nvCxnSpPr>
          <p:cNvPr id="3145973" name="直接连接符 40"/>
          <p:cNvCxnSpPr/>
          <p:nvPr/>
        </p:nvCxnSpPr>
        <p:spPr>
          <a:xfrm>
            <a:off x="9050487" y="4466923"/>
            <a:ext cx="0" cy="3968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50" name="AutoShape 5"/>
          <p:cNvSpPr>
            <a:spLocks noChangeArrowheads="1"/>
          </p:cNvSpPr>
          <p:nvPr/>
        </p:nvSpPr>
        <p:spPr bwMode="auto">
          <a:xfrm>
            <a:off x="4821387" y="6097286"/>
            <a:ext cx="1709738" cy="395287"/>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责令停产停业</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951" name="AutoShape 5"/>
          <p:cNvSpPr>
            <a:spLocks noChangeArrowheads="1"/>
          </p:cNvSpPr>
          <p:nvPr/>
        </p:nvSpPr>
        <p:spPr bwMode="auto">
          <a:xfrm>
            <a:off x="4821387" y="5474986"/>
            <a:ext cx="1709738" cy="396875"/>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逾期未改正</a:t>
            </a:r>
            <a:endParaRPr lang="zh-CN" altLang="en-US" sz="16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56" name="表格 1"/>
          <p:cNvGraphicFramePr>
            <a:graphicFrameLocks noGrp="1"/>
          </p:cNvGraphicFramePr>
          <p:nvPr/>
        </p:nvGraphicFramePr>
        <p:xfrm>
          <a:off x="2208362" y="252751"/>
          <a:ext cx="9073008" cy="6408368"/>
        </p:xfrm>
        <a:graphic>
          <a:graphicData uri="http://schemas.openxmlformats.org/drawingml/2006/table">
            <a:tbl>
              <a:tblPr firstRow="1" bandRow="1">
                <a:tableStyleId>{5C22544A-7EE6-4342-B048-85BDC9FD1C3A}</a:tableStyleId>
              </a:tblPr>
              <a:tblGrid>
                <a:gridCol w="735649"/>
                <a:gridCol w="8337359"/>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800" dirty="0">
                          <a:latin typeface="微软雅黑" panose="020B0503020204020204" pitchFamily="34" charset="-122"/>
                          <a:ea typeface="微软雅黑" panose="020B0503020204020204" pitchFamily="34" charset="-122"/>
                        </a:rPr>
                        <a:t>生产经营单位</a:t>
                      </a: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208813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l">
                        <a:lnSpc>
                          <a:spcPct val="150000"/>
                        </a:lnSpc>
                      </a:pPr>
                      <a:r>
                        <a:rPr lang="en-US" altLang="zh-CN" sz="1800" b="1" dirty="0">
                          <a:solidFill>
                            <a:schemeClr val="bg1"/>
                          </a:solidFill>
                          <a:latin typeface="微软雅黑" panose="020B0503020204020204" pitchFamily="34" charset="-122"/>
                          <a:ea typeface="微软雅黑" panose="020B0503020204020204" pitchFamily="34" charset="-122"/>
                        </a:rPr>
                        <a:t>1</a:t>
                      </a:r>
                      <a:r>
                        <a:rPr lang="zh-CN" altLang="en-US" sz="1800" b="1" dirty="0">
                          <a:solidFill>
                            <a:schemeClr val="bg1"/>
                          </a:solidFill>
                          <a:latin typeface="微软雅黑" panose="020B0503020204020204" pitchFamily="34" charset="-122"/>
                          <a:ea typeface="微软雅黑" panose="020B0503020204020204" pitchFamily="34" charset="-122"/>
                        </a:rPr>
                        <a:t>、生产、经营、储存、使用危险物品的车间、商店、仓库与员工宿舍在同一座建筑内，或者与员工宿舍的距离不符合安全要求的；</a:t>
                      </a:r>
                      <a:endParaRPr lang="zh-CN" altLang="en-US" sz="18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800" b="1" dirty="0">
                          <a:solidFill>
                            <a:schemeClr val="bg1"/>
                          </a:solidFill>
                          <a:latin typeface="微软雅黑" panose="020B0503020204020204" pitchFamily="34" charset="-122"/>
                          <a:ea typeface="微软雅黑" panose="020B0503020204020204" pitchFamily="34" charset="-122"/>
                        </a:rPr>
                        <a:t>2</a:t>
                      </a:r>
                      <a:r>
                        <a:rPr lang="zh-CN" altLang="en-US" sz="1800" b="1" dirty="0">
                          <a:solidFill>
                            <a:schemeClr val="bg1"/>
                          </a:solidFill>
                          <a:latin typeface="微软雅黑" panose="020B0503020204020204" pitchFamily="34" charset="-122"/>
                          <a:ea typeface="微软雅黑" panose="020B0503020204020204" pitchFamily="34" charset="-122"/>
                        </a:rPr>
                        <a:t>、生产经营场所和员工宿舍未设有符合紧急疏散需要、标志明显、保持畅通的出口，或者占用、锁闭、封堵生产经营场所或者员工宿舍出口、疏散通道的。</a:t>
                      </a: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3096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grpSp>
        <p:nvGrpSpPr>
          <p:cNvPr id="461" name="组合 22"/>
          <p:cNvGrpSpPr>
            <a:grpSpLocks noChangeAspect="1"/>
          </p:cNvGrpSpPr>
          <p:nvPr/>
        </p:nvGrpSpPr>
        <p:grpSpPr bwMode="auto">
          <a:xfrm>
            <a:off x="5472757" y="3636783"/>
            <a:ext cx="611188" cy="611187"/>
            <a:chOff x="3182163" y="1720478"/>
            <a:chExt cx="1060450" cy="1060450"/>
          </a:xfrm>
        </p:grpSpPr>
        <p:sp>
          <p:nvSpPr>
            <p:cNvPr id="1049952" name="椭圆 33"/>
            <p:cNvSpPr/>
            <p:nvPr/>
          </p:nvSpPr>
          <p:spPr>
            <a:xfrm>
              <a:off x="3182163" y="1720478"/>
              <a:ext cx="1060450" cy="1060450"/>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47" name="Picture 4" descr="http://www.jitu5.com/uploads/allimg/140327/259513-14032G5592689.jpg"/>
            <p:cNvPicPr>
              <a:picLocks noChangeAspect="1" noChangeArrowheads="1"/>
            </p:cNvPicPr>
            <p:nvPr/>
          </p:nvPicPr>
          <p:blipFill>
            <a:blip r:embed="rId1" cstate="print">
              <a:duotone>
                <a:schemeClr val="accent2">
                  <a:shade val="45000"/>
                  <a:satMod val="135000"/>
                </a:schemeClr>
                <a:prstClr val="white"/>
              </a:duotone>
            </a:blip>
            <a:srcRect t="3488"/>
            <a:stretch>
              <a:fillRect/>
            </a:stretch>
          </p:blipFill>
          <p:spPr bwMode="auto">
            <a:xfrm>
              <a:off x="3244478" y="1819015"/>
              <a:ext cx="935820" cy="863376"/>
            </a:xfrm>
            <a:prstGeom prst="rect">
              <a:avLst/>
            </a:prstGeom>
            <a:noFill/>
            <a:ln w="9525">
              <a:noFill/>
              <a:miter lim="800000"/>
              <a:headEnd/>
              <a:tailEnd/>
            </a:ln>
          </p:spPr>
        </p:pic>
      </p:grpSp>
      <p:grpSp>
        <p:nvGrpSpPr>
          <p:cNvPr id="462" name="组合 25"/>
          <p:cNvGrpSpPr/>
          <p:nvPr/>
        </p:nvGrpSpPr>
        <p:grpSpPr bwMode="auto">
          <a:xfrm>
            <a:off x="8509239" y="3718403"/>
            <a:ext cx="612775" cy="611187"/>
            <a:chOff x="3440832" y="1721421"/>
            <a:chExt cx="612000" cy="612000"/>
          </a:xfrm>
        </p:grpSpPr>
        <p:sp>
          <p:nvSpPr>
            <p:cNvPr id="1049953" name="椭圆 36"/>
            <p:cNvSpPr/>
            <p:nvPr/>
          </p:nvSpPr>
          <p:spPr>
            <a:xfrm>
              <a:off x="3440832" y="1721421"/>
              <a:ext cx="612000" cy="612000"/>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48" name="Picture 4" descr="http://www.jitu5.com/uploads/allimg/141125/259030-14112510012774.jpg"/>
            <p:cNvPicPr>
              <a:picLocks noChangeAspect="1" noChangeArrowheads="1"/>
            </p:cNvPicPr>
            <p:nvPr/>
          </p:nvPicPr>
          <p:blipFill>
            <a:blip r:embed="rId2"/>
            <a:srcRect l="26086" r="13045" b="31580"/>
            <a:stretch>
              <a:fillRect/>
            </a:stretch>
          </p:blipFill>
          <p:spPr bwMode="auto">
            <a:xfrm>
              <a:off x="3514217" y="1727836"/>
              <a:ext cx="465229" cy="470605"/>
            </a:xfrm>
            <a:prstGeom prst="rect">
              <a:avLst/>
            </a:prstGeom>
            <a:noFill/>
            <a:ln w="9525">
              <a:noFill/>
              <a:miter lim="800000"/>
              <a:headEnd/>
              <a:tailEnd/>
            </a:ln>
          </p:spPr>
        </p:pic>
      </p:grpSp>
      <p:sp>
        <p:nvSpPr>
          <p:cNvPr id="1049954" name="六边形 42"/>
          <p:cNvSpPr/>
          <p:nvPr/>
        </p:nvSpPr>
        <p:spPr>
          <a:xfrm>
            <a:off x="10668962" y="29277"/>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105</a:t>
            </a:r>
            <a:endParaRPr lang="zh-CN" altLang="en-US" sz="2000" dirty="0"/>
          </a:p>
        </p:txBody>
      </p:sp>
      <p:cxnSp>
        <p:nvCxnSpPr>
          <p:cNvPr id="3145974" name="直接连接符 18"/>
          <p:cNvCxnSpPr/>
          <p:nvPr/>
        </p:nvCxnSpPr>
        <p:spPr>
          <a:xfrm>
            <a:off x="9050487" y="5143096"/>
            <a:ext cx="0" cy="118745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75" name="直接连接符 25"/>
          <p:cNvCxnSpPr/>
          <p:nvPr/>
        </p:nvCxnSpPr>
        <p:spPr>
          <a:xfrm>
            <a:off x="5675462" y="4971648"/>
            <a:ext cx="0" cy="118903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76" name="直接连接符 26"/>
          <p:cNvCxnSpPr/>
          <p:nvPr/>
        </p:nvCxnSpPr>
        <p:spPr>
          <a:xfrm>
            <a:off x="7177237" y="3558771"/>
            <a:ext cx="0" cy="79216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77" name="肘形连接符 27"/>
          <p:cNvCxnSpPr/>
          <p:nvPr/>
        </p:nvCxnSpPr>
        <p:spPr>
          <a:xfrm rot="5400000">
            <a:off x="6149332" y="3622271"/>
            <a:ext cx="539750" cy="151130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78" name="肘形连接符 28"/>
          <p:cNvCxnSpPr/>
          <p:nvPr/>
        </p:nvCxnSpPr>
        <p:spPr>
          <a:xfrm rot="16200000" flipV="1">
            <a:off x="7842399" y="3441296"/>
            <a:ext cx="539750" cy="187325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55" name="AutoShape 5"/>
          <p:cNvSpPr>
            <a:spLocks noChangeArrowheads="1"/>
          </p:cNvSpPr>
          <p:nvPr/>
        </p:nvSpPr>
        <p:spPr bwMode="auto">
          <a:xfrm>
            <a:off x="4433328" y="4598583"/>
            <a:ext cx="2481094" cy="714376"/>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责令限期改正</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处五万元以下的罚款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cxnSp>
        <p:nvCxnSpPr>
          <p:cNvPr id="3145979" name="直接连接符 30"/>
          <p:cNvCxnSpPr/>
          <p:nvPr/>
        </p:nvCxnSpPr>
        <p:spPr>
          <a:xfrm>
            <a:off x="9050487" y="4503335"/>
            <a:ext cx="0" cy="3968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56" name="AutoShape 5"/>
          <p:cNvSpPr>
            <a:spLocks noChangeArrowheads="1"/>
          </p:cNvSpPr>
          <p:nvPr/>
        </p:nvSpPr>
        <p:spPr bwMode="auto">
          <a:xfrm>
            <a:off x="4749728" y="6133698"/>
            <a:ext cx="1851471" cy="395287"/>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责令停产停业整顿</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57" name="AutoShape 5"/>
          <p:cNvSpPr>
            <a:spLocks noChangeArrowheads="1"/>
          </p:cNvSpPr>
          <p:nvPr/>
        </p:nvSpPr>
        <p:spPr bwMode="auto">
          <a:xfrm>
            <a:off x="4749728" y="5511398"/>
            <a:ext cx="1851471" cy="396875"/>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逾期未改正</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958" name="AutoShape 5"/>
          <p:cNvSpPr>
            <a:spLocks noChangeArrowheads="1"/>
          </p:cNvSpPr>
          <p:nvPr/>
        </p:nvSpPr>
        <p:spPr bwMode="auto">
          <a:xfrm>
            <a:off x="8196412" y="6133698"/>
            <a:ext cx="1709738" cy="395287"/>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追究刑事责任</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959" name="AutoShape 5"/>
          <p:cNvSpPr>
            <a:spLocks noChangeArrowheads="1"/>
          </p:cNvSpPr>
          <p:nvPr/>
        </p:nvSpPr>
        <p:spPr bwMode="auto">
          <a:xfrm>
            <a:off x="8196412" y="5511398"/>
            <a:ext cx="1709738" cy="396875"/>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构成犯罪</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960" name="AutoShape 23"/>
          <p:cNvSpPr>
            <a:spLocks noChangeArrowheads="1"/>
          </p:cNvSpPr>
          <p:nvPr/>
        </p:nvSpPr>
        <p:spPr bwMode="auto">
          <a:xfrm>
            <a:off x="7371875" y="4598583"/>
            <a:ext cx="3430338" cy="714376"/>
          </a:xfrm>
          <a:prstGeom prst="rect">
            <a:avLst/>
          </a:prstGeom>
          <a:solidFill>
            <a:srgbClr val="215A6B"/>
          </a:solidFill>
          <a:ln w="19050">
            <a:solidFill>
              <a:schemeClr val="bg1"/>
            </a:solid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对其直接负责的主管人员和其他直接</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责任人员可以处一万元以下的罚款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6" name="图片 1"/>
          <p:cNvPicPr>
            <a:picLocks noChangeAspect="1"/>
          </p:cNvPicPr>
          <p:nvPr/>
        </p:nvPicPr>
        <p:blipFill rotWithShape="1">
          <a:blip r:embed="rId1"/>
          <a:srcRect b="9613"/>
          <a:stretch>
            <a:fillRect/>
          </a:stretch>
        </p:blipFill>
        <p:spPr>
          <a:xfrm>
            <a:off x="5130759" y="1277965"/>
            <a:ext cx="2168423" cy="4248472"/>
          </a:xfrm>
          <a:prstGeom prst="rect">
            <a:avLst/>
          </a:prstGeom>
        </p:spPr>
      </p:pic>
      <p:grpSp>
        <p:nvGrpSpPr>
          <p:cNvPr id="204" name="组合 17"/>
          <p:cNvGrpSpPr/>
          <p:nvPr/>
        </p:nvGrpSpPr>
        <p:grpSpPr>
          <a:xfrm>
            <a:off x="1756919" y="1465225"/>
            <a:ext cx="3048541" cy="1936976"/>
            <a:chOff x="5298298" y="1700808"/>
            <a:chExt cx="1735063" cy="1102422"/>
          </a:xfrm>
        </p:grpSpPr>
        <p:sp>
          <p:nvSpPr>
            <p:cNvPr id="1048732" name="等腰三角形 16"/>
            <p:cNvSpPr/>
            <p:nvPr/>
          </p:nvSpPr>
          <p:spPr>
            <a:xfrm>
              <a:off x="5805945" y="2443190"/>
              <a:ext cx="719770" cy="360040"/>
            </a:xfrm>
            <a:custGeom>
              <a:avLst/>
              <a:gdLst>
                <a:gd name="connsiteX0" fmla="*/ 0 w 1872208"/>
                <a:gd name="connsiteY0" fmla="*/ 864096 h 864096"/>
                <a:gd name="connsiteX1" fmla="*/ 0 w 1872208"/>
                <a:gd name="connsiteY1" fmla="*/ 0 h 864096"/>
                <a:gd name="connsiteX2" fmla="*/ 1872208 w 1872208"/>
                <a:gd name="connsiteY2" fmla="*/ 864096 h 864096"/>
                <a:gd name="connsiteX3" fmla="*/ 0 w 1872208"/>
                <a:gd name="connsiteY3" fmla="*/ 864096 h 864096"/>
                <a:gd name="connsiteX0-1" fmla="*/ 412595 w 2284803"/>
                <a:gd name="connsiteY0-2" fmla="*/ 841793 h 841793"/>
                <a:gd name="connsiteX1-3" fmla="*/ 0 w 2284803"/>
                <a:gd name="connsiteY1-4" fmla="*/ 0 h 841793"/>
                <a:gd name="connsiteX2-5" fmla="*/ 2284803 w 2284803"/>
                <a:gd name="connsiteY2-6" fmla="*/ 841793 h 841793"/>
                <a:gd name="connsiteX3-7" fmla="*/ 412595 w 2284803"/>
                <a:gd name="connsiteY3-8" fmla="*/ 841793 h 841793"/>
                <a:gd name="connsiteX0-9" fmla="*/ 412595 w 1014039"/>
                <a:gd name="connsiteY0-10" fmla="*/ 841793 h 985608"/>
                <a:gd name="connsiteX1-11" fmla="*/ 0 w 1014039"/>
                <a:gd name="connsiteY1-12" fmla="*/ 0 h 985608"/>
                <a:gd name="connsiteX2-13" fmla="*/ 1014039 w 1014039"/>
                <a:gd name="connsiteY2-14" fmla="*/ 985608 h 985608"/>
                <a:gd name="connsiteX3-15" fmla="*/ 412595 w 1014039"/>
                <a:gd name="connsiteY3-16" fmla="*/ 841793 h 985608"/>
                <a:gd name="connsiteX0-17" fmla="*/ 0 w 601444"/>
                <a:gd name="connsiteY0-18" fmla="*/ 112445 h 256260"/>
                <a:gd name="connsiteX1-19" fmla="*/ 328685 w 601444"/>
                <a:gd name="connsiteY1-20" fmla="*/ 0 h 256260"/>
                <a:gd name="connsiteX2-21" fmla="*/ 601444 w 601444"/>
                <a:gd name="connsiteY2-22" fmla="*/ 256260 h 256260"/>
                <a:gd name="connsiteX3-23" fmla="*/ 0 w 601444"/>
                <a:gd name="connsiteY3-24" fmla="*/ 112445 h 256260"/>
                <a:gd name="connsiteX0-25" fmla="*/ 0 w 601444"/>
                <a:gd name="connsiteY0-26" fmla="*/ 91900 h 235715"/>
                <a:gd name="connsiteX1-27" fmla="*/ 275736 w 601444"/>
                <a:gd name="connsiteY1-28" fmla="*/ 0 h 235715"/>
                <a:gd name="connsiteX2-29" fmla="*/ 601444 w 601444"/>
                <a:gd name="connsiteY2-30" fmla="*/ 235715 h 235715"/>
                <a:gd name="connsiteX3-31" fmla="*/ 0 w 601444"/>
                <a:gd name="connsiteY3-32" fmla="*/ 91900 h 235715"/>
                <a:gd name="connsiteX0-33" fmla="*/ 0 w 601444"/>
                <a:gd name="connsiteY0-34" fmla="*/ 71355 h 215170"/>
                <a:gd name="connsiteX1-35" fmla="*/ 249261 w 601444"/>
                <a:gd name="connsiteY1-36" fmla="*/ 0 h 215170"/>
                <a:gd name="connsiteX2-37" fmla="*/ 601444 w 601444"/>
                <a:gd name="connsiteY2-38" fmla="*/ 215170 h 215170"/>
                <a:gd name="connsiteX3-39" fmla="*/ 0 w 601444"/>
                <a:gd name="connsiteY3-40" fmla="*/ 71355 h 215170"/>
                <a:gd name="connsiteX0-41" fmla="*/ 0 w 601444"/>
                <a:gd name="connsiteY0-42" fmla="*/ 71355 h 215170"/>
                <a:gd name="connsiteX1-43" fmla="*/ 193353 w 601444"/>
                <a:gd name="connsiteY1-44" fmla="*/ 0 h 215170"/>
                <a:gd name="connsiteX2-45" fmla="*/ 601444 w 601444"/>
                <a:gd name="connsiteY2-46" fmla="*/ 215170 h 215170"/>
                <a:gd name="connsiteX3-47" fmla="*/ 0 w 601444"/>
                <a:gd name="connsiteY3-48" fmla="*/ 71355 h 215170"/>
              </a:gdLst>
              <a:ahLst/>
              <a:cxnLst>
                <a:cxn ang="0">
                  <a:pos x="connsiteX0-1" y="connsiteY0-2"/>
                </a:cxn>
                <a:cxn ang="0">
                  <a:pos x="connsiteX1-3" y="connsiteY1-4"/>
                </a:cxn>
                <a:cxn ang="0">
                  <a:pos x="connsiteX2-5" y="connsiteY2-6"/>
                </a:cxn>
                <a:cxn ang="0">
                  <a:pos x="connsiteX3-7" y="connsiteY3-8"/>
                </a:cxn>
              </a:cxnLst>
              <a:rect l="l" t="t" r="r" b="b"/>
              <a:pathLst>
                <a:path w="601444" h="215170">
                  <a:moveTo>
                    <a:pt x="0" y="71355"/>
                  </a:moveTo>
                  <a:lnTo>
                    <a:pt x="193353" y="0"/>
                  </a:lnTo>
                  <a:lnTo>
                    <a:pt x="601444" y="215170"/>
                  </a:lnTo>
                  <a:lnTo>
                    <a:pt x="0" y="71355"/>
                  </a:lnTo>
                  <a:close/>
                </a:path>
              </a:pathLst>
            </a:custGeom>
            <a:solidFill>
              <a:srgbClr val="E35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33" name="任意多边形 12"/>
            <p:cNvSpPr/>
            <p:nvPr/>
          </p:nvSpPr>
          <p:spPr>
            <a:xfrm>
              <a:off x="5298298" y="1700808"/>
              <a:ext cx="1735063" cy="576064"/>
            </a:xfrm>
            <a:custGeom>
              <a:avLst/>
              <a:gdLst>
                <a:gd name="connsiteX0" fmla="*/ 0 w 1370873"/>
                <a:gd name="connsiteY0" fmla="*/ 0 h 576064"/>
                <a:gd name="connsiteX1" fmla="*/ 1370873 w 1370873"/>
                <a:gd name="connsiteY1" fmla="*/ 0 h 576064"/>
                <a:gd name="connsiteX2" fmla="*/ 1126348 w 1370873"/>
                <a:gd name="connsiteY2" fmla="*/ 576064 h 576064"/>
                <a:gd name="connsiteX3" fmla="*/ 0 w 1370873"/>
                <a:gd name="connsiteY3" fmla="*/ 576064 h 576064"/>
              </a:gdLst>
              <a:ahLst/>
              <a:cxnLst>
                <a:cxn ang="0">
                  <a:pos x="connsiteX0" y="connsiteY0"/>
                </a:cxn>
                <a:cxn ang="0">
                  <a:pos x="connsiteX1" y="connsiteY1"/>
                </a:cxn>
                <a:cxn ang="0">
                  <a:pos x="connsiteX2" y="connsiteY2"/>
                </a:cxn>
                <a:cxn ang="0">
                  <a:pos x="connsiteX3" y="connsiteY3"/>
                </a:cxn>
              </a:cxnLst>
              <a:rect l="l" t="t" r="r" b="b"/>
              <a:pathLst>
                <a:path w="1370873" h="576064">
                  <a:moveTo>
                    <a:pt x="0" y="0"/>
                  </a:moveTo>
                  <a:lnTo>
                    <a:pt x="1370873" y="0"/>
                  </a:lnTo>
                  <a:lnTo>
                    <a:pt x="1126348" y="576064"/>
                  </a:lnTo>
                  <a:lnTo>
                    <a:pt x="0" y="576064"/>
                  </a:lnTo>
                  <a:close/>
                </a:path>
              </a:pathLst>
            </a:custGeom>
            <a:solidFill>
              <a:srgbClr val="E75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34" name="直角三角形 14"/>
            <p:cNvSpPr/>
            <p:nvPr/>
          </p:nvSpPr>
          <p:spPr>
            <a:xfrm flipV="1">
              <a:off x="5817096" y="2276872"/>
              <a:ext cx="903718" cy="288033"/>
            </a:xfrm>
            <a:prstGeom prst="rtTriangle">
              <a:avLst/>
            </a:prstGeom>
            <a:solidFill>
              <a:srgbClr val="C52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8735" name="矩形 18"/>
          <p:cNvSpPr/>
          <p:nvPr/>
        </p:nvSpPr>
        <p:spPr>
          <a:xfrm>
            <a:off x="2010437" y="1465227"/>
            <a:ext cx="1980029" cy="961289"/>
          </a:xfrm>
          <a:prstGeom prst="rect">
            <a:avLst/>
          </a:prstGeom>
        </p:spPr>
        <p:txBody>
          <a:bodyPr wrap="none">
            <a:spAutoFit/>
          </a:bodyPr>
          <a:lstStyle/>
          <a:p>
            <a:pPr algn="ct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依法获得安全</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生产保障的权利</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205" name="组合 19"/>
          <p:cNvGrpSpPr/>
          <p:nvPr/>
        </p:nvGrpSpPr>
        <p:grpSpPr>
          <a:xfrm flipH="1">
            <a:off x="7470579" y="1508892"/>
            <a:ext cx="3048541" cy="1936976"/>
            <a:chOff x="5298298" y="1700808"/>
            <a:chExt cx="1735063" cy="1102422"/>
          </a:xfrm>
        </p:grpSpPr>
        <p:sp>
          <p:nvSpPr>
            <p:cNvPr id="1048736" name="等腰三角形 16"/>
            <p:cNvSpPr/>
            <p:nvPr/>
          </p:nvSpPr>
          <p:spPr>
            <a:xfrm>
              <a:off x="5805945" y="2443190"/>
              <a:ext cx="719770" cy="360040"/>
            </a:xfrm>
            <a:custGeom>
              <a:avLst/>
              <a:gdLst>
                <a:gd name="connsiteX0" fmla="*/ 0 w 1872208"/>
                <a:gd name="connsiteY0" fmla="*/ 864096 h 864096"/>
                <a:gd name="connsiteX1" fmla="*/ 0 w 1872208"/>
                <a:gd name="connsiteY1" fmla="*/ 0 h 864096"/>
                <a:gd name="connsiteX2" fmla="*/ 1872208 w 1872208"/>
                <a:gd name="connsiteY2" fmla="*/ 864096 h 864096"/>
                <a:gd name="connsiteX3" fmla="*/ 0 w 1872208"/>
                <a:gd name="connsiteY3" fmla="*/ 864096 h 864096"/>
                <a:gd name="connsiteX0-1" fmla="*/ 412595 w 2284803"/>
                <a:gd name="connsiteY0-2" fmla="*/ 841793 h 841793"/>
                <a:gd name="connsiteX1-3" fmla="*/ 0 w 2284803"/>
                <a:gd name="connsiteY1-4" fmla="*/ 0 h 841793"/>
                <a:gd name="connsiteX2-5" fmla="*/ 2284803 w 2284803"/>
                <a:gd name="connsiteY2-6" fmla="*/ 841793 h 841793"/>
                <a:gd name="connsiteX3-7" fmla="*/ 412595 w 2284803"/>
                <a:gd name="connsiteY3-8" fmla="*/ 841793 h 841793"/>
                <a:gd name="connsiteX0-9" fmla="*/ 412595 w 1014039"/>
                <a:gd name="connsiteY0-10" fmla="*/ 841793 h 985608"/>
                <a:gd name="connsiteX1-11" fmla="*/ 0 w 1014039"/>
                <a:gd name="connsiteY1-12" fmla="*/ 0 h 985608"/>
                <a:gd name="connsiteX2-13" fmla="*/ 1014039 w 1014039"/>
                <a:gd name="connsiteY2-14" fmla="*/ 985608 h 985608"/>
                <a:gd name="connsiteX3-15" fmla="*/ 412595 w 1014039"/>
                <a:gd name="connsiteY3-16" fmla="*/ 841793 h 985608"/>
                <a:gd name="connsiteX0-17" fmla="*/ 0 w 601444"/>
                <a:gd name="connsiteY0-18" fmla="*/ 112445 h 256260"/>
                <a:gd name="connsiteX1-19" fmla="*/ 328685 w 601444"/>
                <a:gd name="connsiteY1-20" fmla="*/ 0 h 256260"/>
                <a:gd name="connsiteX2-21" fmla="*/ 601444 w 601444"/>
                <a:gd name="connsiteY2-22" fmla="*/ 256260 h 256260"/>
                <a:gd name="connsiteX3-23" fmla="*/ 0 w 601444"/>
                <a:gd name="connsiteY3-24" fmla="*/ 112445 h 256260"/>
                <a:gd name="connsiteX0-25" fmla="*/ 0 w 601444"/>
                <a:gd name="connsiteY0-26" fmla="*/ 91900 h 235715"/>
                <a:gd name="connsiteX1-27" fmla="*/ 275736 w 601444"/>
                <a:gd name="connsiteY1-28" fmla="*/ 0 h 235715"/>
                <a:gd name="connsiteX2-29" fmla="*/ 601444 w 601444"/>
                <a:gd name="connsiteY2-30" fmla="*/ 235715 h 235715"/>
                <a:gd name="connsiteX3-31" fmla="*/ 0 w 601444"/>
                <a:gd name="connsiteY3-32" fmla="*/ 91900 h 235715"/>
                <a:gd name="connsiteX0-33" fmla="*/ 0 w 601444"/>
                <a:gd name="connsiteY0-34" fmla="*/ 71355 h 215170"/>
                <a:gd name="connsiteX1-35" fmla="*/ 249261 w 601444"/>
                <a:gd name="connsiteY1-36" fmla="*/ 0 h 215170"/>
                <a:gd name="connsiteX2-37" fmla="*/ 601444 w 601444"/>
                <a:gd name="connsiteY2-38" fmla="*/ 215170 h 215170"/>
                <a:gd name="connsiteX3-39" fmla="*/ 0 w 601444"/>
                <a:gd name="connsiteY3-40" fmla="*/ 71355 h 215170"/>
                <a:gd name="connsiteX0-41" fmla="*/ 0 w 601444"/>
                <a:gd name="connsiteY0-42" fmla="*/ 71355 h 215170"/>
                <a:gd name="connsiteX1-43" fmla="*/ 193353 w 601444"/>
                <a:gd name="connsiteY1-44" fmla="*/ 0 h 215170"/>
                <a:gd name="connsiteX2-45" fmla="*/ 601444 w 601444"/>
                <a:gd name="connsiteY2-46" fmla="*/ 215170 h 215170"/>
                <a:gd name="connsiteX3-47" fmla="*/ 0 w 601444"/>
                <a:gd name="connsiteY3-48" fmla="*/ 71355 h 215170"/>
              </a:gdLst>
              <a:ahLst/>
              <a:cxnLst>
                <a:cxn ang="0">
                  <a:pos x="connsiteX0-1" y="connsiteY0-2"/>
                </a:cxn>
                <a:cxn ang="0">
                  <a:pos x="connsiteX1-3" y="connsiteY1-4"/>
                </a:cxn>
                <a:cxn ang="0">
                  <a:pos x="connsiteX2-5" y="connsiteY2-6"/>
                </a:cxn>
                <a:cxn ang="0">
                  <a:pos x="connsiteX3-7" y="connsiteY3-8"/>
                </a:cxn>
              </a:cxnLst>
              <a:rect l="l" t="t" r="r" b="b"/>
              <a:pathLst>
                <a:path w="601444" h="215170">
                  <a:moveTo>
                    <a:pt x="0" y="71355"/>
                  </a:moveTo>
                  <a:lnTo>
                    <a:pt x="193353" y="0"/>
                  </a:lnTo>
                  <a:lnTo>
                    <a:pt x="601444" y="215170"/>
                  </a:lnTo>
                  <a:lnTo>
                    <a:pt x="0" y="71355"/>
                  </a:lnTo>
                  <a:close/>
                </a:path>
              </a:pathLst>
            </a:custGeom>
            <a:solidFill>
              <a:srgbClr val="34B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37" name="任意多边形 21"/>
            <p:cNvSpPr/>
            <p:nvPr/>
          </p:nvSpPr>
          <p:spPr>
            <a:xfrm>
              <a:off x="5298298" y="1700808"/>
              <a:ext cx="1735063" cy="576064"/>
            </a:xfrm>
            <a:custGeom>
              <a:avLst/>
              <a:gdLst>
                <a:gd name="connsiteX0" fmla="*/ 0 w 1370873"/>
                <a:gd name="connsiteY0" fmla="*/ 0 h 576064"/>
                <a:gd name="connsiteX1" fmla="*/ 1370873 w 1370873"/>
                <a:gd name="connsiteY1" fmla="*/ 0 h 576064"/>
                <a:gd name="connsiteX2" fmla="*/ 1126348 w 1370873"/>
                <a:gd name="connsiteY2" fmla="*/ 576064 h 576064"/>
                <a:gd name="connsiteX3" fmla="*/ 0 w 1370873"/>
                <a:gd name="connsiteY3" fmla="*/ 576064 h 576064"/>
              </a:gdLst>
              <a:ahLst/>
              <a:cxnLst>
                <a:cxn ang="0">
                  <a:pos x="connsiteX0" y="connsiteY0"/>
                </a:cxn>
                <a:cxn ang="0">
                  <a:pos x="connsiteX1" y="connsiteY1"/>
                </a:cxn>
                <a:cxn ang="0">
                  <a:pos x="connsiteX2" y="connsiteY2"/>
                </a:cxn>
                <a:cxn ang="0">
                  <a:pos x="connsiteX3" y="connsiteY3"/>
                </a:cxn>
              </a:cxnLst>
              <a:rect l="l" t="t" r="r" b="b"/>
              <a:pathLst>
                <a:path w="1370873" h="576064">
                  <a:moveTo>
                    <a:pt x="0" y="0"/>
                  </a:moveTo>
                  <a:lnTo>
                    <a:pt x="1370873" y="0"/>
                  </a:lnTo>
                  <a:lnTo>
                    <a:pt x="1126348" y="576064"/>
                  </a:lnTo>
                  <a:lnTo>
                    <a:pt x="0" y="576064"/>
                  </a:lnTo>
                  <a:close/>
                </a:path>
              </a:pathLst>
            </a:custGeom>
            <a:solidFill>
              <a:srgbClr val="38B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38" name="直角三角形 22"/>
            <p:cNvSpPr/>
            <p:nvPr/>
          </p:nvSpPr>
          <p:spPr>
            <a:xfrm flipV="1">
              <a:off x="5817096" y="2276872"/>
              <a:ext cx="903718" cy="288033"/>
            </a:xfrm>
            <a:prstGeom prst="rtTriangle">
              <a:avLst/>
            </a:prstGeom>
            <a:solidFill>
              <a:srgbClr val="1684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8739" name="矩形 23"/>
          <p:cNvSpPr/>
          <p:nvPr/>
        </p:nvSpPr>
        <p:spPr>
          <a:xfrm>
            <a:off x="8285960" y="1531609"/>
            <a:ext cx="2133918" cy="961289"/>
          </a:xfrm>
          <a:prstGeom prst="rect">
            <a:avLst/>
          </a:prstGeom>
        </p:spPr>
        <p:txBody>
          <a:bodyPr wrap="none">
            <a:spAutoFit/>
          </a:bodyPr>
          <a:lstStyle/>
          <a:p>
            <a:pPr algn="ct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依法履行安全</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生产方面的义务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048740" name="矩形 24"/>
          <p:cNvSpPr/>
          <p:nvPr/>
        </p:nvSpPr>
        <p:spPr>
          <a:xfrm>
            <a:off x="5056742" y="5877272"/>
            <a:ext cx="2723823" cy="369332"/>
          </a:xfrm>
          <a:prstGeom prst="rect">
            <a:avLst/>
          </a:prstGeom>
        </p:spPr>
        <p:txBody>
          <a:bodyPr wrap="none">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生产经营单位的从业人员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8741" name="六边形 15"/>
          <p:cNvSpPr/>
          <p:nvPr/>
        </p:nvSpPr>
        <p:spPr>
          <a:xfrm>
            <a:off x="10100219" y="224119"/>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6</a:t>
            </a:r>
            <a:endParaRPr lang="zh-CN" altLang="en-US" sz="2800" dirty="0"/>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57" name="表格 1"/>
          <p:cNvGraphicFramePr>
            <a:graphicFrameLocks noGrp="1"/>
          </p:cNvGraphicFramePr>
          <p:nvPr/>
        </p:nvGraphicFramePr>
        <p:xfrm>
          <a:off x="2280370" y="221738"/>
          <a:ext cx="9073008" cy="6408368"/>
        </p:xfrm>
        <a:graphic>
          <a:graphicData uri="http://schemas.openxmlformats.org/drawingml/2006/table">
            <a:tbl>
              <a:tblPr firstRow="1" bandRow="1">
                <a:tableStyleId>{5C22544A-7EE6-4342-B048-85BDC9FD1C3A}</a:tableStyleId>
              </a:tblPr>
              <a:tblGrid>
                <a:gridCol w="735649"/>
                <a:gridCol w="8337359"/>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800" dirty="0">
                          <a:latin typeface="微软雅黑" panose="020B0503020204020204" pitchFamily="34" charset="-122"/>
                          <a:ea typeface="微软雅黑" panose="020B0503020204020204" pitchFamily="34" charset="-122"/>
                        </a:rPr>
                        <a:t>生产经营单位</a:t>
                      </a: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208813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l">
                        <a:lnSpc>
                          <a:spcPct val="150000"/>
                        </a:lnSpc>
                      </a:pPr>
                      <a:r>
                        <a:rPr lang="zh-CN" altLang="en-US" sz="1800" b="1" dirty="0">
                          <a:solidFill>
                            <a:schemeClr val="bg1"/>
                          </a:solidFill>
                          <a:latin typeface="微软雅黑" panose="020B0503020204020204" pitchFamily="34" charset="-122"/>
                          <a:ea typeface="微软雅黑" panose="020B0503020204020204" pitchFamily="34" charset="-122"/>
                        </a:rPr>
                        <a:t>与从业人员订立协议，免除或者减轻其对从业人员因生产安全事故伤亡依法应承担的责任的</a:t>
                      </a: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3096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grpSp>
        <p:nvGrpSpPr>
          <p:cNvPr id="464" name="组合 25"/>
          <p:cNvGrpSpPr/>
          <p:nvPr/>
        </p:nvGrpSpPr>
        <p:grpSpPr bwMode="auto">
          <a:xfrm>
            <a:off x="8581247" y="3687390"/>
            <a:ext cx="612775" cy="611187"/>
            <a:chOff x="3440832" y="1721421"/>
            <a:chExt cx="612000" cy="612000"/>
          </a:xfrm>
        </p:grpSpPr>
        <p:sp>
          <p:nvSpPr>
            <p:cNvPr id="1049961" name="椭圆 36"/>
            <p:cNvSpPr/>
            <p:nvPr/>
          </p:nvSpPr>
          <p:spPr>
            <a:xfrm>
              <a:off x="3440832" y="1721421"/>
              <a:ext cx="612000" cy="612000"/>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49" name="Picture 4" descr="http://www.jitu5.com/uploads/allimg/141125/259030-14112510012774.jpg"/>
            <p:cNvPicPr>
              <a:picLocks noChangeAspect="1" noChangeArrowheads="1"/>
            </p:cNvPicPr>
            <p:nvPr/>
          </p:nvPicPr>
          <p:blipFill>
            <a:blip r:embed="rId1"/>
            <a:srcRect l="26086" r="13045" b="31580"/>
            <a:stretch>
              <a:fillRect/>
            </a:stretch>
          </p:blipFill>
          <p:spPr bwMode="auto">
            <a:xfrm>
              <a:off x="3514217" y="1727836"/>
              <a:ext cx="465229" cy="470605"/>
            </a:xfrm>
            <a:prstGeom prst="rect">
              <a:avLst/>
            </a:prstGeom>
            <a:noFill/>
            <a:ln w="9525">
              <a:noFill/>
              <a:miter lim="800000"/>
              <a:headEnd/>
              <a:tailEnd/>
            </a:ln>
          </p:spPr>
        </p:pic>
      </p:grpSp>
      <p:sp>
        <p:nvSpPr>
          <p:cNvPr id="1049962" name="六边形 42"/>
          <p:cNvSpPr/>
          <p:nvPr/>
        </p:nvSpPr>
        <p:spPr>
          <a:xfrm>
            <a:off x="10740970" y="-1736"/>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106</a:t>
            </a:r>
            <a:endParaRPr lang="zh-CN" altLang="en-US" sz="2000" dirty="0"/>
          </a:p>
        </p:txBody>
      </p:sp>
      <p:cxnSp>
        <p:nvCxnSpPr>
          <p:cNvPr id="3145980" name="直接连接符 21"/>
          <p:cNvCxnSpPr/>
          <p:nvPr/>
        </p:nvCxnSpPr>
        <p:spPr>
          <a:xfrm>
            <a:off x="7249245" y="3552587"/>
            <a:ext cx="0" cy="79216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81" name="肘形连接符 22"/>
          <p:cNvCxnSpPr/>
          <p:nvPr/>
        </p:nvCxnSpPr>
        <p:spPr>
          <a:xfrm rot="5400000">
            <a:off x="6043540" y="3435906"/>
            <a:ext cx="539750" cy="1871662"/>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82" name="肘形连接符 23"/>
          <p:cNvCxnSpPr/>
          <p:nvPr/>
        </p:nvCxnSpPr>
        <p:spPr>
          <a:xfrm rot="16200000" flipV="1">
            <a:off x="7915202" y="3435112"/>
            <a:ext cx="539750" cy="187325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63" name="AutoShape 5"/>
          <p:cNvSpPr>
            <a:spLocks noChangeArrowheads="1"/>
          </p:cNvSpPr>
          <p:nvPr/>
        </p:nvSpPr>
        <p:spPr bwMode="auto">
          <a:xfrm>
            <a:off x="4358410" y="4695589"/>
            <a:ext cx="2116137" cy="720725"/>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该协议无效</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964" name="AutoShape 23"/>
          <p:cNvSpPr>
            <a:spLocks noChangeArrowheads="1"/>
          </p:cNvSpPr>
          <p:nvPr/>
        </p:nvSpPr>
        <p:spPr bwMode="auto">
          <a:xfrm>
            <a:off x="7249245" y="4695589"/>
            <a:ext cx="3360738" cy="720725"/>
          </a:xfrm>
          <a:prstGeom prst="rect">
            <a:avLst/>
          </a:prstGeom>
          <a:solidFill>
            <a:srgbClr val="215A6B"/>
          </a:solidFill>
          <a:ln w="19050">
            <a:solidFill>
              <a:schemeClr val="bg1"/>
            </a:solid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400" b="1">
                <a:solidFill>
                  <a:schemeClr val="bg1"/>
                </a:solidFill>
                <a:latin typeface="微软雅黑" panose="020B0503020204020204" pitchFamily="34" charset="-122"/>
                <a:ea typeface="微软雅黑" panose="020B0503020204020204" pitchFamily="34" charset="-122"/>
              </a:rPr>
              <a:t>对生产经营单位的主要负责人、个人经营</a:t>
            </a:r>
            <a:endParaRPr lang="en-US" altLang="zh-CN" sz="1400" b="1">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400" b="1">
                <a:solidFill>
                  <a:schemeClr val="bg1"/>
                </a:solidFill>
                <a:latin typeface="微软雅黑" panose="020B0503020204020204" pitchFamily="34" charset="-122"/>
                <a:ea typeface="微软雅黑" panose="020B0503020204020204" pitchFamily="34" charset="-122"/>
              </a:rPr>
              <a:t>的投资人处二万元以上十万元以下的罚款</a:t>
            </a:r>
            <a:endParaRPr lang="zh-CN" altLang="en-US" sz="14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58" name="表格 1"/>
          <p:cNvGraphicFramePr>
            <a:graphicFrameLocks noGrp="1"/>
          </p:cNvGraphicFramePr>
          <p:nvPr/>
        </p:nvGraphicFramePr>
        <p:xfrm>
          <a:off x="1704306" y="1916832"/>
          <a:ext cx="9504000" cy="3204000"/>
        </p:xfrm>
        <a:graphic>
          <a:graphicData uri="http://schemas.openxmlformats.org/drawingml/2006/table">
            <a:tbl>
              <a:tblPr firstRow="1" bandRow="1">
                <a:tableStyleId>{5C22544A-7EE6-4342-B048-85BDC9FD1C3A}</a:tableStyleId>
              </a:tblPr>
              <a:tblGrid>
                <a:gridCol w="2160000"/>
                <a:gridCol w="3744000"/>
                <a:gridCol w="3600000"/>
              </a:tblGrid>
              <a:tr h="720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责任主体</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8B5A5"/>
                    </a:solidFill>
                  </a:tcPr>
                </a:tc>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违法行为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F5201"/>
                    </a:solidFill>
                  </a:tcPr>
                </a:tc>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违法后果</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15A6B"/>
                    </a:solidFill>
                  </a:tcPr>
                </a:tc>
              </a:tr>
              <a:tr h="2484000">
                <a:tc>
                  <a:txBody>
                    <a:bodyP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mpd="sng">
                      <a:noFill/>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mpd="sng">
                      <a:noFill/>
                      <a:headEnd type="none" w="med" len="med"/>
                      <a:tailEnd type="none" w="med" len="med"/>
                    </a:lnR>
                    <a:lnT w="12700" cap="flat" cmpd="sng" algn="ctr">
                      <a:solidFill>
                        <a:schemeClr val="bg1"/>
                      </a:solidFill>
                      <a:prstDash val="solid"/>
                      <a:round/>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sp>
        <p:nvSpPr>
          <p:cNvPr id="1049965" name="AutoShape 23"/>
          <p:cNvSpPr>
            <a:spLocks noChangeArrowheads="1"/>
          </p:cNvSpPr>
          <p:nvPr/>
        </p:nvSpPr>
        <p:spPr bwMode="auto">
          <a:xfrm>
            <a:off x="4043338" y="2708921"/>
            <a:ext cx="3337296" cy="1115368"/>
          </a:xfrm>
          <a:prstGeom prst="rect">
            <a:avLst/>
          </a:prstGeom>
          <a:solidFill>
            <a:srgbClr val="EF5201"/>
          </a:solidFill>
          <a:ln w="28575">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不落实岗位安全责任</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不服从管理，违反安全生产规章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制度或者操作规程的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66" name="AutoShape 23"/>
          <p:cNvSpPr>
            <a:spLocks noChangeArrowheads="1"/>
          </p:cNvSpPr>
          <p:nvPr/>
        </p:nvSpPr>
        <p:spPr bwMode="auto">
          <a:xfrm>
            <a:off x="4368775" y="4181475"/>
            <a:ext cx="3011859" cy="539750"/>
          </a:xfrm>
          <a:prstGeom prst="rect">
            <a:avLst/>
          </a:prstGeom>
          <a:solidFill>
            <a:srgbClr val="EF5201"/>
          </a:solidFill>
          <a:ln w="28575">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构成犯罪</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67" name="AutoShape 23"/>
          <p:cNvSpPr>
            <a:spLocks noChangeArrowheads="1"/>
          </p:cNvSpPr>
          <p:nvPr/>
        </p:nvSpPr>
        <p:spPr bwMode="auto">
          <a:xfrm>
            <a:off x="7894986" y="3001964"/>
            <a:ext cx="3098353" cy="822325"/>
          </a:xfrm>
          <a:prstGeom prst="rect">
            <a:avLst/>
          </a:prstGeom>
          <a:solidFill>
            <a:srgbClr val="215A6B"/>
          </a:solidFill>
          <a:ln w="28575">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由生产经营单位给予批评教育，</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依照有关规章制度给予处分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68" name="AutoShape 23"/>
          <p:cNvSpPr>
            <a:spLocks noChangeArrowheads="1"/>
          </p:cNvSpPr>
          <p:nvPr/>
        </p:nvSpPr>
        <p:spPr bwMode="auto">
          <a:xfrm>
            <a:off x="7906098" y="4187825"/>
            <a:ext cx="3087241" cy="539750"/>
          </a:xfrm>
          <a:prstGeom prst="rect">
            <a:avLst/>
          </a:prstGeom>
          <a:solidFill>
            <a:srgbClr val="215A6B"/>
          </a:solidFill>
          <a:ln w="28575">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依照刑法有关规定追究刑事责任</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69" name="右箭头 6"/>
          <p:cNvSpPr/>
          <p:nvPr/>
        </p:nvSpPr>
        <p:spPr>
          <a:xfrm>
            <a:off x="7439373" y="3055938"/>
            <a:ext cx="396875" cy="43180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1049970" name="右箭头 7"/>
          <p:cNvSpPr/>
          <p:nvPr/>
        </p:nvSpPr>
        <p:spPr>
          <a:xfrm>
            <a:off x="7450486" y="4241800"/>
            <a:ext cx="396875" cy="43180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grpSp>
        <p:nvGrpSpPr>
          <p:cNvPr id="466" name="组合 159744"/>
          <p:cNvGrpSpPr/>
          <p:nvPr/>
        </p:nvGrpSpPr>
        <p:grpSpPr bwMode="auto">
          <a:xfrm>
            <a:off x="4043338" y="3824289"/>
            <a:ext cx="323850" cy="649287"/>
            <a:chOff x="2767294" y="4272126"/>
            <a:chExt cx="324000" cy="647567"/>
          </a:xfrm>
        </p:grpSpPr>
        <p:cxnSp>
          <p:nvCxnSpPr>
            <p:cNvPr id="3145983" name="直接箭头连接符 9"/>
            <p:cNvCxnSpPr/>
            <p:nvPr/>
          </p:nvCxnSpPr>
          <p:spPr>
            <a:xfrm>
              <a:off x="2767294" y="4903860"/>
              <a:ext cx="324000" cy="0"/>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145984" name="直接连接符 10"/>
            <p:cNvCxnSpPr/>
            <p:nvPr/>
          </p:nvCxnSpPr>
          <p:spPr>
            <a:xfrm>
              <a:off x="2776823" y="4272126"/>
              <a:ext cx="0" cy="647567"/>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49971" name="矩形 39"/>
          <p:cNvSpPr>
            <a:spLocks noChangeArrowheads="1"/>
          </p:cNvSpPr>
          <p:nvPr/>
        </p:nvSpPr>
        <p:spPr bwMode="auto">
          <a:xfrm>
            <a:off x="2031200" y="4273551"/>
            <a:ext cx="1569660" cy="646331"/>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生产经营单位</a:t>
            </a:r>
            <a:endParaRPr lang="en-US" altLang="zh-CN" sz="1800" b="1" dirty="0">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的从业人员</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pic>
        <p:nvPicPr>
          <p:cNvPr id="2097350" name="图片 30"/>
          <p:cNvPicPr>
            <a:picLocks noChangeAspect="1"/>
          </p:cNvPicPr>
          <p:nvPr/>
        </p:nvPicPr>
        <p:blipFill>
          <a:blip r:embed="rId1"/>
          <a:srcRect/>
          <a:stretch>
            <a:fillRect/>
          </a:stretch>
        </p:blipFill>
        <p:spPr bwMode="auto">
          <a:xfrm>
            <a:off x="2272312" y="2854327"/>
            <a:ext cx="1144587" cy="1266825"/>
          </a:xfrm>
          <a:prstGeom prst="rect">
            <a:avLst/>
          </a:prstGeom>
          <a:noFill/>
          <a:ln w="19050">
            <a:solidFill>
              <a:schemeClr val="bg1"/>
            </a:solidFill>
            <a:miter lim="800000"/>
            <a:headEnd/>
            <a:tailEnd/>
          </a:ln>
        </p:spPr>
      </p:pic>
      <p:sp>
        <p:nvSpPr>
          <p:cNvPr id="1049972" name="六边形 14"/>
          <p:cNvSpPr/>
          <p:nvPr/>
        </p:nvSpPr>
        <p:spPr>
          <a:xfrm>
            <a:off x="9948882" y="37174"/>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107</a:t>
            </a:r>
            <a:endParaRPr lang="zh-CN" altLang="en-US" sz="2000"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59" name="表格 1"/>
          <p:cNvGraphicFramePr>
            <a:graphicFrameLocks noGrp="1"/>
          </p:cNvGraphicFramePr>
          <p:nvPr/>
        </p:nvGraphicFramePr>
        <p:xfrm>
          <a:off x="2352378" y="206309"/>
          <a:ext cx="9073008" cy="6408368"/>
        </p:xfrm>
        <a:graphic>
          <a:graphicData uri="http://schemas.openxmlformats.org/drawingml/2006/table">
            <a:tbl>
              <a:tblPr firstRow="1" bandRow="1">
                <a:tableStyleId>{5C22544A-7EE6-4342-B048-85BDC9FD1C3A}</a:tableStyleId>
              </a:tblPr>
              <a:tblGrid>
                <a:gridCol w="735649"/>
                <a:gridCol w="8337359"/>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800" dirty="0">
                          <a:latin typeface="微软雅黑" panose="020B0503020204020204" pitchFamily="34" charset="-122"/>
                          <a:ea typeface="微软雅黑" panose="020B0503020204020204" pitchFamily="34" charset="-122"/>
                        </a:rPr>
                        <a:t>生产经营单位</a:t>
                      </a: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208813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l">
                        <a:lnSpc>
                          <a:spcPct val="150000"/>
                        </a:lnSpc>
                      </a:pPr>
                      <a:r>
                        <a:rPr lang="zh-CN" altLang="en-US" sz="1800" b="1" dirty="0">
                          <a:solidFill>
                            <a:schemeClr val="bg1"/>
                          </a:solidFill>
                          <a:latin typeface="微软雅黑" panose="020B0503020204020204" pitchFamily="34" charset="-122"/>
                          <a:ea typeface="微软雅黑" panose="020B0503020204020204" pitchFamily="34" charset="-122"/>
                        </a:rPr>
                        <a:t>拒绝、阻碍负有安全生产监督管理职责的部门依法实施监督检查的</a:t>
                      </a: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3096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grpSp>
        <p:nvGrpSpPr>
          <p:cNvPr id="468" name="组合 25"/>
          <p:cNvGrpSpPr/>
          <p:nvPr/>
        </p:nvGrpSpPr>
        <p:grpSpPr bwMode="auto">
          <a:xfrm>
            <a:off x="5006678" y="4050771"/>
            <a:ext cx="612775" cy="611187"/>
            <a:chOff x="3440832" y="1721421"/>
            <a:chExt cx="612000" cy="612000"/>
          </a:xfrm>
        </p:grpSpPr>
        <p:sp>
          <p:nvSpPr>
            <p:cNvPr id="1049973" name="椭圆 36"/>
            <p:cNvSpPr/>
            <p:nvPr/>
          </p:nvSpPr>
          <p:spPr>
            <a:xfrm>
              <a:off x="3440832" y="1721421"/>
              <a:ext cx="612000" cy="612000"/>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51" name="Picture 4" descr="http://www.jitu5.com/uploads/allimg/141125/259030-14112510012774.jpg"/>
            <p:cNvPicPr>
              <a:picLocks noChangeAspect="1" noChangeArrowheads="1"/>
            </p:cNvPicPr>
            <p:nvPr/>
          </p:nvPicPr>
          <p:blipFill>
            <a:blip r:embed="rId1"/>
            <a:srcRect l="26086" r="13045" b="31580"/>
            <a:stretch>
              <a:fillRect/>
            </a:stretch>
          </p:blipFill>
          <p:spPr bwMode="auto">
            <a:xfrm>
              <a:off x="3514217" y="1727836"/>
              <a:ext cx="465229" cy="470605"/>
            </a:xfrm>
            <a:prstGeom prst="rect">
              <a:avLst/>
            </a:prstGeom>
            <a:noFill/>
            <a:ln w="9525">
              <a:noFill/>
              <a:miter lim="800000"/>
              <a:headEnd/>
              <a:tailEnd/>
            </a:ln>
          </p:spPr>
        </p:pic>
      </p:grpSp>
      <p:sp>
        <p:nvSpPr>
          <p:cNvPr id="1049974" name="六边形 42"/>
          <p:cNvSpPr/>
          <p:nvPr/>
        </p:nvSpPr>
        <p:spPr>
          <a:xfrm>
            <a:off x="10812978" y="-17165"/>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108</a:t>
            </a:r>
            <a:endParaRPr lang="zh-CN" altLang="en-US" sz="2000" dirty="0"/>
          </a:p>
        </p:txBody>
      </p:sp>
      <p:grpSp>
        <p:nvGrpSpPr>
          <p:cNvPr id="469" name="组合 22"/>
          <p:cNvGrpSpPr>
            <a:grpSpLocks noChangeAspect="1"/>
          </p:cNvGrpSpPr>
          <p:nvPr/>
        </p:nvGrpSpPr>
        <p:grpSpPr bwMode="auto">
          <a:xfrm>
            <a:off x="9338965" y="4040679"/>
            <a:ext cx="611188" cy="611187"/>
            <a:chOff x="3182163" y="1720478"/>
            <a:chExt cx="1060450" cy="1060450"/>
          </a:xfrm>
        </p:grpSpPr>
        <p:sp>
          <p:nvSpPr>
            <p:cNvPr id="1049975" name="椭圆 12"/>
            <p:cNvSpPr/>
            <p:nvPr/>
          </p:nvSpPr>
          <p:spPr>
            <a:xfrm>
              <a:off x="3182163" y="1720478"/>
              <a:ext cx="1060450" cy="1060450"/>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52" name="Picture 4" descr="http://www.jitu5.com/uploads/allimg/140327/259513-14032G5592689.jpg"/>
            <p:cNvPicPr>
              <a:picLocks noChangeAspect="1" noChangeArrowheads="1"/>
            </p:cNvPicPr>
            <p:nvPr/>
          </p:nvPicPr>
          <p:blipFill>
            <a:blip r:embed="rId2" cstate="print">
              <a:duotone>
                <a:schemeClr val="accent2">
                  <a:shade val="45000"/>
                  <a:satMod val="135000"/>
                </a:schemeClr>
                <a:prstClr val="white"/>
              </a:duotone>
            </a:blip>
            <a:srcRect t="3488"/>
            <a:stretch>
              <a:fillRect/>
            </a:stretch>
          </p:blipFill>
          <p:spPr bwMode="auto">
            <a:xfrm>
              <a:off x="3244478" y="1819015"/>
              <a:ext cx="935820" cy="863376"/>
            </a:xfrm>
            <a:prstGeom prst="rect">
              <a:avLst/>
            </a:prstGeom>
            <a:noFill/>
            <a:ln w="9525">
              <a:noFill/>
              <a:miter lim="800000"/>
              <a:headEnd/>
              <a:tailEnd/>
            </a:ln>
          </p:spPr>
        </p:pic>
      </p:grpSp>
      <p:cxnSp>
        <p:nvCxnSpPr>
          <p:cNvPr id="3145985" name="直接连接符 30"/>
          <p:cNvCxnSpPr/>
          <p:nvPr/>
        </p:nvCxnSpPr>
        <p:spPr>
          <a:xfrm>
            <a:off x="7326015" y="3518677"/>
            <a:ext cx="0" cy="10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76" name="AutoShape 5"/>
          <p:cNvSpPr>
            <a:spLocks noChangeArrowheads="1"/>
          </p:cNvSpPr>
          <p:nvPr/>
        </p:nvSpPr>
        <p:spPr bwMode="auto">
          <a:xfrm>
            <a:off x="6097292" y="5594615"/>
            <a:ext cx="1439663" cy="936625"/>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依照刑法有关规</a:t>
            </a:r>
            <a:endParaRPr lang="en-US" altLang="zh-CN" sz="1400" b="1" dirty="0">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定追究刑事责任。</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049977" name="AutoShape 23"/>
          <p:cNvSpPr>
            <a:spLocks noChangeArrowheads="1"/>
          </p:cNvSpPr>
          <p:nvPr/>
        </p:nvSpPr>
        <p:spPr bwMode="auto">
          <a:xfrm>
            <a:off x="7705430" y="5594613"/>
            <a:ext cx="2974975" cy="647700"/>
          </a:xfrm>
          <a:prstGeom prst="rect">
            <a:avLst/>
          </a:prstGeom>
          <a:solidFill>
            <a:srgbClr val="215A6B"/>
          </a:solidFill>
          <a:ln w="19050">
            <a:solidFill>
              <a:schemeClr val="bg1"/>
            </a:solid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400" b="1">
                <a:solidFill>
                  <a:schemeClr val="bg1"/>
                </a:solidFill>
                <a:latin typeface="微软雅黑" panose="020B0503020204020204" pitchFamily="34" charset="-122"/>
                <a:ea typeface="微软雅黑" panose="020B0503020204020204" pitchFamily="34" charset="-122"/>
              </a:rPr>
              <a:t>处二万元以上二十万元以下的罚款</a:t>
            </a:r>
            <a:endParaRPr lang="zh-CN" altLang="en-US" sz="1400" b="1">
              <a:solidFill>
                <a:schemeClr val="bg1"/>
              </a:solidFill>
              <a:latin typeface="微软雅黑" panose="020B0503020204020204" pitchFamily="34" charset="-122"/>
              <a:ea typeface="微软雅黑" panose="020B0503020204020204" pitchFamily="34" charset="-122"/>
            </a:endParaRPr>
          </a:p>
        </p:txBody>
      </p:sp>
      <p:cxnSp>
        <p:nvCxnSpPr>
          <p:cNvPr id="3145986" name="肘形连接符 33"/>
          <p:cNvCxnSpPr/>
          <p:nvPr/>
        </p:nvCxnSpPr>
        <p:spPr>
          <a:xfrm rot="5400000">
            <a:off x="6303665" y="4061088"/>
            <a:ext cx="539750" cy="151130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87" name="肘形连接符 34"/>
          <p:cNvCxnSpPr/>
          <p:nvPr/>
        </p:nvCxnSpPr>
        <p:spPr>
          <a:xfrm rot="16200000" flipV="1">
            <a:off x="7988003" y="3880113"/>
            <a:ext cx="539750" cy="187325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78" name="AutoShape 23"/>
          <p:cNvSpPr>
            <a:spLocks noChangeArrowheads="1"/>
          </p:cNvSpPr>
          <p:nvPr/>
        </p:nvSpPr>
        <p:spPr bwMode="auto">
          <a:xfrm>
            <a:off x="6570367" y="3856303"/>
            <a:ext cx="1501775" cy="388937"/>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限期改正</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979" name="AutoShape 23"/>
          <p:cNvSpPr>
            <a:spLocks noChangeArrowheads="1"/>
          </p:cNvSpPr>
          <p:nvPr/>
        </p:nvSpPr>
        <p:spPr bwMode="auto">
          <a:xfrm>
            <a:off x="6573540" y="4346838"/>
            <a:ext cx="1512888" cy="388938"/>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拒不改正</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980" name="AutoShape 5"/>
          <p:cNvSpPr>
            <a:spLocks noChangeArrowheads="1"/>
          </p:cNvSpPr>
          <p:nvPr/>
        </p:nvSpPr>
        <p:spPr bwMode="auto">
          <a:xfrm>
            <a:off x="3846215" y="5594615"/>
            <a:ext cx="2116138" cy="936625"/>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对其直接负责的主管人员</a:t>
            </a:r>
            <a:endParaRPr lang="en-US" altLang="zh-CN" sz="1400" b="1" dirty="0">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和其他直接责任人处一万</a:t>
            </a:r>
            <a:endParaRPr lang="en-US" altLang="zh-CN" sz="1400" b="1" dirty="0">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元以上二万元以下的罚款</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cxnSp>
        <p:nvCxnSpPr>
          <p:cNvPr id="3145988" name="肘形连接符 43"/>
          <p:cNvCxnSpPr/>
          <p:nvPr/>
        </p:nvCxnSpPr>
        <p:spPr>
          <a:xfrm rot="16200000" flipV="1">
            <a:off x="6052047" y="4854046"/>
            <a:ext cx="431800" cy="900113"/>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89" name="肘形连接符 44"/>
          <p:cNvCxnSpPr/>
          <p:nvPr/>
        </p:nvCxnSpPr>
        <p:spPr>
          <a:xfrm rot="5400000">
            <a:off x="5151934" y="4854045"/>
            <a:ext cx="431800" cy="900112"/>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90" name="直接连接符 45"/>
          <p:cNvCxnSpPr/>
          <p:nvPr/>
        </p:nvCxnSpPr>
        <p:spPr>
          <a:xfrm>
            <a:off x="9197677" y="5077088"/>
            <a:ext cx="0" cy="3952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81" name="矩形 29"/>
          <p:cNvSpPr>
            <a:spLocks noChangeArrowheads="1"/>
          </p:cNvSpPr>
          <p:nvPr/>
        </p:nvSpPr>
        <p:spPr bwMode="auto">
          <a:xfrm>
            <a:off x="5917903" y="4916753"/>
            <a:ext cx="1006475" cy="339725"/>
          </a:xfrm>
          <a:prstGeom prst="rect">
            <a:avLst/>
          </a:prstGeom>
          <a:solidFill>
            <a:srgbClr val="215A6B"/>
          </a:solidFill>
          <a:ln w="19050">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构成犯罪</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82" name="矩形 30"/>
          <p:cNvSpPr>
            <a:spLocks noChangeArrowheads="1"/>
          </p:cNvSpPr>
          <p:nvPr/>
        </p:nvSpPr>
        <p:spPr bwMode="auto">
          <a:xfrm>
            <a:off x="4579640" y="4906268"/>
            <a:ext cx="1211263" cy="338137"/>
          </a:xfrm>
          <a:prstGeom prst="rect">
            <a:avLst/>
          </a:prstGeom>
          <a:solidFill>
            <a:srgbClr val="215A6B"/>
          </a:solidFill>
          <a:ln w="19050">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未构成犯罪</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60" name="表格 1"/>
          <p:cNvGraphicFramePr>
            <a:graphicFrameLocks noGrp="1"/>
          </p:cNvGraphicFramePr>
          <p:nvPr/>
        </p:nvGraphicFramePr>
        <p:xfrm>
          <a:off x="2136354" y="253537"/>
          <a:ext cx="9073008" cy="6408368"/>
        </p:xfrm>
        <a:graphic>
          <a:graphicData uri="http://schemas.openxmlformats.org/drawingml/2006/table">
            <a:tbl>
              <a:tblPr firstRow="1" bandRow="1">
                <a:tableStyleId>{5C22544A-7EE6-4342-B048-85BDC9FD1C3A}</a:tableStyleId>
              </a:tblPr>
              <a:tblGrid>
                <a:gridCol w="735649"/>
                <a:gridCol w="8337359"/>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800" dirty="0">
                          <a:latin typeface="微软雅黑" panose="020B0503020204020204" pitchFamily="34" charset="-122"/>
                          <a:ea typeface="微软雅黑" panose="020B0503020204020204" pitchFamily="34" charset="-122"/>
                        </a:rPr>
                        <a:t>高危行业、领域的生产经营单位</a:t>
                      </a: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208813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l">
                        <a:lnSpc>
                          <a:spcPct val="150000"/>
                        </a:lnSpc>
                      </a:pPr>
                      <a:r>
                        <a:rPr lang="zh-CN" altLang="en-US" sz="1800" b="1" dirty="0">
                          <a:solidFill>
                            <a:schemeClr val="bg1"/>
                          </a:solidFill>
                          <a:latin typeface="微软雅黑" panose="020B0503020204020204" pitchFamily="34" charset="-122"/>
                          <a:ea typeface="微软雅黑" panose="020B0503020204020204" pitchFamily="34" charset="-122"/>
                        </a:rPr>
                        <a:t>未按照国家规定投保安全生产责任保险的</a:t>
                      </a: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3096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sp>
        <p:nvSpPr>
          <p:cNvPr id="1049983" name="六边形 42"/>
          <p:cNvSpPr/>
          <p:nvPr/>
        </p:nvSpPr>
        <p:spPr>
          <a:xfrm>
            <a:off x="10596954" y="30063"/>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109</a:t>
            </a:r>
            <a:endParaRPr lang="zh-CN" altLang="en-US" sz="2000" dirty="0"/>
          </a:p>
        </p:txBody>
      </p:sp>
      <p:cxnSp>
        <p:nvCxnSpPr>
          <p:cNvPr id="3145991" name="直接连接符 30"/>
          <p:cNvCxnSpPr/>
          <p:nvPr/>
        </p:nvCxnSpPr>
        <p:spPr>
          <a:xfrm>
            <a:off x="7109991" y="3565905"/>
            <a:ext cx="0" cy="10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84" name="AutoShape 23"/>
          <p:cNvSpPr>
            <a:spLocks noChangeArrowheads="1"/>
          </p:cNvSpPr>
          <p:nvPr/>
        </p:nvSpPr>
        <p:spPr bwMode="auto">
          <a:xfrm>
            <a:off x="4610473" y="3893437"/>
            <a:ext cx="4999036" cy="388937"/>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责令限期改正，处五万元以上十万元以下的罚款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85" name="AutoShape 23"/>
          <p:cNvSpPr>
            <a:spLocks noChangeArrowheads="1"/>
          </p:cNvSpPr>
          <p:nvPr/>
        </p:nvSpPr>
        <p:spPr bwMode="auto">
          <a:xfrm>
            <a:off x="4613647" y="4578105"/>
            <a:ext cx="4995862" cy="388938"/>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逾期未改正的，处十万元以上二十万元以下的罚款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61" name="表格 1"/>
          <p:cNvGraphicFramePr>
            <a:graphicFrameLocks noGrp="1"/>
          </p:cNvGraphicFramePr>
          <p:nvPr/>
        </p:nvGraphicFramePr>
        <p:xfrm>
          <a:off x="2208362" y="206681"/>
          <a:ext cx="9073008" cy="6408368"/>
        </p:xfrm>
        <a:graphic>
          <a:graphicData uri="http://schemas.openxmlformats.org/drawingml/2006/table">
            <a:tbl>
              <a:tblPr firstRow="1" bandRow="1">
                <a:tableStyleId>{5C22544A-7EE6-4342-B048-85BDC9FD1C3A}</a:tableStyleId>
              </a:tblPr>
              <a:tblGrid>
                <a:gridCol w="735649"/>
                <a:gridCol w="8337359"/>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800" dirty="0">
                          <a:latin typeface="微软雅黑" panose="020B0503020204020204" pitchFamily="34" charset="-122"/>
                          <a:ea typeface="微软雅黑" panose="020B0503020204020204" pitchFamily="34" charset="-122"/>
                        </a:rPr>
                        <a:t>生产经营单位主要负责人</a:t>
                      </a: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208813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l">
                        <a:lnSpc>
                          <a:spcPct val="150000"/>
                        </a:lnSpc>
                      </a:pPr>
                      <a:r>
                        <a:rPr lang="en-US" altLang="zh-CN" sz="1800" b="1" dirty="0">
                          <a:solidFill>
                            <a:schemeClr val="bg1"/>
                          </a:solidFill>
                          <a:latin typeface="微软雅黑" panose="020B0503020204020204" pitchFamily="34" charset="-122"/>
                          <a:ea typeface="微软雅黑" panose="020B0503020204020204" pitchFamily="34" charset="-122"/>
                        </a:rPr>
                        <a:t>1</a:t>
                      </a:r>
                      <a:r>
                        <a:rPr lang="zh-CN" altLang="en-US" sz="1800" b="1" dirty="0">
                          <a:solidFill>
                            <a:schemeClr val="bg1"/>
                          </a:solidFill>
                          <a:latin typeface="微软雅黑" panose="020B0503020204020204" pitchFamily="34" charset="-122"/>
                          <a:ea typeface="微软雅黑" panose="020B0503020204020204" pitchFamily="34" charset="-122"/>
                        </a:rPr>
                        <a:t>、在本单位发生生产安全事故时，不立即组织抢救或者在事故调查处理期间擅离职守或者逃匿的</a:t>
                      </a:r>
                      <a:endParaRPr lang="en-US" altLang="zh-CN" sz="18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800" b="1" dirty="0">
                          <a:solidFill>
                            <a:schemeClr val="bg1"/>
                          </a:solidFill>
                          <a:latin typeface="微软雅黑" panose="020B0503020204020204" pitchFamily="34" charset="-122"/>
                          <a:ea typeface="微软雅黑" panose="020B0503020204020204" pitchFamily="34" charset="-122"/>
                        </a:rPr>
                        <a:t>2</a:t>
                      </a:r>
                      <a:r>
                        <a:rPr lang="zh-CN" altLang="en-US" sz="1800" b="1" dirty="0">
                          <a:solidFill>
                            <a:schemeClr val="bg1"/>
                          </a:solidFill>
                          <a:latin typeface="微软雅黑" panose="020B0503020204020204" pitchFamily="34" charset="-122"/>
                          <a:ea typeface="微软雅黑" panose="020B0503020204020204" pitchFamily="34" charset="-122"/>
                        </a:rPr>
                        <a:t>、对生产安全事故隐瞒不报、谎报或者迟报的</a:t>
                      </a: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3096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sp>
        <p:nvSpPr>
          <p:cNvPr id="1049986" name="六边形 42"/>
          <p:cNvSpPr/>
          <p:nvPr/>
        </p:nvSpPr>
        <p:spPr>
          <a:xfrm>
            <a:off x="10668962" y="-16793"/>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110</a:t>
            </a:r>
            <a:endParaRPr lang="zh-CN" altLang="en-US" sz="2000" dirty="0"/>
          </a:p>
        </p:txBody>
      </p:sp>
      <p:cxnSp>
        <p:nvCxnSpPr>
          <p:cNvPr id="3145992" name="直接连接符 22"/>
          <p:cNvCxnSpPr/>
          <p:nvPr/>
        </p:nvCxnSpPr>
        <p:spPr>
          <a:xfrm>
            <a:off x="7178030" y="3520438"/>
            <a:ext cx="0" cy="165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93" name="肘形连接符 23"/>
          <p:cNvCxnSpPr/>
          <p:nvPr/>
        </p:nvCxnSpPr>
        <p:spPr>
          <a:xfrm rot="5400000">
            <a:off x="5972324" y="4364517"/>
            <a:ext cx="539750" cy="1871662"/>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94" name="肘形连接符 24"/>
          <p:cNvCxnSpPr/>
          <p:nvPr/>
        </p:nvCxnSpPr>
        <p:spPr>
          <a:xfrm rot="16200000" flipV="1">
            <a:off x="7846368" y="4363723"/>
            <a:ext cx="539750" cy="187325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49987" name="AutoShape 5"/>
          <p:cNvSpPr>
            <a:spLocks noChangeArrowheads="1"/>
          </p:cNvSpPr>
          <p:nvPr/>
        </p:nvSpPr>
        <p:spPr bwMode="auto">
          <a:xfrm>
            <a:off x="4083995" y="5609912"/>
            <a:ext cx="2403475" cy="720725"/>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逃匿的处十五日以下拘留</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988" name="AutoShape 23"/>
          <p:cNvSpPr>
            <a:spLocks noChangeArrowheads="1"/>
          </p:cNvSpPr>
          <p:nvPr/>
        </p:nvSpPr>
        <p:spPr bwMode="auto">
          <a:xfrm>
            <a:off x="8055920" y="5616262"/>
            <a:ext cx="1874837" cy="720725"/>
          </a:xfrm>
          <a:prstGeom prst="rect">
            <a:avLst/>
          </a:prstGeom>
          <a:solidFill>
            <a:srgbClr val="215A6B"/>
          </a:solidFill>
          <a:ln w="19050">
            <a:solidFill>
              <a:schemeClr val="bg1"/>
            </a:solid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追究刑事责任</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989" name="AutoShape 5"/>
          <p:cNvSpPr>
            <a:spLocks noChangeArrowheads="1"/>
          </p:cNvSpPr>
          <p:nvPr/>
        </p:nvSpPr>
        <p:spPr bwMode="auto">
          <a:xfrm>
            <a:off x="5151588" y="3694593"/>
            <a:ext cx="4052887" cy="112060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en-US" altLang="zh-CN" sz="1600" b="1" dirty="0">
                <a:solidFill>
                  <a:schemeClr val="bg1"/>
                </a:solidFill>
                <a:latin typeface="微软雅黑" panose="020B0503020204020204" pitchFamily="34" charset="-122"/>
                <a:ea typeface="微软雅黑" panose="020B0503020204020204" pitchFamily="34" charset="-122"/>
              </a:rPr>
              <a:t>1.</a:t>
            </a:r>
            <a:r>
              <a:rPr lang="zh-CN" altLang="en-US" sz="1600" b="1" dirty="0">
                <a:solidFill>
                  <a:schemeClr val="bg1"/>
                </a:solidFill>
                <a:latin typeface="微软雅黑" panose="020B0503020204020204" pitchFamily="34" charset="-122"/>
                <a:ea typeface="微软雅黑" panose="020B0503020204020204" pitchFamily="34" charset="-122"/>
              </a:rPr>
              <a:t>给予降级、撤职的处分</a:t>
            </a:r>
            <a:endParaRPr lang="en-US" altLang="zh-CN" sz="1600" b="1" dirty="0">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en-US" altLang="zh-CN" sz="1600" b="1" dirty="0">
                <a:solidFill>
                  <a:schemeClr val="bg1"/>
                </a:solidFill>
                <a:latin typeface="微软雅黑" panose="020B0503020204020204" pitchFamily="34" charset="-122"/>
                <a:ea typeface="微软雅黑" panose="020B0503020204020204" pitchFamily="34" charset="-122"/>
              </a:rPr>
              <a:t>2.</a:t>
            </a:r>
            <a:r>
              <a:rPr lang="zh-CN" altLang="en-US" sz="1600" b="1" dirty="0">
                <a:solidFill>
                  <a:schemeClr val="bg1"/>
                </a:solidFill>
                <a:latin typeface="微软雅黑" panose="020B0503020204020204" pitchFamily="34" charset="-122"/>
                <a:ea typeface="微软雅黑" panose="020B0503020204020204" pitchFamily="34" charset="-122"/>
              </a:rPr>
              <a:t>由安全生产监督管理部门处上一年年收入</a:t>
            </a:r>
            <a:endParaRPr lang="en-US" altLang="zh-CN" sz="1600" b="1" dirty="0">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en-US" altLang="zh-CN" sz="1600" b="1" dirty="0">
                <a:solidFill>
                  <a:schemeClr val="bg1"/>
                </a:solidFill>
                <a:latin typeface="微软雅黑" panose="020B0503020204020204" pitchFamily="34" charset="-122"/>
                <a:ea typeface="微软雅黑" panose="020B0503020204020204" pitchFamily="34" charset="-122"/>
              </a:rPr>
              <a:t>60%</a:t>
            </a:r>
            <a:r>
              <a:rPr lang="zh-CN" altLang="en-US" sz="1600" b="1" dirty="0">
                <a:solidFill>
                  <a:schemeClr val="bg1"/>
                </a:solidFill>
                <a:latin typeface="微软雅黑" panose="020B0503020204020204" pitchFamily="34" charset="-122"/>
                <a:ea typeface="微软雅黑" panose="020B0503020204020204" pitchFamily="34" charset="-122"/>
              </a:rPr>
              <a:t>至</a:t>
            </a:r>
            <a:r>
              <a:rPr lang="en-US" altLang="zh-CN" sz="1600" b="1" dirty="0">
                <a:solidFill>
                  <a:schemeClr val="bg1"/>
                </a:solidFill>
                <a:latin typeface="微软雅黑" panose="020B0503020204020204" pitchFamily="34" charset="-122"/>
                <a:ea typeface="微软雅黑" panose="020B0503020204020204" pitchFamily="34" charset="-122"/>
              </a:rPr>
              <a:t>100%</a:t>
            </a:r>
            <a:r>
              <a:rPr lang="zh-CN" altLang="en-US" sz="1600" b="1" dirty="0">
                <a:solidFill>
                  <a:schemeClr val="bg1"/>
                </a:solidFill>
                <a:latin typeface="微软雅黑" panose="020B0503020204020204" pitchFamily="34" charset="-122"/>
                <a:ea typeface="微软雅黑" panose="020B0503020204020204" pitchFamily="34" charset="-122"/>
              </a:rPr>
              <a:t>的罚款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90" name="矩形 1"/>
          <p:cNvSpPr>
            <a:spLocks noChangeArrowheads="1"/>
          </p:cNvSpPr>
          <p:nvPr/>
        </p:nvSpPr>
        <p:spPr bwMode="auto">
          <a:xfrm>
            <a:off x="7794925" y="4928467"/>
            <a:ext cx="1006475" cy="338137"/>
          </a:xfrm>
          <a:prstGeom prst="rect">
            <a:avLst/>
          </a:prstGeom>
          <a:noFill/>
          <a:ln w="19050">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构成犯罪</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91" name="矩形 18"/>
          <p:cNvSpPr>
            <a:spLocks noChangeArrowheads="1"/>
          </p:cNvSpPr>
          <p:nvPr/>
        </p:nvSpPr>
        <p:spPr bwMode="auto">
          <a:xfrm>
            <a:off x="5559973" y="4960624"/>
            <a:ext cx="1209675" cy="339725"/>
          </a:xfrm>
          <a:prstGeom prst="rect">
            <a:avLst/>
          </a:prstGeom>
          <a:noFill/>
          <a:ln w="19050">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未构成犯罪</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62" name="表格 1"/>
          <p:cNvGraphicFramePr>
            <a:graphicFrameLocks noGrp="1"/>
          </p:cNvGraphicFramePr>
          <p:nvPr/>
        </p:nvGraphicFramePr>
        <p:xfrm>
          <a:off x="1632298" y="1268760"/>
          <a:ext cx="8784000" cy="3564000"/>
        </p:xfrm>
        <a:graphic>
          <a:graphicData uri="http://schemas.openxmlformats.org/drawingml/2006/table">
            <a:tbl>
              <a:tblPr firstRow="1" bandRow="1">
                <a:tableStyleId>{5C22544A-7EE6-4342-B048-85BDC9FD1C3A}</a:tableStyleId>
              </a:tblPr>
              <a:tblGrid>
                <a:gridCol w="2160000"/>
                <a:gridCol w="3024000"/>
                <a:gridCol w="3600000"/>
              </a:tblGrid>
              <a:tr h="720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责任主体</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8B5A5"/>
                    </a:solidFill>
                  </a:tcPr>
                </a:tc>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违法行为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F5201"/>
                    </a:solidFill>
                  </a:tcPr>
                </a:tc>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违法后果</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15A6B"/>
                    </a:solidFill>
                  </a:tcPr>
                </a:tc>
              </a:tr>
              <a:tr h="2844000">
                <a:tc>
                  <a:txBody>
                    <a:bodyP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mpd="sng">
                      <a:noFill/>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mpd="sng">
                      <a:noFill/>
                      <a:headEnd type="none" w="med" len="med"/>
                      <a:tailEnd type="none" w="med" len="med"/>
                    </a:lnR>
                    <a:lnT w="12700" cap="flat" cmpd="sng" algn="ctr">
                      <a:solidFill>
                        <a:schemeClr val="bg1"/>
                      </a:solidFill>
                      <a:prstDash val="solid"/>
                      <a:round/>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sp>
        <p:nvSpPr>
          <p:cNvPr id="1049992" name="六边形 14"/>
          <p:cNvSpPr/>
          <p:nvPr/>
        </p:nvSpPr>
        <p:spPr>
          <a:xfrm>
            <a:off x="9948882" y="37174"/>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111</a:t>
            </a:r>
            <a:endParaRPr lang="zh-CN" altLang="en-US" sz="2000" dirty="0"/>
          </a:p>
        </p:txBody>
      </p:sp>
      <p:sp>
        <p:nvSpPr>
          <p:cNvPr id="1049993" name="Rectangle 2"/>
          <p:cNvSpPr>
            <a:spLocks noGrp="1" noChangeArrowheads="1"/>
          </p:cNvSpPr>
          <p:nvPr/>
        </p:nvSpPr>
        <p:spPr bwMode="auto">
          <a:xfrm>
            <a:off x="1632299" y="2897388"/>
            <a:ext cx="1928491" cy="314325"/>
          </a:xfrm>
          <a:prstGeom prst="rect">
            <a:avLst/>
          </a:prstGeom>
          <a:noFill/>
          <a:ln w="9525">
            <a:noFill/>
            <a:miter lim="800000"/>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有关地方人民政府</a:t>
            </a:r>
            <a:endParaRPr lang="zh-CN" altLang="en-US" sz="16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49994" name="矩形 17"/>
          <p:cNvSpPr/>
          <p:nvPr/>
        </p:nvSpPr>
        <p:spPr>
          <a:xfrm>
            <a:off x="1776315" y="2148088"/>
            <a:ext cx="1705100" cy="1063625"/>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pic>
        <p:nvPicPr>
          <p:cNvPr id="2097353" name="Picture 2" descr="http://www.jitu5.com/uploads/allimg/141009/259858-141009100R169.jpg"/>
          <p:cNvPicPr>
            <a:picLocks noChangeAspect="1" noChangeArrowheads="1"/>
          </p:cNvPicPr>
          <p:nvPr/>
        </p:nvPicPr>
        <p:blipFill rotWithShape="1">
          <a:blip r:embed="rId1" cstate="print">
            <a:duotone>
              <a:schemeClr val="accent4">
                <a:shade val="45000"/>
                <a:satMod val="135000"/>
              </a:schemeClr>
              <a:prstClr val="white"/>
            </a:duotone>
          </a:blip>
          <a:srcRect l="5415" t="28006" r="9970"/>
          <a:stretch>
            <a:fillRect/>
          </a:stretch>
        </p:blipFill>
        <p:spPr bwMode="auto">
          <a:xfrm>
            <a:off x="2136783" y="3312217"/>
            <a:ext cx="1199337" cy="784960"/>
          </a:xfrm>
          <a:prstGeom prst="rect">
            <a:avLst/>
          </a:prstGeom>
          <a:noFill/>
        </p:spPr>
      </p:pic>
      <p:sp>
        <p:nvSpPr>
          <p:cNvPr id="1049995" name="Rectangle 2"/>
          <p:cNvSpPr>
            <a:spLocks noGrp="1" noChangeArrowheads="1"/>
          </p:cNvSpPr>
          <p:nvPr/>
        </p:nvSpPr>
        <p:spPr bwMode="auto">
          <a:xfrm>
            <a:off x="1922488" y="4118173"/>
            <a:ext cx="1646238" cy="312738"/>
          </a:xfrm>
          <a:prstGeom prst="rect">
            <a:avLst/>
          </a:prstGeom>
          <a:noFill/>
          <a:ln w="9525">
            <a:noFill/>
            <a:miter lim="800000"/>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负有安全生产监督管理职责的部门</a:t>
            </a:r>
            <a:endParaRPr lang="zh-CN" altLang="en-US" sz="1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49996" name="矩形 20"/>
          <p:cNvSpPr/>
          <p:nvPr/>
        </p:nvSpPr>
        <p:spPr>
          <a:xfrm>
            <a:off x="2001863" y="3311725"/>
            <a:ext cx="1487488" cy="1255713"/>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pic>
        <p:nvPicPr>
          <p:cNvPr id="2097354" name="Picture 2" descr="http://www.jitu5.com/uploads/allimg/141009/259858-141009100R169.jpg"/>
          <p:cNvPicPr>
            <a:picLocks noChangeAspect="1" noChangeArrowheads="1"/>
          </p:cNvPicPr>
          <p:nvPr/>
        </p:nvPicPr>
        <p:blipFill rotWithShape="1">
          <a:blip r:embed="rId1" cstate="print">
            <a:duotone>
              <a:schemeClr val="accent2">
                <a:shade val="45000"/>
                <a:satMod val="135000"/>
              </a:schemeClr>
              <a:prstClr val="white"/>
            </a:duotone>
          </a:blip>
          <a:srcRect l="5415" t="28006" r="9970"/>
          <a:stretch>
            <a:fillRect/>
          </a:stretch>
        </p:blipFill>
        <p:spPr bwMode="auto">
          <a:xfrm>
            <a:off x="2029197" y="2148087"/>
            <a:ext cx="1199337" cy="784960"/>
          </a:xfrm>
          <a:prstGeom prst="rect">
            <a:avLst/>
          </a:prstGeom>
          <a:noFill/>
        </p:spPr>
      </p:pic>
      <p:grpSp>
        <p:nvGrpSpPr>
          <p:cNvPr id="473" name="组合 22"/>
          <p:cNvGrpSpPr/>
          <p:nvPr/>
        </p:nvGrpSpPr>
        <p:grpSpPr>
          <a:xfrm>
            <a:off x="3936554" y="2389920"/>
            <a:ext cx="6157912" cy="1725612"/>
            <a:chOff x="2782888" y="3001963"/>
            <a:chExt cx="6157912" cy="1725612"/>
          </a:xfrm>
          <a:solidFill>
            <a:srgbClr val="215A6B"/>
          </a:solidFill>
        </p:grpSpPr>
        <p:sp>
          <p:nvSpPr>
            <p:cNvPr id="1049997" name="AutoShape 23"/>
            <p:cNvSpPr>
              <a:spLocks noChangeArrowheads="1"/>
            </p:cNvSpPr>
            <p:nvPr/>
          </p:nvSpPr>
          <p:spPr bwMode="auto">
            <a:xfrm>
              <a:off x="2782888" y="3001963"/>
              <a:ext cx="2674937" cy="822325"/>
            </a:xfrm>
            <a:prstGeom prst="rect">
              <a:avLst/>
            </a:prstGeom>
            <a:solidFill>
              <a:srgbClr val="EF5201"/>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对生产安全事故</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隐瞒不报、谎报或者迟报的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98" name="AutoShape 23"/>
            <p:cNvSpPr>
              <a:spLocks noChangeArrowheads="1"/>
            </p:cNvSpPr>
            <p:nvPr/>
          </p:nvSpPr>
          <p:spPr bwMode="auto">
            <a:xfrm>
              <a:off x="3108325" y="4181475"/>
              <a:ext cx="2349500" cy="539750"/>
            </a:xfrm>
            <a:prstGeom prst="rect">
              <a:avLst/>
            </a:prstGeom>
            <a:solidFill>
              <a:srgbClr val="EF5201"/>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构成犯罪</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999" name="AutoShape 23"/>
            <p:cNvSpPr>
              <a:spLocks noChangeArrowheads="1"/>
            </p:cNvSpPr>
            <p:nvPr/>
          </p:nvSpPr>
          <p:spPr bwMode="auto">
            <a:xfrm>
              <a:off x="5986463" y="3001963"/>
              <a:ext cx="2943225" cy="822325"/>
            </a:xfrm>
            <a:prstGeom prst="rect">
              <a:avLst/>
            </a:prstGeom>
            <a:grp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对直接负责的主管人员和其他</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直接责任人员依法给予处分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50000" name="AutoShape 23"/>
            <p:cNvSpPr>
              <a:spLocks noChangeArrowheads="1"/>
            </p:cNvSpPr>
            <p:nvPr/>
          </p:nvSpPr>
          <p:spPr bwMode="auto">
            <a:xfrm>
              <a:off x="5997575" y="4187825"/>
              <a:ext cx="2943225" cy="539750"/>
            </a:xfrm>
            <a:prstGeom prst="rect">
              <a:avLst/>
            </a:prstGeom>
            <a:grp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追究刑事责任</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50001" name="右箭头 28"/>
            <p:cNvSpPr/>
            <p:nvPr/>
          </p:nvSpPr>
          <p:spPr>
            <a:xfrm>
              <a:off x="5530850" y="3055938"/>
              <a:ext cx="396875" cy="431800"/>
            </a:xfrm>
            <a:prstGeom prst="rightArrow">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1050002" name="右箭头 29"/>
            <p:cNvSpPr/>
            <p:nvPr/>
          </p:nvSpPr>
          <p:spPr>
            <a:xfrm>
              <a:off x="5541963" y="4241800"/>
              <a:ext cx="396875" cy="431800"/>
            </a:xfrm>
            <a:prstGeom prst="rightArrow">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grpSp>
          <p:nvGrpSpPr>
            <p:cNvPr id="474" name="组合 159744"/>
            <p:cNvGrpSpPr/>
            <p:nvPr/>
          </p:nvGrpSpPr>
          <p:grpSpPr bwMode="auto">
            <a:xfrm>
              <a:off x="2782888" y="3824288"/>
              <a:ext cx="323850" cy="649287"/>
              <a:chOff x="2767294" y="4272126"/>
              <a:chExt cx="324000" cy="647567"/>
            </a:xfrm>
            <a:grpFill/>
          </p:grpSpPr>
          <p:cxnSp>
            <p:nvCxnSpPr>
              <p:cNvPr id="3145995" name="直接箭头连接符 31"/>
              <p:cNvCxnSpPr/>
              <p:nvPr/>
            </p:nvCxnSpPr>
            <p:spPr>
              <a:xfrm>
                <a:off x="2767294" y="4903860"/>
                <a:ext cx="324000" cy="0"/>
              </a:xfrm>
              <a:prstGeom prst="straightConnector1">
                <a:avLst/>
              </a:prstGeom>
              <a:grpFill/>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145996" name="直接连接符 32"/>
              <p:cNvCxnSpPr/>
              <p:nvPr/>
            </p:nvCxnSpPr>
            <p:spPr>
              <a:xfrm>
                <a:off x="2776823" y="4272126"/>
                <a:ext cx="0" cy="647567"/>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63" name="表格 1"/>
          <p:cNvGraphicFramePr>
            <a:graphicFrameLocks noGrp="1"/>
          </p:cNvGraphicFramePr>
          <p:nvPr/>
        </p:nvGraphicFramePr>
        <p:xfrm>
          <a:off x="1488282" y="260648"/>
          <a:ext cx="9073008" cy="6408368"/>
        </p:xfrm>
        <a:graphic>
          <a:graphicData uri="http://schemas.openxmlformats.org/drawingml/2006/table">
            <a:tbl>
              <a:tblPr firstRow="1" bandRow="1">
                <a:tableStyleId>{5C22544A-7EE6-4342-B048-85BDC9FD1C3A}</a:tableStyleId>
              </a:tblPr>
              <a:tblGrid>
                <a:gridCol w="735649"/>
                <a:gridCol w="8337359"/>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800" dirty="0">
                          <a:latin typeface="微软雅黑" panose="020B0503020204020204" pitchFamily="34" charset="-122"/>
                          <a:ea typeface="微软雅黑" panose="020B0503020204020204" pitchFamily="34" charset="-122"/>
                        </a:rPr>
                        <a:t>生产经营单位</a:t>
                      </a: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208813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l">
                        <a:lnSpc>
                          <a:spcPct val="150000"/>
                        </a:lnSpc>
                      </a:pPr>
                      <a:r>
                        <a:rPr lang="zh-CN" altLang="en-US" sz="1800" b="1" dirty="0">
                          <a:solidFill>
                            <a:schemeClr val="bg1"/>
                          </a:solidFill>
                          <a:latin typeface="微软雅黑" panose="020B0503020204020204" pitchFamily="34" charset="-122"/>
                          <a:ea typeface="微软雅黑" panose="020B0503020204020204" pitchFamily="34" charset="-122"/>
                        </a:rPr>
                        <a:t>违反本法规定，被责令改正且受到罚款处罚，拒不改正的</a:t>
                      </a: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3096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sp>
        <p:nvSpPr>
          <p:cNvPr id="1050003" name="六边形 42"/>
          <p:cNvSpPr/>
          <p:nvPr/>
        </p:nvSpPr>
        <p:spPr>
          <a:xfrm>
            <a:off x="9948882" y="37174"/>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112</a:t>
            </a:r>
            <a:endParaRPr lang="zh-CN" altLang="en-US" sz="2000" dirty="0"/>
          </a:p>
        </p:txBody>
      </p:sp>
      <p:cxnSp>
        <p:nvCxnSpPr>
          <p:cNvPr id="3145997" name="直接连接符 12"/>
          <p:cNvCxnSpPr/>
          <p:nvPr/>
        </p:nvCxnSpPr>
        <p:spPr>
          <a:xfrm>
            <a:off x="6457950" y="3574405"/>
            <a:ext cx="0" cy="165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50004" name="AutoShape 23"/>
          <p:cNvSpPr>
            <a:spLocks noChangeArrowheads="1"/>
          </p:cNvSpPr>
          <p:nvPr/>
        </p:nvSpPr>
        <p:spPr bwMode="auto">
          <a:xfrm>
            <a:off x="3255387" y="4046560"/>
            <a:ext cx="6474210" cy="72000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负有安全生产监督管理职责的部门可以自作出责令改正之日的次日起</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50005" name="AutoShape 23"/>
          <p:cNvSpPr>
            <a:spLocks noChangeArrowheads="1"/>
          </p:cNvSpPr>
          <p:nvPr/>
        </p:nvSpPr>
        <p:spPr bwMode="auto">
          <a:xfrm>
            <a:off x="3288483" y="5147509"/>
            <a:ext cx="6441115" cy="72000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按照原处罚数额按日连续处罚</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64" name="表格 1"/>
          <p:cNvGraphicFramePr>
            <a:graphicFrameLocks noGrp="1"/>
          </p:cNvGraphicFramePr>
          <p:nvPr/>
        </p:nvGraphicFramePr>
        <p:xfrm>
          <a:off x="1488283" y="260648"/>
          <a:ext cx="10527649" cy="6372368"/>
        </p:xfrm>
        <a:graphic>
          <a:graphicData uri="http://schemas.openxmlformats.org/drawingml/2006/table">
            <a:tbl>
              <a:tblPr firstRow="1" bandRow="1">
                <a:tableStyleId>{5C22544A-7EE6-4342-B048-85BDC9FD1C3A}</a:tableStyleId>
              </a:tblPr>
              <a:tblGrid>
                <a:gridCol w="735649"/>
                <a:gridCol w="9792000"/>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800" dirty="0">
                          <a:latin typeface="微软雅黑" panose="020B0503020204020204" pitchFamily="34" charset="-122"/>
                          <a:ea typeface="微软雅黑" panose="020B0503020204020204" pitchFamily="34" charset="-122"/>
                        </a:rPr>
                        <a:t>生产经营单位主要负责人</a:t>
                      </a: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2088138">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l">
                        <a:lnSpc>
                          <a:spcPct val="150000"/>
                        </a:lnSpc>
                      </a:pPr>
                      <a:r>
                        <a:rPr lang="en-US" altLang="zh-CN" sz="1600" b="1" dirty="0">
                          <a:solidFill>
                            <a:schemeClr val="bg1"/>
                          </a:solidFill>
                          <a:latin typeface="微软雅黑" panose="020B0503020204020204" pitchFamily="34" charset="-122"/>
                          <a:ea typeface="微软雅黑" panose="020B0503020204020204" pitchFamily="34" charset="-122"/>
                        </a:rPr>
                        <a:t>1</a:t>
                      </a:r>
                      <a:r>
                        <a:rPr lang="zh-CN" altLang="en-US" sz="1600" b="1" dirty="0">
                          <a:solidFill>
                            <a:schemeClr val="bg1"/>
                          </a:solidFill>
                          <a:latin typeface="微软雅黑" panose="020B0503020204020204" pitchFamily="34" charset="-122"/>
                          <a:ea typeface="微软雅黑" panose="020B0503020204020204" pitchFamily="34" charset="-122"/>
                        </a:rPr>
                        <a:t>、存在重大事故隐患，一百八十日内三次或者一年内四次受到本法规定的行政处罚的；</a:t>
                      </a:r>
                      <a:endParaRPr lang="zh-CN" altLang="en-US" sz="16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600" b="1" dirty="0">
                          <a:solidFill>
                            <a:schemeClr val="bg1"/>
                          </a:solidFill>
                          <a:latin typeface="微软雅黑" panose="020B0503020204020204" pitchFamily="34" charset="-122"/>
                          <a:ea typeface="微软雅黑" panose="020B0503020204020204" pitchFamily="34" charset="-122"/>
                        </a:rPr>
                        <a:t>2</a:t>
                      </a:r>
                      <a:r>
                        <a:rPr lang="zh-CN" altLang="en-US" sz="1600" b="1" dirty="0">
                          <a:solidFill>
                            <a:schemeClr val="bg1"/>
                          </a:solidFill>
                          <a:latin typeface="微软雅黑" panose="020B0503020204020204" pitchFamily="34" charset="-122"/>
                          <a:ea typeface="微软雅黑" panose="020B0503020204020204" pitchFamily="34" charset="-122"/>
                        </a:rPr>
                        <a:t>、经停产停业整顿，仍不具备法律、行政法规和国家标准或者行业标准规定的安全生产条件的；</a:t>
                      </a:r>
                      <a:endParaRPr lang="zh-CN" altLang="en-US" sz="16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600" b="1" dirty="0">
                          <a:solidFill>
                            <a:schemeClr val="bg1"/>
                          </a:solidFill>
                          <a:latin typeface="微软雅黑" panose="020B0503020204020204" pitchFamily="34" charset="-122"/>
                          <a:ea typeface="微软雅黑" panose="020B0503020204020204" pitchFamily="34" charset="-122"/>
                        </a:rPr>
                        <a:t>3</a:t>
                      </a:r>
                      <a:r>
                        <a:rPr lang="zh-CN" altLang="en-US" sz="1600" b="1" dirty="0">
                          <a:solidFill>
                            <a:schemeClr val="bg1"/>
                          </a:solidFill>
                          <a:latin typeface="微软雅黑" panose="020B0503020204020204" pitchFamily="34" charset="-122"/>
                          <a:ea typeface="微软雅黑" panose="020B0503020204020204" pitchFamily="34" charset="-122"/>
                        </a:rPr>
                        <a:t>、不具备法律、行政法规和国家标准或者行业标准规定的安全生产条件，导致发生重大、特别重大生产安全事故的；</a:t>
                      </a:r>
                      <a:endParaRPr lang="zh-CN" altLang="en-US" sz="16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en-US" altLang="zh-CN" sz="1600" b="1" dirty="0">
                          <a:solidFill>
                            <a:schemeClr val="bg1"/>
                          </a:solidFill>
                          <a:latin typeface="微软雅黑" panose="020B0503020204020204" pitchFamily="34" charset="-122"/>
                          <a:ea typeface="微软雅黑" panose="020B0503020204020204" pitchFamily="34" charset="-122"/>
                        </a:rPr>
                        <a:t>4</a:t>
                      </a:r>
                      <a:r>
                        <a:rPr lang="zh-CN" altLang="en-US" sz="1600" b="1" dirty="0">
                          <a:solidFill>
                            <a:schemeClr val="bg1"/>
                          </a:solidFill>
                          <a:latin typeface="微软雅黑" panose="020B0503020204020204" pitchFamily="34" charset="-122"/>
                          <a:ea typeface="微软雅黑" panose="020B0503020204020204" pitchFamily="34" charset="-122"/>
                        </a:rPr>
                        <a:t>、拒不执行负有安全生产监督管理职责的部门作出的停产停业整顿决定的。</a:t>
                      </a:r>
                      <a:endParaRPr lang="zh-CN" altLang="en-US" sz="16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3060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sp>
        <p:nvSpPr>
          <p:cNvPr id="1050006" name="六边形 42"/>
          <p:cNvSpPr/>
          <p:nvPr/>
        </p:nvSpPr>
        <p:spPr>
          <a:xfrm>
            <a:off x="11065346" y="0"/>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113</a:t>
            </a:r>
            <a:endParaRPr lang="zh-CN" altLang="en-US" sz="2000" dirty="0"/>
          </a:p>
        </p:txBody>
      </p:sp>
      <p:cxnSp>
        <p:nvCxnSpPr>
          <p:cNvPr id="3145998" name="直接连接符 22"/>
          <p:cNvCxnSpPr/>
          <p:nvPr/>
        </p:nvCxnSpPr>
        <p:spPr>
          <a:xfrm>
            <a:off x="6457950" y="3574405"/>
            <a:ext cx="0" cy="165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999" name="肘形连接符 23"/>
          <p:cNvCxnSpPr/>
          <p:nvPr/>
        </p:nvCxnSpPr>
        <p:spPr>
          <a:xfrm rot="5400000">
            <a:off x="5252244" y="4418484"/>
            <a:ext cx="539750" cy="1871662"/>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6000" name="肘形连接符 24"/>
          <p:cNvCxnSpPr/>
          <p:nvPr/>
        </p:nvCxnSpPr>
        <p:spPr>
          <a:xfrm rot="16200000" flipV="1">
            <a:off x="7126288" y="4417690"/>
            <a:ext cx="539750" cy="187325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50007" name="AutoShape 5"/>
          <p:cNvSpPr>
            <a:spLocks noChangeArrowheads="1"/>
          </p:cNvSpPr>
          <p:nvPr/>
        </p:nvSpPr>
        <p:spPr bwMode="auto">
          <a:xfrm>
            <a:off x="2568402" y="5663879"/>
            <a:ext cx="3889548" cy="720725"/>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生产经营单位主要负责人五年内</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不得担任任何生产经营单位的主要负责人</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50008" name="AutoShape 23"/>
          <p:cNvSpPr>
            <a:spLocks noChangeArrowheads="1"/>
          </p:cNvSpPr>
          <p:nvPr/>
        </p:nvSpPr>
        <p:spPr bwMode="auto">
          <a:xfrm>
            <a:off x="6888883" y="5670229"/>
            <a:ext cx="4656973" cy="720725"/>
          </a:xfrm>
          <a:prstGeom prst="rect">
            <a:avLst/>
          </a:prstGeom>
          <a:solidFill>
            <a:srgbClr val="215A6B"/>
          </a:solidFill>
          <a:ln w="19050">
            <a:solidFill>
              <a:schemeClr val="bg1"/>
            </a:solid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终身不得担任本行业生产经营单位的主要负责人</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50009" name="AutoShape 5"/>
          <p:cNvSpPr>
            <a:spLocks noChangeArrowheads="1"/>
          </p:cNvSpPr>
          <p:nvPr/>
        </p:nvSpPr>
        <p:spPr bwMode="auto">
          <a:xfrm>
            <a:off x="3397610" y="3739901"/>
            <a:ext cx="6120680" cy="942094"/>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负有安全生产监督管理职责的部门应当提请地方人民政府予以关闭</a:t>
            </a:r>
            <a:endParaRPr lang="en-US" altLang="zh-CN" sz="1600" b="1" dirty="0">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有关部门应当依法吊销其有关证照</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50010" name="矩形 1"/>
          <p:cNvSpPr>
            <a:spLocks noChangeArrowheads="1"/>
          </p:cNvSpPr>
          <p:nvPr/>
        </p:nvSpPr>
        <p:spPr bwMode="auto">
          <a:xfrm>
            <a:off x="7074844" y="4982433"/>
            <a:ext cx="1210588" cy="338554"/>
          </a:xfrm>
          <a:prstGeom prst="rect">
            <a:avLst/>
          </a:prstGeom>
          <a:noFill/>
          <a:ln w="19050">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情节严重的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65" name="表格 1"/>
          <p:cNvGraphicFramePr>
            <a:graphicFrameLocks noGrp="1"/>
          </p:cNvGraphicFramePr>
          <p:nvPr/>
        </p:nvGraphicFramePr>
        <p:xfrm>
          <a:off x="1488282" y="260648"/>
          <a:ext cx="9073008" cy="6516230"/>
        </p:xfrm>
        <a:graphic>
          <a:graphicData uri="http://schemas.openxmlformats.org/drawingml/2006/table">
            <a:tbl>
              <a:tblPr firstRow="1" bandRow="1">
                <a:tableStyleId>{5C22544A-7EE6-4342-B048-85BDC9FD1C3A}</a:tableStyleId>
              </a:tblPr>
              <a:tblGrid>
                <a:gridCol w="735649"/>
                <a:gridCol w="8337359"/>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800" dirty="0">
                          <a:latin typeface="微软雅黑" panose="020B0503020204020204" pitchFamily="34" charset="-122"/>
                          <a:ea typeface="微软雅黑" panose="020B0503020204020204" pitchFamily="34" charset="-122"/>
                        </a:rPr>
                        <a:t>生产经营单位</a:t>
                      </a: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1440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l">
                        <a:lnSpc>
                          <a:spcPct val="150000"/>
                        </a:lnSpc>
                      </a:pPr>
                      <a:r>
                        <a:rPr lang="zh-CN" altLang="en-US" sz="1800" b="1" dirty="0">
                          <a:solidFill>
                            <a:schemeClr val="bg1"/>
                          </a:solidFill>
                          <a:latin typeface="微软雅黑" panose="020B0503020204020204" pitchFamily="34" charset="-122"/>
                          <a:ea typeface="微软雅黑" panose="020B0503020204020204" pitchFamily="34" charset="-122"/>
                        </a:rPr>
                        <a:t>发生生产安全事故，对负有责任的生产经营单位除要求其依法承担相应的赔偿等责任外，由应急管理部门依照下列规定处以罚款：</a:t>
                      </a: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3852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sp>
        <p:nvSpPr>
          <p:cNvPr id="1050011" name="矩形 18"/>
          <p:cNvSpPr/>
          <p:nvPr/>
        </p:nvSpPr>
        <p:spPr>
          <a:xfrm>
            <a:off x="2465786" y="2968576"/>
            <a:ext cx="7807473" cy="3672408"/>
          </a:xfrm>
          <a:prstGeom prst="rect">
            <a:avLst/>
          </a:prstGeom>
          <a:solidFill>
            <a:schemeClr val="bg1"/>
          </a:solidFill>
          <a:ln>
            <a:solidFill>
              <a:srgbClr val="215A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8" name="组合 19"/>
          <p:cNvGrpSpPr/>
          <p:nvPr/>
        </p:nvGrpSpPr>
        <p:grpSpPr>
          <a:xfrm>
            <a:off x="2607358" y="3140968"/>
            <a:ext cx="4973083" cy="3456384"/>
            <a:chOff x="2255650" y="2924944"/>
            <a:chExt cx="4973083" cy="3456384"/>
          </a:xfrm>
        </p:grpSpPr>
        <p:graphicFrame>
          <p:nvGraphicFramePr>
            <p:cNvPr id="4194366" name="图表 20"/>
            <p:cNvGraphicFramePr/>
            <p:nvPr/>
          </p:nvGraphicFramePr>
          <p:xfrm>
            <a:off x="2635013" y="2924944"/>
            <a:ext cx="4593720" cy="3456384"/>
          </p:xfrm>
          <a:graphic>
            <a:graphicData uri="http://schemas.openxmlformats.org/drawingml/2006/chart">
              <c:chart xmlns:c="http://schemas.openxmlformats.org/drawingml/2006/chart" xmlns:r="http://schemas.openxmlformats.org/officeDocument/2006/relationships" r:id="rId1"/>
            </a:graphicData>
          </a:graphic>
        </p:graphicFrame>
        <p:sp>
          <p:nvSpPr>
            <p:cNvPr id="1050012" name="矩形 21"/>
            <p:cNvSpPr/>
            <p:nvPr/>
          </p:nvSpPr>
          <p:spPr>
            <a:xfrm>
              <a:off x="2255650" y="3821448"/>
              <a:ext cx="415498" cy="1200329"/>
            </a:xfrm>
            <a:prstGeom prst="rect">
              <a:avLst/>
            </a:prstGeom>
          </p:spPr>
          <p:txBody>
            <a:bodyPr wrap="none">
              <a:spAutoFit/>
            </a:bodyPr>
            <a:lstStyle/>
            <a:p>
              <a:r>
                <a:rPr lang="zh-CN" altLang="en-US" b="1" dirty="0">
                  <a:solidFill>
                    <a:srgbClr val="215A6B"/>
                  </a:solidFill>
                  <a:latin typeface="微软雅黑" panose="020B0503020204020204" pitchFamily="34" charset="-122"/>
                  <a:ea typeface="微软雅黑" panose="020B0503020204020204" pitchFamily="34" charset="-122"/>
                </a:rPr>
                <a:t>处</a:t>
              </a:r>
              <a:endParaRPr lang="en-US" altLang="zh-CN" b="1" dirty="0">
                <a:solidFill>
                  <a:srgbClr val="215A6B"/>
                </a:solidFill>
                <a:latin typeface="微软雅黑" panose="020B0503020204020204" pitchFamily="34" charset="-122"/>
                <a:ea typeface="微软雅黑" panose="020B0503020204020204" pitchFamily="34" charset="-122"/>
              </a:endParaRPr>
            </a:p>
            <a:p>
              <a:r>
                <a:rPr lang="zh-CN" altLang="en-US" b="1" dirty="0">
                  <a:solidFill>
                    <a:srgbClr val="215A6B"/>
                  </a:solidFill>
                  <a:latin typeface="微软雅黑" panose="020B0503020204020204" pitchFamily="34" charset="-122"/>
                  <a:ea typeface="微软雅黑" panose="020B0503020204020204" pitchFamily="34" charset="-122"/>
                </a:rPr>
                <a:t>罚</a:t>
              </a:r>
              <a:endParaRPr lang="en-US" altLang="zh-CN" b="1" dirty="0">
                <a:solidFill>
                  <a:srgbClr val="215A6B"/>
                </a:solidFill>
                <a:latin typeface="微软雅黑" panose="020B0503020204020204" pitchFamily="34" charset="-122"/>
                <a:ea typeface="微软雅黑" panose="020B0503020204020204" pitchFamily="34" charset="-122"/>
              </a:endParaRPr>
            </a:p>
            <a:p>
              <a:r>
                <a:rPr lang="zh-CN" altLang="en-US" b="1" dirty="0">
                  <a:solidFill>
                    <a:srgbClr val="215A6B"/>
                  </a:solidFill>
                  <a:latin typeface="微软雅黑" panose="020B0503020204020204" pitchFamily="34" charset="-122"/>
                  <a:ea typeface="微软雅黑" panose="020B0503020204020204" pitchFamily="34" charset="-122"/>
                </a:rPr>
                <a:t>金</a:t>
              </a:r>
              <a:endParaRPr lang="en-US" altLang="zh-CN" b="1" dirty="0">
                <a:solidFill>
                  <a:srgbClr val="215A6B"/>
                </a:solidFill>
                <a:latin typeface="微软雅黑" panose="020B0503020204020204" pitchFamily="34" charset="-122"/>
                <a:ea typeface="微软雅黑" panose="020B0503020204020204" pitchFamily="34" charset="-122"/>
              </a:endParaRPr>
            </a:p>
            <a:p>
              <a:r>
                <a:rPr lang="zh-CN" altLang="en-US" b="1" dirty="0">
                  <a:solidFill>
                    <a:srgbClr val="215A6B"/>
                  </a:solidFill>
                  <a:latin typeface="微软雅黑" panose="020B0503020204020204" pitchFamily="34" charset="-122"/>
                  <a:ea typeface="微软雅黑" panose="020B0503020204020204" pitchFamily="34" charset="-122"/>
                </a:rPr>
                <a:t>额</a:t>
              </a:r>
              <a:endParaRPr lang="zh-CN" altLang="en-US" b="1" dirty="0">
                <a:solidFill>
                  <a:srgbClr val="215A6B"/>
                </a:solidFill>
                <a:latin typeface="微软雅黑" panose="020B0503020204020204" pitchFamily="34" charset="-122"/>
                <a:ea typeface="微软雅黑" panose="020B0503020204020204" pitchFamily="34" charset="-122"/>
              </a:endParaRPr>
            </a:p>
          </p:txBody>
        </p:sp>
        <p:sp>
          <p:nvSpPr>
            <p:cNvPr id="1050013" name="矩形 23"/>
            <p:cNvSpPr/>
            <p:nvPr/>
          </p:nvSpPr>
          <p:spPr>
            <a:xfrm>
              <a:off x="2826406" y="5238739"/>
              <a:ext cx="1175322" cy="307777"/>
            </a:xfrm>
            <a:prstGeom prst="rect">
              <a:avLst/>
            </a:prstGeom>
          </p:spPr>
          <p:txBody>
            <a:bodyPr wrap="none">
              <a:spAutoFit/>
            </a:bodyPr>
            <a:lstStyle/>
            <a:p>
              <a:r>
                <a:rPr lang="en-US" altLang="zh-CN" sz="1400" b="1" dirty="0">
                  <a:solidFill>
                    <a:srgbClr val="215A6B"/>
                  </a:solidFill>
                  <a:latin typeface="微软雅黑" panose="020B0503020204020204" pitchFamily="34" charset="-122"/>
                  <a:ea typeface="微软雅黑" panose="020B0503020204020204" pitchFamily="34" charset="-122"/>
                </a:rPr>
                <a:t>30</a:t>
              </a:r>
              <a:r>
                <a:rPr lang="zh-CN" altLang="en-US" sz="1400" b="1" dirty="0">
                  <a:solidFill>
                    <a:srgbClr val="215A6B"/>
                  </a:solidFill>
                  <a:latin typeface="微软雅黑" panose="020B0503020204020204" pitchFamily="34" charset="-122"/>
                  <a:ea typeface="微软雅黑" panose="020B0503020204020204" pitchFamily="34" charset="-122"/>
                </a:rPr>
                <a:t>万</a:t>
              </a:r>
              <a:r>
                <a:rPr lang="en-US" altLang="zh-CN" sz="1400" b="1" dirty="0">
                  <a:solidFill>
                    <a:srgbClr val="215A6B"/>
                  </a:solidFill>
                  <a:latin typeface="微软雅黑" panose="020B0503020204020204" pitchFamily="34" charset="-122"/>
                  <a:ea typeface="微软雅黑" panose="020B0503020204020204" pitchFamily="34" charset="-122"/>
                </a:rPr>
                <a:t>-100</a:t>
              </a:r>
              <a:r>
                <a:rPr lang="zh-CN" altLang="en-US" sz="1400" b="1" dirty="0">
                  <a:solidFill>
                    <a:srgbClr val="215A6B"/>
                  </a:solidFill>
                  <a:latin typeface="微软雅黑" panose="020B0503020204020204" pitchFamily="34" charset="-122"/>
                  <a:ea typeface="微软雅黑" panose="020B0503020204020204" pitchFamily="34" charset="-122"/>
                </a:rPr>
                <a:t>万</a:t>
              </a:r>
              <a:endParaRPr lang="zh-CN" altLang="en-US" sz="1400" b="1" dirty="0">
                <a:solidFill>
                  <a:srgbClr val="215A6B"/>
                </a:solidFill>
                <a:latin typeface="微软雅黑" panose="020B0503020204020204" pitchFamily="34" charset="-122"/>
                <a:ea typeface="微软雅黑" panose="020B0503020204020204" pitchFamily="34" charset="-122"/>
              </a:endParaRPr>
            </a:p>
          </p:txBody>
        </p:sp>
        <p:sp>
          <p:nvSpPr>
            <p:cNvPr id="1050014" name="椭圆 24"/>
            <p:cNvSpPr/>
            <p:nvPr/>
          </p:nvSpPr>
          <p:spPr>
            <a:xfrm>
              <a:off x="4132902" y="3876545"/>
              <a:ext cx="914400" cy="914400"/>
            </a:xfrm>
            <a:prstGeom prst="ellipse">
              <a:avLst/>
            </a:prstGeom>
            <a:noFill/>
            <a:ln w="38100">
              <a:solidFill>
                <a:schemeClr val="tx1">
                  <a:lumMod val="65000"/>
                  <a:lumOff val="3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chemeClr val="tx1"/>
                  </a:solidFill>
                  <a:latin typeface="微软雅黑" panose="020B0503020204020204" pitchFamily="34" charset="-122"/>
                  <a:ea typeface="微软雅黑" panose="020B0503020204020204" pitchFamily="34" charset="-122"/>
                </a:rPr>
                <a:t>罚</a:t>
              </a:r>
              <a:endParaRPr lang="zh-CN" altLang="en-US" sz="4800" b="1" dirty="0">
                <a:solidFill>
                  <a:schemeClr val="tx1"/>
                </a:solidFill>
                <a:latin typeface="微软雅黑" panose="020B0503020204020204" pitchFamily="34" charset="-122"/>
                <a:ea typeface="微软雅黑" panose="020B0503020204020204" pitchFamily="34" charset="-122"/>
              </a:endParaRPr>
            </a:p>
          </p:txBody>
        </p:sp>
        <p:cxnSp>
          <p:nvCxnSpPr>
            <p:cNvPr id="3146001" name="直接连接符 25"/>
            <p:cNvCxnSpPr/>
            <p:nvPr/>
          </p:nvCxnSpPr>
          <p:spPr>
            <a:xfrm>
              <a:off x="2792760" y="3284984"/>
              <a:ext cx="0" cy="2540785"/>
            </a:xfrm>
            <a:prstGeom prst="line">
              <a:avLst/>
            </a:prstGeom>
            <a:ln>
              <a:solidFill>
                <a:srgbClr val="EF5201"/>
              </a:solidFill>
            </a:ln>
          </p:spPr>
          <p:style>
            <a:lnRef idx="1">
              <a:schemeClr val="accent1"/>
            </a:lnRef>
            <a:fillRef idx="0">
              <a:schemeClr val="accent1"/>
            </a:fillRef>
            <a:effectRef idx="0">
              <a:schemeClr val="accent1"/>
            </a:effectRef>
            <a:fontRef idx="minor">
              <a:schemeClr val="tx1"/>
            </a:fontRef>
          </p:style>
        </p:cxnSp>
        <p:sp>
          <p:nvSpPr>
            <p:cNvPr id="1050015" name="矩形 26"/>
            <p:cNvSpPr/>
            <p:nvPr/>
          </p:nvSpPr>
          <p:spPr>
            <a:xfrm>
              <a:off x="3837132" y="5027563"/>
              <a:ext cx="1285929" cy="307777"/>
            </a:xfrm>
            <a:prstGeom prst="rect">
              <a:avLst/>
            </a:prstGeom>
          </p:spPr>
          <p:txBody>
            <a:bodyPr wrap="none">
              <a:spAutoFit/>
            </a:bodyPr>
            <a:lstStyle/>
            <a:p>
              <a:r>
                <a:rPr lang="en-US" altLang="zh-CN" sz="1400" b="1" dirty="0">
                  <a:solidFill>
                    <a:srgbClr val="215A6B"/>
                  </a:solidFill>
                  <a:latin typeface="微软雅黑" panose="020B0503020204020204" pitchFamily="34" charset="-122"/>
                  <a:ea typeface="微软雅黑" panose="020B0503020204020204" pitchFamily="34" charset="-122"/>
                </a:rPr>
                <a:t>100</a:t>
              </a:r>
              <a:r>
                <a:rPr lang="zh-CN" altLang="en-US" sz="1400" b="1" dirty="0">
                  <a:solidFill>
                    <a:srgbClr val="215A6B"/>
                  </a:solidFill>
                  <a:latin typeface="微软雅黑" panose="020B0503020204020204" pitchFamily="34" charset="-122"/>
                  <a:ea typeface="微软雅黑" panose="020B0503020204020204" pitchFamily="34" charset="-122"/>
                </a:rPr>
                <a:t>万</a:t>
              </a:r>
              <a:r>
                <a:rPr lang="en-US" altLang="zh-CN" sz="1400" b="1" dirty="0">
                  <a:solidFill>
                    <a:srgbClr val="215A6B"/>
                  </a:solidFill>
                  <a:latin typeface="微软雅黑" panose="020B0503020204020204" pitchFamily="34" charset="-122"/>
                  <a:ea typeface="微软雅黑" panose="020B0503020204020204" pitchFamily="34" charset="-122"/>
                </a:rPr>
                <a:t>-200</a:t>
              </a:r>
              <a:r>
                <a:rPr lang="zh-CN" altLang="en-US" sz="1400" b="1" dirty="0">
                  <a:solidFill>
                    <a:srgbClr val="215A6B"/>
                  </a:solidFill>
                  <a:latin typeface="微软雅黑" panose="020B0503020204020204" pitchFamily="34" charset="-122"/>
                  <a:ea typeface="微软雅黑" panose="020B0503020204020204" pitchFamily="34" charset="-122"/>
                </a:rPr>
                <a:t>万</a:t>
              </a:r>
              <a:endParaRPr lang="zh-CN" altLang="en-US" sz="1400" b="1" dirty="0">
                <a:solidFill>
                  <a:srgbClr val="215A6B"/>
                </a:solidFill>
                <a:latin typeface="微软雅黑" panose="020B0503020204020204" pitchFamily="34" charset="-122"/>
                <a:ea typeface="微软雅黑" panose="020B0503020204020204" pitchFamily="34" charset="-122"/>
              </a:endParaRPr>
            </a:p>
          </p:txBody>
        </p:sp>
        <p:sp>
          <p:nvSpPr>
            <p:cNvPr id="1050016" name="矩形 27"/>
            <p:cNvSpPr/>
            <p:nvPr/>
          </p:nvSpPr>
          <p:spPr>
            <a:xfrm>
              <a:off x="4853199" y="4588756"/>
              <a:ext cx="1396536" cy="307777"/>
            </a:xfrm>
            <a:prstGeom prst="rect">
              <a:avLst/>
            </a:prstGeom>
          </p:spPr>
          <p:txBody>
            <a:bodyPr wrap="none">
              <a:spAutoFit/>
            </a:bodyPr>
            <a:lstStyle/>
            <a:p>
              <a:r>
                <a:rPr lang="en-US" altLang="zh-CN" sz="1400" b="1" dirty="0">
                  <a:solidFill>
                    <a:srgbClr val="215A6B"/>
                  </a:solidFill>
                  <a:latin typeface="微软雅黑" panose="020B0503020204020204" pitchFamily="34" charset="-122"/>
                  <a:ea typeface="微软雅黑" panose="020B0503020204020204" pitchFamily="34" charset="-122"/>
                </a:rPr>
                <a:t>200</a:t>
              </a:r>
              <a:r>
                <a:rPr lang="zh-CN" altLang="en-US" sz="1400" b="1" dirty="0">
                  <a:solidFill>
                    <a:srgbClr val="215A6B"/>
                  </a:solidFill>
                  <a:latin typeface="微软雅黑" panose="020B0503020204020204" pitchFamily="34" charset="-122"/>
                  <a:ea typeface="微软雅黑" panose="020B0503020204020204" pitchFamily="34" charset="-122"/>
                </a:rPr>
                <a:t>万</a:t>
              </a:r>
              <a:r>
                <a:rPr lang="en-US" altLang="zh-CN" sz="1400" b="1" dirty="0">
                  <a:solidFill>
                    <a:srgbClr val="215A6B"/>
                  </a:solidFill>
                  <a:latin typeface="微软雅黑" panose="020B0503020204020204" pitchFamily="34" charset="-122"/>
                  <a:ea typeface="微软雅黑" panose="020B0503020204020204" pitchFamily="34" charset="-122"/>
                </a:rPr>
                <a:t>-1000</a:t>
              </a:r>
              <a:r>
                <a:rPr lang="zh-CN" altLang="en-US" sz="1400" b="1" dirty="0">
                  <a:solidFill>
                    <a:srgbClr val="215A6B"/>
                  </a:solidFill>
                  <a:latin typeface="微软雅黑" panose="020B0503020204020204" pitchFamily="34" charset="-122"/>
                  <a:ea typeface="微软雅黑" panose="020B0503020204020204" pitchFamily="34" charset="-122"/>
                </a:rPr>
                <a:t>万</a:t>
              </a:r>
              <a:endParaRPr lang="zh-CN" altLang="en-US" sz="1400" b="1" dirty="0">
                <a:solidFill>
                  <a:srgbClr val="215A6B"/>
                </a:solidFill>
                <a:latin typeface="微软雅黑" panose="020B0503020204020204" pitchFamily="34" charset="-122"/>
                <a:ea typeface="微软雅黑" panose="020B0503020204020204" pitchFamily="34" charset="-122"/>
              </a:endParaRPr>
            </a:p>
          </p:txBody>
        </p:sp>
        <p:sp>
          <p:nvSpPr>
            <p:cNvPr id="1050017" name="矩形 29"/>
            <p:cNvSpPr/>
            <p:nvPr/>
          </p:nvSpPr>
          <p:spPr>
            <a:xfrm>
              <a:off x="5660311" y="3160555"/>
              <a:ext cx="1507144" cy="307777"/>
            </a:xfrm>
            <a:prstGeom prst="rect">
              <a:avLst/>
            </a:prstGeom>
          </p:spPr>
          <p:txBody>
            <a:bodyPr wrap="none">
              <a:spAutoFit/>
            </a:bodyPr>
            <a:lstStyle/>
            <a:p>
              <a:r>
                <a:rPr lang="en-US" altLang="zh-CN" sz="1400" b="1" dirty="0">
                  <a:solidFill>
                    <a:srgbClr val="215A6B"/>
                  </a:solidFill>
                  <a:latin typeface="微软雅黑" panose="020B0503020204020204" pitchFamily="34" charset="-122"/>
                  <a:ea typeface="微软雅黑" panose="020B0503020204020204" pitchFamily="34" charset="-122"/>
                </a:rPr>
                <a:t>1000</a:t>
              </a:r>
              <a:r>
                <a:rPr lang="zh-CN" altLang="en-US" sz="1400" b="1" dirty="0">
                  <a:solidFill>
                    <a:srgbClr val="215A6B"/>
                  </a:solidFill>
                  <a:latin typeface="微软雅黑" panose="020B0503020204020204" pitchFamily="34" charset="-122"/>
                  <a:ea typeface="微软雅黑" panose="020B0503020204020204" pitchFamily="34" charset="-122"/>
                </a:rPr>
                <a:t>万</a:t>
              </a:r>
              <a:r>
                <a:rPr lang="en-US" altLang="zh-CN" sz="1400" b="1" dirty="0">
                  <a:solidFill>
                    <a:srgbClr val="215A6B"/>
                  </a:solidFill>
                  <a:latin typeface="微软雅黑" panose="020B0503020204020204" pitchFamily="34" charset="-122"/>
                  <a:ea typeface="微软雅黑" panose="020B0503020204020204" pitchFamily="34" charset="-122"/>
                </a:rPr>
                <a:t>-2000</a:t>
              </a:r>
              <a:r>
                <a:rPr lang="zh-CN" altLang="en-US" sz="1400" b="1" dirty="0">
                  <a:solidFill>
                    <a:srgbClr val="215A6B"/>
                  </a:solidFill>
                  <a:latin typeface="微软雅黑" panose="020B0503020204020204" pitchFamily="34" charset="-122"/>
                  <a:ea typeface="微软雅黑" panose="020B0503020204020204" pitchFamily="34" charset="-122"/>
                </a:rPr>
                <a:t>万</a:t>
              </a:r>
              <a:endParaRPr lang="zh-CN" altLang="en-US" sz="1400" b="1" dirty="0">
                <a:solidFill>
                  <a:srgbClr val="215A6B"/>
                </a:solidFill>
                <a:latin typeface="微软雅黑" panose="020B0503020204020204" pitchFamily="34" charset="-122"/>
                <a:ea typeface="微软雅黑" panose="020B0503020204020204" pitchFamily="34" charset="-122"/>
              </a:endParaRPr>
            </a:p>
          </p:txBody>
        </p:sp>
      </p:grpSp>
      <p:sp>
        <p:nvSpPr>
          <p:cNvPr id="1050018" name="六边形 33"/>
          <p:cNvSpPr/>
          <p:nvPr/>
        </p:nvSpPr>
        <p:spPr>
          <a:xfrm>
            <a:off x="9948882" y="37174"/>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114</a:t>
            </a:r>
            <a:endParaRPr lang="zh-CN" altLang="en-US" sz="2000" dirty="0"/>
          </a:p>
        </p:txBody>
      </p:sp>
      <p:sp>
        <p:nvSpPr>
          <p:cNvPr id="1050019" name="矩形 2"/>
          <p:cNvSpPr/>
          <p:nvPr/>
        </p:nvSpPr>
        <p:spPr>
          <a:xfrm>
            <a:off x="7519162" y="3684356"/>
            <a:ext cx="2754096" cy="2308324"/>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发生生产安全事故，</a:t>
            </a:r>
            <a:r>
              <a:rPr lang="zh-CN" altLang="en-US" sz="1600" b="1" dirty="0">
                <a:solidFill>
                  <a:srgbClr val="FF0000"/>
                </a:solidFill>
                <a:latin typeface="微软雅黑" panose="020B0503020204020204" pitchFamily="34" charset="-122"/>
                <a:ea typeface="微软雅黑" panose="020B0503020204020204" pitchFamily="34" charset="-122"/>
              </a:rPr>
              <a:t>情节特别严重、影响特别恶劣的</a:t>
            </a:r>
            <a:r>
              <a:rPr lang="zh-CN" altLang="en-US" sz="1600" dirty="0">
                <a:latin typeface="微软雅黑" panose="020B0503020204020204" pitchFamily="34" charset="-122"/>
                <a:ea typeface="微软雅黑" panose="020B0503020204020204" pitchFamily="34" charset="-122"/>
              </a:rPr>
              <a:t>，应急管理部门可以按照前款罚款数额的</a:t>
            </a:r>
            <a:r>
              <a:rPr lang="zh-CN" altLang="en-US" sz="1600" b="1" dirty="0">
                <a:solidFill>
                  <a:srgbClr val="132A88"/>
                </a:solidFill>
                <a:latin typeface="微软雅黑" panose="020B0503020204020204" pitchFamily="34" charset="-122"/>
                <a:ea typeface="微软雅黑" panose="020B0503020204020204" pitchFamily="34" charset="-122"/>
              </a:rPr>
              <a:t>二倍以上五倍</a:t>
            </a:r>
            <a:r>
              <a:rPr lang="zh-CN" altLang="en-US" sz="1600" dirty="0">
                <a:latin typeface="微软雅黑" panose="020B0503020204020204" pitchFamily="34" charset="-122"/>
                <a:ea typeface="微软雅黑" panose="020B0503020204020204" pitchFamily="34" charset="-122"/>
              </a:rPr>
              <a:t>以下对负有责任的生产经营单位处以罚款。</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67" name="表格 4"/>
          <p:cNvGraphicFramePr>
            <a:graphicFrameLocks noGrp="1"/>
          </p:cNvGraphicFramePr>
          <p:nvPr/>
        </p:nvGraphicFramePr>
        <p:xfrm>
          <a:off x="1200251" y="1556793"/>
          <a:ext cx="9881801" cy="4211427"/>
        </p:xfrm>
        <a:graphic>
          <a:graphicData uri="http://schemas.openxmlformats.org/drawingml/2006/table">
            <a:tbl>
              <a:tblPr firstRow="1" bandRow="1">
                <a:tableStyleId>{5C22544A-7EE6-4342-B048-85BDC9FD1C3A}</a:tableStyleId>
              </a:tblPr>
              <a:tblGrid>
                <a:gridCol w="3077801"/>
                <a:gridCol w="6804000"/>
              </a:tblGrid>
              <a:tr h="900000">
                <a:tc>
                  <a:txBody>
                    <a:body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行政处罚分类</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15A6B"/>
                    </a:solidFill>
                  </a:tcPr>
                </a:tc>
                <a:tc>
                  <a:txBody>
                    <a:body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决定部门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F5201"/>
                    </a:solidFill>
                  </a:tcPr>
                </a:tc>
              </a:tr>
              <a:tr h="900000">
                <a:tc>
                  <a:txBody>
                    <a:body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本法规定的行政处罚</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15A6B"/>
                    </a:solidFill>
                  </a:tcPr>
                </a:tc>
                <a:tc>
                  <a:txBody>
                    <a:bodyPr/>
                    <a:lstStyle/>
                    <a:p>
                      <a:pPr algn="l">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由应急管理部门和其他负有安全生产监督管理职责的部门按照职责分工决定；其中，根据本法第九十五条、第一百一十条、第一百一十四条的规定应当给予民航、铁路、电力行业的生产经营单位及其主要负责人行政处罚的，也可以由主管的负有安全生产监督管理职责的部门进行处罚</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F5201"/>
                    </a:solidFill>
                  </a:tcPr>
                </a:tc>
              </a:tr>
              <a:tr h="900000">
                <a:tc>
                  <a:txBody>
                    <a:body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予以关闭的行政处罚</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15A6B"/>
                    </a:solidFill>
                  </a:tcPr>
                </a:tc>
                <a:tc>
                  <a:txBody>
                    <a:bodyPr/>
                    <a:lstStyle/>
                    <a:p>
                      <a:pPr algn="l">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由负有安全生产监督管理职责的部门报请县级以上人民政府按照国务院规定的权限决定</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F5201"/>
                    </a:solidFill>
                  </a:tcPr>
                </a:tc>
              </a:tr>
              <a:tr h="900000">
                <a:tc>
                  <a:txBody>
                    <a:body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给予拘留的行政处罚</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15A6B"/>
                    </a:solidFill>
                  </a:tcPr>
                </a:tc>
                <a:tc>
                  <a:txBody>
                    <a:bodyPr/>
                    <a:lstStyle/>
                    <a:p>
                      <a:pPr algn="l">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由公安机关依照治安管理处罚条例的规定决定</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F5201"/>
                    </a:solidFill>
                  </a:tcPr>
                </a:tc>
              </a:tr>
            </a:tbl>
          </a:graphicData>
        </a:graphic>
      </p:graphicFrame>
      <p:sp>
        <p:nvSpPr>
          <p:cNvPr id="1050020" name="六边形 2"/>
          <p:cNvSpPr/>
          <p:nvPr/>
        </p:nvSpPr>
        <p:spPr>
          <a:xfrm>
            <a:off x="9948882" y="37174"/>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115</a:t>
            </a:r>
            <a:endParaRPr lang="zh-CN" altLang="en-US"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7" name="Picture 3" descr="7"/>
          <p:cNvPicPr>
            <a:picLocks noChangeAspect="1" noChangeArrowheads="1"/>
          </p:cNvPicPr>
          <p:nvPr/>
        </p:nvPicPr>
        <p:blipFill>
          <a:blip r:embed="rId1"/>
          <a:srcRect/>
          <a:stretch>
            <a:fillRect/>
          </a:stretch>
        </p:blipFill>
        <p:spPr bwMode="auto">
          <a:xfrm>
            <a:off x="8303150" y="3756716"/>
            <a:ext cx="2676839" cy="2973696"/>
          </a:xfrm>
          <a:prstGeom prst="rect">
            <a:avLst/>
          </a:prstGeom>
          <a:noFill/>
          <a:ln>
            <a:noFill/>
          </a:ln>
        </p:spPr>
      </p:pic>
      <p:grpSp>
        <p:nvGrpSpPr>
          <p:cNvPr id="207" name="组合 25"/>
          <p:cNvGrpSpPr/>
          <p:nvPr/>
        </p:nvGrpSpPr>
        <p:grpSpPr>
          <a:xfrm>
            <a:off x="3072460" y="4005064"/>
            <a:ext cx="5616749" cy="540000"/>
            <a:chOff x="3656856" y="1224014"/>
            <a:chExt cx="5616749" cy="540000"/>
          </a:xfrm>
        </p:grpSpPr>
        <p:sp>
          <p:nvSpPr>
            <p:cNvPr id="1048742" name="五边形 26"/>
            <p:cNvSpPr/>
            <p:nvPr/>
          </p:nvSpPr>
          <p:spPr>
            <a:xfrm>
              <a:off x="3656856" y="1224014"/>
              <a:ext cx="5616749" cy="540000"/>
            </a:xfrm>
            <a:prstGeom prst="homePlate">
              <a:avLst/>
            </a:prstGeom>
            <a:solidFill>
              <a:srgbClr val="18BD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8743" name="矩形 3"/>
            <p:cNvSpPr>
              <a:spLocks noChangeArrowheads="1"/>
            </p:cNvSpPr>
            <p:nvPr/>
          </p:nvSpPr>
          <p:spPr bwMode="auto">
            <a:xfrm>
              <a:off x="3847554" y="1310567"/>
              <a:ext cx="5426051" cy="362792"/>
            </a:xfrm>
            <a:prstGeom prst="rect">
              <a:avLst/>
            </a:prstGeom>
            <a:noFill/>
            <a:ln>
              <a:noFill/>
            </a:ln>
          </p:spPr>
          <p:txBody>
            <a:bodyPr wrap="square">
              <a:spAutoFit/>
            </a:bodyPr>
            <a:lstStyle>
              <a:lvl1pPr indent="3048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2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单位制定或者修改有关安全制度，应当听取工会的意见</a:t>
              </a:r>
              <a:endParaRPr lang="zh-CN" altLang="zh-CN" sz="12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08" name="组合 22"/>
          <p:cNvGrpSpPr/>
          <p:nvPr/>
        </p:nvGrpSpPr>
        <p:grpSpPr>
          <a:xfrm>
            <a:off x="3072460" y="2844928"/>
            <a:ext cx="5616749" cy="540000"/>
            <a:chOff x="3656856" y="1224014"/>
            <a:chExt cx="5616749" cy="540000"/>
          </a:xfrm>
        </p:grpSpPr>
        <p:sp>
          <p:nvSpPr>
            <p:cNvPr id="1048744" name="五边形 23"/>
            <p:cNvSpPr/>
            <p:nvPr/>
          </p:nvSpPr>
          <p:spPr>
            <a:xfrm>
              <a:off x="3656856" y="1224014"/>
              <a:ext cx="5616749" cy="540000"/>
            </a:xfrm>
            <a:prstGeom prst="homePlate">
              <a:avLst/>
            </a:prstGeom>
            <a:solidFill>
              <a:srgbClr val="FFA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8745" name="矩形 3"/>
            <p:cNvSpPr>
              <a:spLocks noChangeArrowheads="1"/>
            </p:cNvSpPr>
            <p:nvPr/>
          </p:nvSpPr>
          <p:spPr bwMode="auto">
            <a:xfrm>
              <a:off x="3847555" y="1310567"/>
              <a:ext cx="4968552" cy="362792"/>
            </a:xfrm>
            <a:prstGeom prst="rect">
              <a:avLst/>
            </a:prstGeom>
            <a:noFill/>
            <a:ln>
              <a:noFill/>
            </a:ln>
          </p:spPr>
          <p:txBody>
            <a:bodyPr wrap="square">
              <a:spAutoFit/>
            </a:bodyPr>
            <a:lstStyle>
              <a:lvl1pPr indent="3048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2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维护职工在安全生产方面的合法权益</a:t>
              </a:r>
              <a:endParaRPr lang="zh-CN" altLang="zh-CN" sz="12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09" name="组合 16"/>
          <p:cNvGrpSpPr/>
          <p:nvPr/>
        </p:nvGrpSpPr>
        <p:grpSpPr>
          <a:xfrm>
            <a:off x="3072460" y="1684792"/>
            <a:ext cx="5616749" cy="540000"/>
            <a:chOff x="3656856" y="1224014"/>
            <a:chExt cx="5616749" cy="540000"/>
          </a:xfrm>
        </p:grpSpPr>
        <p:sp>
          <p:nvSpPr>
            <p:cNvPr id="1048746" name="五边形 8"/>
            <p:cNvSpPr/>
            <p:nvPr/>
          </p:nvSpPr>
          <p:spPr>
            <a:xfrm>
              <a:off x="3656856" y="1224014"/>
              <a:ext cx="5616749" cy="540000"/>
            </a:xfrm>
            <a:prstGeom prst="homePlate">
              <a:avLst/>
            </a:prstGeom>
            <a:solidFill>
              <a:srgbClr val="38B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8747" name="矩形 3"/>
            <p:cNvSpPr>
              <a:spLocks noChangeArrowheads="1"/>
            </p:cNvSpPr>
            <p:nvPr/>
          </p:nvSpPr>
          <p:spPr bwMode="auto">
            <a:xfrm>
              <a:off x="3847554" y="1310567"/>
              <a:ext cx="5137893" cy="362792"/>
            </a:xfrm>
            <a:prstGeom prst="rect">
              <a:avLst/>
            </a:prstGeom>
            <a:noFill/>
            <a:ln>
              <a:noFill/>
            </a:ln>
          </p:spPr>
          <p:txBody>
            <a:bodyPr wrap="square">
              <a:spAutoFit/>
            </a:bodyPr>
            <a:lstStyle>
              <a:lvl1pPr indent="3048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20000"/>
                </a:lnSpc>
                <a:spcBef>
                  <a:spcPct val="0"/>
                </a:spcBef>
                <a:buFontTx/>
                <a:buNone/>
              </a:pPr>
              <a:r>
                <a:rPr lang="en-US" altLang="zh-CN" sz="1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组织职工参加安全生产工作的民主管理和民主监督</a:t>
              </a:r>
              <a:endParaRPr lang="zh-CN" altLang="zh-CN" sz="12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048748" name="矩形 7"/>
          <p:cNvSpPr>
            <a:spLocks noChangeArrowheads="1"/>
          </p:cNvSpPr>
          <p:nvPr/>
        </p:nvSpPr>
        <p:spPr bwMode="auto">
          <a:xfrm>
            <a:off x="4377790" y="3756715"/>
            <a:ext cx="4953000" cy="401264"/>
          </a:xfrm>
          <a:prstGeom prst="rect">
            <a:avLst/>
          </a:prstGeom>
          <a:noFill/>
          <a:ln>
            <a:noFill/>
          </a:ln>
        </p:spPr>
        <p:txBody>
          <a:bodyPr>
            <a:spAutoFit/>
          </a:bodyPr>
          <a:lstStyle>
            <a:lvl1pPr indent="3048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20000"/>
              </a:lnSpc>
              <a:spcBef>
                <a:spcPct val="0"/>
              </a:spcBef>
              <a:buFontTx/>
              <a:buNone/>
            </a:pPr>
            <a:r>
              <a:rPr lang="zh-CN" altLang="zh-CN" sz="1800" dirty="0">
                <a:ea typeface="微软雅黑" panose="020B0503020204020204" pitchFamily="34" charset="-122"/>
                <a:cs typeface="Times New Roman" panose="02020603050405020304" pitchFamily="18" charset="0"/>
              </a:rPr>
              <a:t>。</a:t>
            </a:r>
            <a:endParaRPr lang="zh-CN" altLang="zh-CN" sz="1400" dirty="0">
              <a:ea typeface="微软雅黑" panose="020B0503020204020204" pitchFamily="34" charset="-122"/>
              <a:cs typeface="Times New Roman" panose="02020603050405020304" pitchFamily="18" charset="0"/>
            </a:endParaRPr>
          </a:p>
        </p:txBody>
      </p:sp>
      <p:grpSp>
        <p:nvGrpSpPr>
          <p:cNvPr id="210" name="组合 15"/>
          <p:cNvGrpSpPr/>
          <p:nvPr/>
        </p:nvGrpSpPr>
        <p:grpSpPr>
          <a:xfrm>
            <a:off x="832014" y="1494928"/>
            <a:ext cx="3240000" cy="3240000"/>
            <a:chOff x="2528012" y="3032261"/>
            <a:chExt cx="3240000" cy="3240000"/>
          </a:xfrm>
        </p:grpSpPr>
        <p:sp>
          <p:nvSpPr>
            <p:cNvPr id="1048749" name="空心弧 14"/>
            <p:cNvSpPr>
              <a:spLocks noChangeAspect="1"/>
            </p:cNvSpPr>
            <p:nvPr/>
          </p:nvSpPr>
          <p:spPr>
            <a:xfrm rot="5400000">
              <a:off x="2528012" y="3032261"/>
              <a:ext cx="3240000" cy="3240000"/>
            </a:xfrm>
            <a:prstGeom prst="blockArc">
              <a:avLst>
                <a:gd name="adj1" fmla="val 10800000"/>
                <a:gd name="adj2" fmla="val 0"/>
                <a:gd name="adj3" fmla="val 33438"/>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8750" name="空心弧 19"/>
            <p:cNvSpPr>
              <a:spLocks noChangeAspect="1"/>
            </p:cNvSpPr>
            <p:nvPr/>
          </p:nvSpPr>
          <p:spPr>
            <a:xfrm rot="5400000">
              <a:off x="2708012" y="3212261"/>
              <a:ext cx="2880000" cy="2880000"/>
            </a:xfrm>
            <a:prstGeom prst="blockArc">
              <a:avLst>
                <a:gd name="adj1" fmla="val 10800000"/>
                <a:gd name="adj2" fmla="val 0"/>
                <a:gd name="adj3" fmla="val 3343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11" name="组合 5"/>
          <p:cNvGrpSpPr>
            <a:grpSpLocks noChangeAspect="1"/>
          </p:cNvGrpSpPr>
          <p:nvPr/>
        </p:nvGrpSpPr>
        <p:grpSpPr>
          <a:xfrm>
            <a:off x="1293712" y="1956626"/>
            <a:ext cx="2316604" cy="2316604"/>
            <a:chOff x="2597356" y="1052736"/>
            <a:chExt cx="3820240" cy="3838296"/>
          </a:xfrm>
        </p:grpSpPr>
        <p:sp>
          <p:nvSpPr>
            <p:cNvPr id="1048751" name="任意多边形 13"/>
            <p:cNvSpPr/>
            <p:nvPr/>
          </p:nvSpPr>
          <p:spPr>
            <a:xfrm>
              <a:off x="2597356" y="1052736"/>
              <a:ext cx="3820240" cy="3838296"/>
            </a:xfrm>
            <a:custGeom>
              <a:avLst/>
              <a:gdLst>
                <a:gd name="connsiteX0" fmla="*/ 0 w 3820240"/>
                <a:gd name="connsiteY0" fmla="*/ 2097935 h 3838296"/>
                <a:gd name="connsiteX1" fmla="*/ 324934 w 3820240"/>
                <a:gd name="connsiteY1" fmla="*/ 2097935 h 3838296"/>
                <a:gd name="connsiteX2" fmla="*/ 346731 w 3820240"/>
                <a:gd name="connsiteY2" fmla="*/ 2240760 h 3838296"/>
                <a:gd name="connsiteX3" fmla="*/ 1910120 w 3820240"/>
                <a:gd name="connsiteY3" fmla="*/ 3514958 h 3838296"/>
                <a:gd name="connsiteX4" fmla="*/ 3473509 w 3820240"/>
                <a:gd name="connsiteY4" fmla="*/ 2240760 h 3838296"/>
                <a:gd name="connsiteX5" fmla="*/ 3495307 w 3820240"/>
                <a:gd name="connsiteY5" fmla="*/ 2097935 h 3838296"/>
                <a:gd name="connsiteX6" fmla="*/ 3820240 w 3820240"/>
                <a:gd name="connsiteY6" fmla="*/ 2097935 h 3838296"/>
                <a:gd name="connsiteX7" fmla="*/ 3819360 w 3820240"/>
                <a:gd name="connsiteY7" fmla="*/ 2115370 h 3838296"/>
                <a:gd name="connsiteX8" fmla="*/ 1910120 w 3820240"/>
                <a:gd name="connsiteY8" fmla="*/ 3838296 h 3838296"/>
                <a:gd name="connsiteX9" fmla="*/ 881 w 3820240"/>
                <a:gd name="connsiteY9" fmla="*/ 2115370 h 3838296"/>
                <a:gd name="connsiteX10" fmla="*/ 1910120 w 3820240"/>
                <a:gd name="connsiteY10" fmla="*/ 0 h 3838296"/>
                <a:gd name="connsiteX11" fmla="*/ 3819360 w 3820240"/>
                <a:gd name="connsiteY11" fmla="*/ 1722926 h 3838296"/>
                <a:gd name="connsiteX12" fmla="*/ 3820240 w 3820240"/>
                <a:gd name="connsiteY12" fmla="*/ 1740362 h 3838296"/>
                <a:gd name="connsiteX13" fmla="*/ 3495307 w 3820240"/>
                <a:gd name="connsiteY13" fmla="*/ 1740362 h 3838296"/>
                <a:gd name="connsiteX14" fmla="*/ 3473509 w 3820240"/>
                <a:gd name="connsiteY14" fmla="*/ 1597537 h 3838296"/>
                <a:gd name="connsiteX15" fmla="*/ 1910120 w 3820240"/>
                <a:gd name="connsiteY15" fmla="*/ 323338 h 3838296"/>
                <a:gd name="connsiteX16" fmla="*/ 346731 w 3820240"/>
                <a:gd name="connsiteY16" fmla="*/ 1597537 h 3838296"/>
                <a:gd name="connsiteX17" fmla="*/ 324934 w 3820240"/>
                <a:gd name="connsiteY17" fmla="*/ 1740362 h 3838296"/>
                <a:gd name="connsiteX18" fmla="*/ 0 w 3820240"/>
                <a:gd name="connsiteY18" fmla="*/ 1740362 h 3838296"/>
                <a:gd name="connsiteX19" fmla="*/ 881 w 3820240"/>
                <a:gd name="connsiteY19" fmla="*/ 1722926 h 3838296"/>
                <a:gd name="connsiteX20" fmla="*/ 1910120 w 3820240"/>
                <a:gd name="connsiteY20" fmla="*/ 0 h 3838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20240" h="3838296">
                  <a:moveTo>
                    <a:pt x="0" y="2097935"/>
                  </a:moveTo>
                  <a:lnTo>
                    <a:pt x="324934" y="2097935"/>
                  </a:lnTo>
                  <a:lnTo>
                    <a:pt x="346731" y="2240760"/>
                  </a:lnTo>
                  <a:cubicBezTo>
                    <a:pt x="495535" y="2967944"/>
                    <a:pt x="1138946" y="3514958"/>
                    <a:pt x="1910120" y="3514958"/>
                  </a:cubicBezTo>
                  <a:cubicBezTo>
                    <a:pt x="2681295" y="3514958"/>
                    <a:pt x="3324706" y="2967944"/>
                    <a:pt x="3473509" y="2240760"/>
                  </a:cubicBezTo>
                  <a:lnTo>
                    <a:pt x="3495307" y="2097935"/>
                  </a:lnTo>
                  <a:lnTo>
                    <a:pt x="3820240" y="2097935"/>
                  </a:lnTo>
                  <a:lnTo>
                    <a:pt x="3819360" y="2115370"/>
                  </a:lnTo>
                  <a:cubicBezTo>
                    <a:pt x="3721080" y="3083112"/>
                    <a:pt x="2903792" y="3838296"/>
                    <a:pt x="1910120" y="3838296"/>
                  </a:cubicBezTo>
                  <a:cubicBezTo>
                    <a:pt x="916449" y="3838296"/>
                    <a:pt x="99160" y="3083112"/>
                    <a:pt x="881" y="2115370"/>
                  </a:cubicBezTo>
                  <a:close/>
                  <a:moveTo>
                    <a:pt x="1910120" y="0"/>
                  </a:moveTo>
                  <a:cubicBezTo>
                    <a:pt x="2903792" y="0"/>
                    <a:pt x="3721080" y="755185"/>
                    <a:pt x="3819360" y="1722926"/>
                  </a:cubicBezTo>
                  <a:lnTo>
                    <a:pt x="3820240" y="1740362"/>
                  </a:lnTo>
                  <a:lnTo>
                    <a:pt x="3495307" y="1740362"/>
                  </a:lnTo>
                  <a:lnTo>
                    <a:pt x="3473509" y="1597537"/>
                  </a:lnTo>
                  <a:cubicBezTo>
                    <a:pt x="3324706" y="870353"/>
                    <a:pt x="2681295" y="323338"/>
                    <a:pt x="1910120" y="323338"/>
                  </a:cubicBezTo>
                  <a:cubicBezTo>
                    <a:pt x="1138946" y="323338"/>
                    <a:pt x="495535" y="870353"/>
                    <a:pt x="346731" y="1597537"/>
                  </a:cubicBezTo>
                  <a:lnTo>
                    <a:pt x="324934" y="1740362"/>
                  </a:lnTo>
                  <a:lnTo>
                    <a:pt x="0" y="1740362"/>
                  </a:lnTo>
                  <a:lnTo>
                    <a:pt x="881" y="1722926"/>
                  </a:lnTo>
                  <a:cubicBezTo>
                    <a:pt x="99160" y="755185"/>
                    <a:pt x="916449" y="0"/>
                    <a:pt x="1910120" y="0"/>
                  </a:cubicBezTo>
                  <a:close/>
                </a:path>
              </a:pathLst>
            </a:custGeom>
            <a:solidFill>
              <a:srgbClr val="ED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8752" name="同心圆 10"/>
            <p:cNvSpPr/>
            <p:nvPr/>
          </p:nvSpPr>
          <p:spPr>
            <a:xfrm>
              <a:off x="3169844" y="1634252"/>
              <a:ext cx="2675264" cy="2675264"/>
            </a:xfrm>
            <a:prstGeom prst="donut">
              <a:avLst>
                <a:gd name="adj" fmla="val 13009"/>
              </a:avLst>
            </a:prstGeom>
            <a:solidFill>
              <a:srgbClr val="ED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8753" name="矩形 4"/>
            <p:cNvSpPr/>
            <p:nvPr/>
          </p:nvSpPr>
          <p:spPr>
            <a:xfrm>
              <a:off x="4328690" y="1243692"/>
              <a:ext cx="357573" cy="3456384"/>
            </a:xfrm>
            <a:prstGeom prst="rect">
              <a:avLst/>
            </a:prstGeom>
            <a:solidFill>
              <a:srgbClr val="ED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8754" name="矩形 20"/>
          <p:cNvSpPr/>
          <p:nvPr/>
        </p:nvSpPr>
        <p:spPr>
          <a:xfrm>
            <a:off x="1965651" y="2884785"/>
            <a:ext cx="990977" cy="369332"/>
          </a:xfrm>
          <a:prstGeom prst="rect">
            <a:avLst/>
          </a:prstGeom>
        </p:spPr>
        <p:txBody>
          <a:bodyPr wrap="non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工     会</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8755" name="六边形 28"/>
          <p:cNvSpPr/>
          <p:nvPr/>
        </p:nvSpPr>
        <p:spPr>
          <a:xfrm>
            <a:off x="10100219" y="224119"/>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7</a:t>
            </a:r>
            <a:endParaRPr lang="zh-CN" altLang="en-US" sz="2800" dirty="0"/>
          </a:p>
        </p:txBody>
      </p:sp>
      <p:grpSp>
        <p:nvGrpSpPr>
          <p:cNvPr id="212" name="组合 29"/>
          <p:cNvGrpSpPr/>
          <p:nvPr/>
        </p:nvGrpSpPr>
        <p:grpSpPr>
          <a:xfrm>
            <a:off x="1344266" y="673625"/>
            <a:ext cx="5673458" cy="504000"/>
            <a:chOff x="287654" y="280448"/>
            <a:chExt cx="5673458" cy="504000"/>
          </a:xfrm>
        </p:grpSpPr>
        <p:sp>
          <p:nvSpPr>
            <p:cNvPr id="1048756" name="矩形 2"/>
            <p:cNvSpPr>
              <a:spLocks noChangeArrowheads="1"/>
            </p:cNvSpPr>
            <p:nvPr/>
          </p:nvSpPr>
          <p:spPr bwMode="auto">
            <a:xfrm>
              <a:off x="392358" y="301616"/>
              <a:ext cx="5568754" cy="461665"/>
            </a:xfrm>
            <a:prstGeom prst="rect">
              <a:avLst/>
            </a:prstGeom>
            <a:noFill/>
            <a:ln>
              <a:noFill/>
            </a:ln>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工会依法对安全生产工作进行监督</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45744" name="直接连接符 31"/>
            <p:cNvCxnSpPr/>
            <p:nvPr/>
          </p:nvCxnSpPr>
          <p:spPr>
            <a:xfrm>
              <a:off x="287654" y="280448"/>
              <a:ext cx="0" cy="504000"/>
            </a:xfrm>
            <a:prstGeom prst="line">
              <a:avLst/>
            </a:prstGeom>
            <a:ln w="76200">
              <a:solidFill>
                <a:srgbClr val="E70009"/>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68" name="表格 1"/>
          <p:cNvGraphicFramePr>
            <a:graphicFrameLocks noGrp="1"/>
          </p:cNvGraphicFramePr>
          <p:nvPr/>
        </p:nvGraphicFramePr>
        <p:xfrm>
          <a:off x="2352378" y="238704"/>
          <a:ext cx="9073008" cy="6516230"/>
        </p:xfrm>
        <a:graphic>
          <a:graphicData uri="http://schemas.openxmlformats.org/drawingml/2006/table">
            <a:tbl>
              <a:tblPr firstRow="1" bandRow="1">
                <a:tableStyleId>{5C22544A-7EE6-4342-B048-85BDC9FD1C3A}</a:tableStyleId>
              </a:tblPr>
              <a:tblGrid>
                <a:gridCol w="735649"/>
                <a:gridCol w="8337359"/>
              </a:tblGrid>
              <a:tr h="1224230">
                <a:tc>
                  <a:txBody>
                    <a:bodyPr/>
                    <a:lstStyle/>
                    <a:p>
                      <a:pPr algn="ctr"/>
                      <a:r>
                        <a:rPr lang="zh-CN" altLang="en-US" dirty="0">
                          <a:latin typeface="微软雅黑" panose="020B0503020204020204" pitchFamily="34" charset="-122"/>
                          <a:ea typeface="微软雅黑" panose="020B0503020204020204" pitchFamily="34" charset="-122"/>
                        </a:rPr>
                        <a:t>责</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主</a:t>
                      </a:r>
                      <a:endParaRPr lang="zh-CN" altLang="en-US"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体</a:t>
                      </a:r>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c>
                  <a:txBody>
                    <a:bodyPr/>
                    <a:lstStyle/>
                    <a:p>
                      <a:pPr algn="ctr"/>
                      <a:r>
                        <a:rPr lang="zh-CN" altLang="en-US" sz="2800" dirty="0">
                          <a:latin typeface="微软雅黑" panose="020B0503020204020204" pitchFamily="34" charset="-122"/>
                          <a:ea typeface="微软雅黑" panose="020B0503020204020204" pitchFamily="34" charset="-122"/>
                        </a:rPr>
                        <a:t>生产经营单位</a:t>
                      </a:r>
                      <a:endParaRPr lang="zh-CN" altLang="en-US" sz="2800"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381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8B5A5"/>
                    </a:solidFill>
                  </a:tcPr>
                </a:tc>
              </a:tr>
              <a:tr h="1440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行</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为</a:t>
                      </a:r>
                      <a:endParaRPr lang="zh-CN" altLang="en-US"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c>
                  <a:txBody>
                    <a:bodyPr/>
                    <a:lstStyle/>
                    <a:p>
                      <a:pPr algn="ctr">
                        <a:lnSpc>
                          <a:spcPct val="150000"/>
                        </a:lnSpc>
                      </a:pPr>
                      <a:r>
                        <a:rPr lang="zh-CN" altLang="en-US" sz="1800" b="1" dirty="0">
                          <a:solidFill>
                            <a:schemeClr val="bg1"/>
                          </a:solidFill>
                          <a:latin typeface="微软雅黑" panose="020B0503020204020204" pitchFamily="34" charset="-122"/>
                          <a:ea typeface="微软雅黑" panose="020B0503020204020204" pitchFamily="34" charset="-122"/>
                        </a:rPr>
                        <a:t>发生生产安全事故造成人员伤亡、他人财产损失</a:t>
                      </a: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mpd="sng">
                      <a:noFill/>
                      <a:headEnd type="none" w="med" len="med"/>
                      <a:tailEnd type="none" w="med" len="med"/>
                    </a:lnR>
                    <a:lnT w="381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EF5201"/>
                    </a:solidFill>
                  </a:tcPr>
                </a:tc>
              </a:tr>
              <a:tr h="3852000">
                <a:tc>
                  <a:txBody>
                    <a:bodyPr/>
                    <a:lstStyle/>
                    <a:p>
                      <a:pPr algn="ctr"/>
                      <a:r>
                        <a:rPr lang="zh-CN" altLang="en-US" b="1" dirty="0">
                          <a:solidFill>
                            <a:schemeClr val="bg1"/>
                          </a:solidFill>
                          <a:latin typeface="微软雅黑" panose="020B0503020204020204" pitchFamily="34" charset="-122"/>
                          <a:ea typeface="微软雅黑" panose="020B0503020204020204" pitchFamily="34" charset="-122"/>
                        </a:rPr>
                        <a:t>违</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法</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后</a:t>
                      </a:r>
                      <a:endParaRPr lang="zh-CN" altLang="en-US"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果</a:t>
                      </a:r>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c>
                  <a:txBody>
                    <a:bodyPr/>
                    <a:lstStyle/>
                    <a:p>
                      <a:endParaRPr lang="zh-CN" altLang="en-US" dirty="0">
                        <a:latin typeface="微软雅黑" panose="020B0503020204020204" pitchFamily="34" charset="-122"/>
                        <a:ea typeface="微软雅黑" panose="020B0503020204020204" pitchFamily="34" charset="-122"/>
                      </a:endParaRPr>
                    </a:p>
                  </a:txBody>
                  <a:tcPr>
                    <a:lnL w="12700" cap="flat" cmpd="sng" algn="ctr">
                      <a:solidFill>
                        <a:schemeClr val="bg1"/>
                      </a:solidFill>
                      <a:prstDash val="solid"/>
                      <a:round/>
                      <a:headEnd type="none" w="med" len="med"/>
                      <a:tailEnd type="none" w="med" len="med"/>
                    </a:lnL>
                    <a:lnR w="12700" cmpd="sng">
                      <a:noFill/>
                      <a:headEnd type="none" w="med" len="med"/>
                      <a:tailEnd type="none" w="med" len="med"/>
                    </a:lnR>
                    <a:lnT w="12700" cmpd="sng">
                      <a:noFill/>
                      <a:headEnd type="none" w="med" len="med"/>
                      <a:tailEnd type="none" w="med" len="med"/>
                    </a:lnT>
                    <a:lnB w="12700" cmpd="sng">
                      <a:noFill/>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rgbClr val="215A6B"/>
                    </a:solidFill>
                  </a:tcPr>
                </a:tc>
              </a:tr>
            </a:tbl>
          </a:graphicData>
        </a:graphic>
      </p:graphicFrame>
      <p:sp>
        <p:nvSpPr>
          <p:cNvPr id="1050021" name="六边形 33"/>
          <p:cNvSpPr/>
          <p:nvPr/>
        </p:nvSpPr>
        <p:spPr>
          <a:xfrm>
            <a:off x="10812978" y="15230"/>
            <a:ext cx="927466" cy="799538"/>
          </a:xfrm>
          <a:prstGeom prst="hexagon">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116</a:t>
            </a:r>
            <a:endParaRPr lang="zh-CN" altLang="en-US" sz="2000" dirty="0"/>
          </a:p>
        </p:txBody>
      </p:sp>
      <p:grpSp>
        <p:nvGrpSpPr>
          <p:cNvPr id="481" name="组合 25"/>
          <p:cNvGrpSpPr/>
          <p:nvPr/>
        </p:nvGrpSpPr>
        <p:grpSpPr bwMode="auto">
          <a:xfrm>
            <a:off x="9538224" y="3068342"/>
            <a:ext cx="612775" cy="611187"/>
            <a:chOff x="3440832" y="1721421"/>
            <a:chExt cx="612000" cy="612000"/>
          </a:xfrm>
        </p:grpSpPr>
        <p:sp>
          <p:nvSpPr>
            <p:cNvPr id="1050022" name="椭圆 22"/>
            <p:cNvSpPr/>
            <p:nvPr/>
          </p:nvSpPr>
          <p:spPr>
            <a:xfrm>
              <a:off x="3440832" y="1721421"/>
              <a:ext cx="612000" cy="612000"/>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55" name="Picture 4" descr="http://www.jitu5.com/uploads/allimg/141125/259030-14112510012774.jpg"/>
            <p:cNvPicPr>
              <a:picLocks noChangeAspect="1" noChangeArrowheads="1"/>
            </p:cNvPicPr>
            <p:nvPr/>
          </p:nvPicPr>
          <p:blipFill>
            <a:blip r:embed="rId1"/>
            <a:srcRect l="26086" r="13045" b="31580"/>
            <a:stretch>
              <a:fillRect/>
            </a:stretch>
          </p:blipFill>
          <p:spPr bwMode="auto">
            <a:xfrm>
              <a:off x="3514217" y="1727836"/>
              <a:ext cx="465229" cy="470605"/>
            </a:xfrm>
            <a:prstGeom prst="rect">
              <a:avLst/>
            </a:prstGeom>
            <a:noFill/>
            <a:ln w="9525">
              <a:noFill/>
              <a:miter lim="800000"/>
              <a:headEnd/>
              <a:tailEnd/>
            </a:ln>
          </p:spPr>
        </p:pic>
      </p:grpSp>
      <p:grpSp>
        <p:nvGrpSpPr>
          <p:cNvPr id="482" name="组合 22"/>
          <p:cNvGrpSpPr>
            <a:grpSpLocks noChangeAspect="1"/>
          </p:cNvGrpSpPr>
          <p:nvPr/>
        </p:nvGrpSpPr>
        <p:grpSpPr bwMode="auto">
          <a:xfrm>
            <a:off x="4270173" y="3066550"/>
            <a:ext cx="611188" cy="611187"/>
            <a:chOff x="3182163" y="1720478"/>
            <a:chExt cx="1060450" cy="1060450"/>
          </a:xfrm>
        </p:grpSpPr>
        <p:sp>
          <p:nvSpPr>
            <p:cNvPr id="1050023" name="椭圆 35"/>
            <p:cNvSpPr/>
            <p:nvPr/>
          </p:nvSpPr>
          <p:spPr>
            <a:xfrm>
              <a:off x="3182163" y="1720478"/>
              <a:ext cx="1060450" cy="1060450"/>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56" name="Picture 4" descr="http://www.jitu5.com/uploads/allimg/140327/259513-14032G5592689.jpg"/>
            <p:cNvPicPr>
              <a:picLocks noChangeAspect="1" noChangeArrowheads="1"/>
            </p:cNvPicPr>
            <p:nvPr/>
          </p:nvPicPr>
          <p:blipFill>
            <a:blip r:embed="rId2" cstate="print">
              <a:duotone>
                <a:schemeClr val="accent2">
                  <a:shade val="45000"/>
                  <a:satMod val="135000"/>
                </a:schemeClr>
                <a:prstClr val="white"/>
              </a:duotone>
            </a:blip>
            <a:srcRect t="3488"/>
            <a:stretch>
              <a:fillRect/>
            </a:stretch>
          </p:blipFill>
          <p:spPr bwMode="auto">
            <a:xfrm>
              <a:off x="3244478" y="1819015"/>
              <a:ext cx="935820" cy="863376"/>
            </a:xfrm>
            <a:prstGeom prst="rect">
              <a:avLst/>
            </a:prstGeom>
            <a:noFill/>
            <a:ln w="9525">
              <a:noFill/>
              <a:miter lim="800000"/>
              <a:headEnd/>
              <a:tailEnd/>
            </a:ln>
          </p:spPr>
        </p:pic>
      </p:grpSp>
      <p:grpSp>
        <p:nvGrpSpPr>
          <p:cNvPr id="483" name="组合 37"/>
          <p:cNvGrpSpPr/>
          <p:nvPr/>
        </p:nvGrpSpPr>
        <p:grpSpPr>
          <a:xfrm>
            <a:off x="8202092" y="5274933"/>
            <a:ext cx="1368000" cy="756000"/>
            <a:chOff x="6194853" y="4763285"/>
            <a:chExt cx="1368000" cy="756000"/>
          </a:xfrm>
          <a:solidFill>
            <a:srgbClr val="215A6B"/>
          </a:solidFill>
        </p:grpSpPr>
        <p:cxnSp>
          <p:nvCxnSpPr>
            <p:cNvPr id="3146002" name="肘形连接符 38"/>
            <p:cNvCxnSpPr/>
            <p:nvPr/>
          </p:nvCxnSpPr>
          <p:spPr>
            <a:xfrm rot="5400000">
              <a:off x="6158853" y="4799285"/>
              <a:ext cx="756000" cy="684000"/>
            </a:xfrm>
            <a:prstGeom prst="bentConnector3">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6003" name="肘形连接符 39"/>
            <p:cNvCxnSpPr/>
            <p:nvPr/>
          </p:nvCxnSpPr>
          <p:spPr>
            <a:xfrm rot="16200000" flipH="1">
              <a:off x="6842853" y="4799285"/>
              <a:ext cx="756000" cy="684000"/>
            </a:xfrm>
            <a:prstGeom prst="bentConnector3">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3146004" name="肘形连接符 40"/>
          <p:cNvCxnSpPr/>
          <p:nvPr/>
        </p:nvCxnSpPr>
        <p:spPr>
          <a:xfrm rot="5400000">
            <a:off x="5928189" y="2506230"/>
            <a:ext cx="1008000" cy="176400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6005" name="肘形连接符 42"/>
          <p:cNvCxnSpPr/>
          <p:nvPr/>
        </p:nvCxnSpPr>
        <p:spPr>
          <a:xfrm rot="16200000" flipH="1">
            <a:off x="7692189" y="2507598"/>
            <a:ext cx="1008000" cy="1764000"/>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50024" name="AutoShape 5"/>
          <p:cNvSpPr>
            <a:spLocks noChangeArrowheads="1"/>
          </p:cNvSpPr>
          <p:nvPr/>
        </p:nvSpPr>
        <p:spPr bwMode="auto">
          <a:xfrm>
            <a:off x="4002549" y="5525115"/>
            <a:ext cx="2746731" cy="576064"/>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由人民法院依法强制执行</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50025" name="AutoShape 5"/>
          <p:cNvSpPr>
            <a:spLocks noChangeArrowheads="1"/>
          </p:cNvSpPr>
          <p:nvPr/>
        </p:nvSpPr>
        <p:spPr bwMode="auto">
          <a:xfrm>
            <a:off x="7434090" y="4487347"/>
            <a:ext cx="2904009" cy="576064"/>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由人民法院依法强制执行</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50026" name="AutoShape 5"/>
          <p:cNvSpPr>
            <a:spLocks noChangeArrowheads="1"/>
          </p:cNvSpPr>
          <p:nvPr/>
        </p:nvSpPr>
        <p:spPr bwMode="auto">
          <a:xfrm>
            <a:off x="7413860" y="3751727"/>
            <a:ext cx="2924239" cy="576000"/>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责任人未依法承担赔偿责任</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50027" name="矩形 47"/>
          <p:cNvSpPr/>
          <p:nvPr/>
        </p:nvSpPr>
        <p:spPr>
          <a:xfrm>
            <a:off x="7266196" y="5120907"/>
            <a:ext cx="1441420" cy="523220"/>
          </a:xfrm>
          <a:prstGeom prst="rect">
            <a:avLst/>
          </a:prstGeom>
          <a:solidFill>
            <a:srgbClr val="215A6B"/>
          </a:solidFill>
          <a:ln w="19050">
            <a:solidFill>
              <a:schemeClr val="bg1"/>
            </a:solidFill>
          </a:ln>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仍不能对受害人</a:t>
            </a:r>
            <a:endParaRPr lang="en-US" altLang="zh-CN" sz="1400" b="1" dirty="0">
              <a:solidFill>
                <a:schemeClr val="bg1"/>
              </a:solidFill>
              <a:latin typeface="微软雅黑" panose="020B0503020204020204" pitchFamily="34" charset="-122"/>
              <a:ea typeface="微软雅黑" panose="020B0503020204020204" pitchFamily="34" charset="-122"/>
            </a:endParaRPr>
          </a:p>
          <a:p>
            <a:r>
              <a:rPr lang="zh-CN" altLang="en-US" sz="1400" b="1" dirty="0">
                <a:solidFill>
                  <a:schemeClr val="bg1"/>
                </a:solidFill>
                <a:latin typeface="微软雅黑" panose="020B0503020204020204" pitchFamily="34" charset="-122"/>
                <a:ea typeface="微软雅黑" panose="020B0503020204020204" pitchFamily="34" charset="-122"/>
              </a:rPr>
              <a:t>给予足额赔偿的</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050028" name="AutoShape 5"/>
          <p:cNvSpPr>
            <a:spLocks noChangeArrowheads="1"/>
          </p:cNvSpPr>
          <p:nvPr/>
        </p:nvSpPr>
        <p:spPr bwMode="auto">
          <a:xfrm>
            <a:off x="7174885" y="6051340"/>
            <a:ext cx="1867190" cy="576064"/>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继续履行赔偿义务</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50029" name="AutoShape 5"/>
          <p:cNvSpPr>
            <a:spLocks noChangeArrowheads="1"/>
          </p:cNvSpPr>
          <p:nvPr/>
        </p:nvSpPr>
        <p:spPr bwMode="auto">
          <a:xfrm>
            <a:off x="9175301" y="6051340"/>
            <a:ext cx="2088232" cy="576064"/>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随时请求人民法院执行</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50030" name="矩形 50"/>
          <p:cNvSpPr/>
          <p:nvPr/>
        </p:nvSpPr>
        <p:spPr>
          <a:xfrm>
            <a:off x="9085261" y="5120907"/>
            <a:ext cx="1441420" cy="523220"/>
          </a:xfrm>
          <a:prstGeom prst="rect">
            <a:avLst/>
          </a:prstGeom>
          <a:solidFill>
            <a:srgbClr val="215A6B"/>
          </a:solidFill>
          <a:ln w="19050">
            <a:solidFill>
              <a:schemeClr val="bg1"/>
            </a:solidFill>
          </a:ln>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受害人发现责任</a:t>
            </a:r>
            <a:endParaRPr lang="en-US" altLang="zh-CN" sz="1400" b="1" dirty="0">
              <a:solidFill>
                <a:schemeClr val="bg1"/>
              </a:solidFill>
              <a:latin typeface="微软雅黑" panose="020B0503020204020204" pitchFamily="34" charset="-122"/>
              <a:ea typeface="微软雅黑" panose="020B0503020204020204" pitchFamily="34" charset="-122"/>
            </a:endParaRPr>
          </a:p>
          <a:p>
            <a:r>
              <a:rPr lang="zh-CN" altLang="en-US" sz="1400" b="1" dirty="0">
                <a:solidFill>
                  <a:schemeClr val="bg1"/>
                </a:solidFill>
                <a:latin typeface="微软雅黑" panose="020B0503020204020204" pitchFamily="34" charset="-122"/>
                <a:ea typeface="微软雅黑" panose="020B0503020204020204" pitchFamily="34" charset="-122"/>
              </a:rPr>
              <a:t>人有其他财产的</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cxnSp>
        <p:nvCxnSpPr>
          <p:cNvPr id="3146006" name="直接连接符 23"/>
          <p:cNvCxnSpPr/>
          <p:nvPr/>
        </p:nvCxnSpPr>
        <p:spPr>
          <a:xfrm>
            <a:off x="5537097" y="3788519"/>
            <a:ext cx="0" cy="17365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50031" name="AutoShape 5"/>
          <p:cNvSpPr>
            <a:spLocks noChangeArrowheads="1"/>
          </p:cNvSpPr>
          <p:nvPr/>
        </p:nvSpPr>
        <p:spPr bwMode="auto">
          <a:xfrm>
            <a:off x="4002549" y="3788519"/>
            <a:ext cx="2730285" cy="576064"/>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依法承担赔偿责任</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50032" name="AutoShape 5"/>
          <p:cNvSpPr>
            <a:spLocks noChangeArrowheads="1"/>
          </p:cNvSpPr>
          <p:nvPr/>
        </p:nvSpPr>
        <p:spPr bwMode="auto">
          <a:xfrm>
            <a:off x="4002550" y="4586150"/>
            <a:ext cx="2746731" cy="576064"/>
          </a:xfrm>
          <a:prstGeom prst="rect">
            <a:avLst/>
          </a:prstGeom>
          <a:solidFill>
            <a:srgbClr val="215A6B"/>
          </a:solidFill>
          <a:ln w="19050">
            <a:solidFill>
              <a:schemeClr val="bg1"/>
            </a:solidFill>
            <a:rou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拒不承担或者其负责人逃匿</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0033" name="任意多边形 3"/>
          <p:cNvSpPr/>
          <p:nvPr/>
        </p:nvSpPr>
        <p:spPr>
          <a:xfrm>
            <a:off x="1992338" y="2564904"/>
            <a:ext cx="8451776" cy="1116208"/>
          </a:xfrm>
          <a:custGeom>
            <a:avLst/>
            <a:gdLst>
              <a:gd name="connsiteX0" fmla="*/ 1800200 w 5724329"/>
              <a:gd name="connsiteY0" fmla="*/ 0 h 756000"/>
              <a:gd name="connsiteX1" fmla="*/ 5724329 w 5724329"/>
              <a:gd name="connsiteY1" fmla="*/ 0 h 756000"/>
              <a:gd name="connsiteX2" fmla="*/ 5724329 w 5724329"/>
              <a:gd name="connsiteY2" fmla="*/ 756000 h 756000"/>
              <a:gd name="connsiteX3" fmla="*/ 1800200 w 5724329"/>
              <a:gd name="connsiteY3" fmla="*/ 756000 h 756000"/>
              <a:gd name="connsiteX4" fmla="*/ 288032 w 5724329"/>
              <a:gd name="connsiteY4" fmla="*/ 0 h 756000"/>
              <a:gd name="connsiteX5" fmla="*/ 1008112 w 5724329"/>
              <a:gd name="connsiteY5" fmla="*/ 0 h 756000"/>
              <a:gd name="connsiteX6" fmla="*/ 1008112 w 5724329"/>
              <a:gd name="connsiteY6" fmla="*/ 756000 h 756000"/>
              <a:gd name="connsiteX7" fmla="*/ 288032 w 5724329"/>
              <a:gd name="connsiteY7" fmla="*/ 756000 h 756000"/>
              <a:gd name="connsiteX8" fmla="*/ 0 w 5724329"/>
              <a:gd name="connsiteY8" fmla="*/ 0 h 756000"/>
              <a:gd name="connsiteX9" fmla="*/ 144016 w 5724329"/>
              <a:gd name="connsiteY9" fmla="*/ 0 h 756000"/>
              <a:gd name="connsiteX10" fmla="*/ 144016 w 5724329"/>
              <a:gd name="connsiteY10" fmla="*/ 756000 h 756000"/>
              <a:gd name="connsiteX11" fmla="*/ 0 w 5724329"/>
              <a:gd name="connsiteY11" fmla="*/ 756000 h 7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4329" h="756000">
                <a:moveTo>
                  <a:pt x="1800200" y="0"/>
                </a:moveTo>
                <a:lnTo>
                  <a:pt x="5724329" y="0"/>
                </a:lnTo>
                <a:lnTo>
                  <a:pt x="5724329" y="756000"/>
                </a:lnTo>
                <a:lnTo>
                  <a:pt x="1800200" y="756000"/>
                </a:lnTo>
                <a:close/>
                <a:moveTo>
                  <a:pt x="288032" y="0"/>
                </a:moveTo>
                <a:lnTo>
                  <a:pt x="1008112" y="0"/>
                </a:lnTo>
                <a:lnTo>
                  <a:pt x="1008112" y="756000"/>
                </a:lnTo>
                <a:lnTo>
                  <a:pt x="288032" y="756000"/>
                </a:lnTo>
                <a:close/>
                <a:moveTo>
                  <a:pt x="0" y="0"/>
                </a:moveTo>
                <a:lnTo>
                  <a:pt x="144016" y="0"/>
                </a:lnTo>
                <a:lnTo>
                  <a:pt x="144016" y="756000"/>
                </a:lnTo>
                <a:lnTo>
                  <a:pt x="0" y="756000"/>
                </a:lnTo>
                <a:close/>
              </a:path>
            </a:pathLst>
          </a:custGeom>
          <a:solidFill>
            <a:srgbClr val="215A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0034" name="文本框 4"/>
          <p:cNvSpPr txBox="1"/>
          <p:nvPr/>
        </p:nvSpPr>
        <p:spPr>
          <a:xfrm>
            <a:off x="2568402" y="2738289"/>
            <a:ext cx="1008112" cy="769441"/>
          </a:xfrm>
          <a:prstGeom prst="rect">
            <a:avLst/>
          </a:prstGeom>
          <a:noFill/>
        </p:spPr>
        <p:txBody>
          <a:bodyPr wrap="square" rtlCol="0">
            <a:spAutoFit/>
          </a:bodyPr>
          <a:lstStyle/>
          <a:p>
            <a:r>
              <a:rPr lang="en-US" altLang="zh-CN" sz="4400" dirty="0">
                <a:solidFill>
                  <a:schemeClr val="bg1"/>
                </a:solidFill>
              </a:rPr>
              <a:t>07</a:t>
            </a:r>
            <a:endParaRPr lang="zh-CN" altLang="en-US" sz="4400" dirty="0">
              <a:solidFill>
                <a:schemeClr val="bg1"/>
              </a:solidFill>
            </a:endParaRPr>
          </a:p>
        </p:txBody>
      </p:sp>
      <p:sp>
        <p:nvSpPr>
          <p:cNvPr id="1050035" name="文本框 5"/>
          <p:cNvSpPr txBox="1"/>
          <p:nvPr/>
        </p:nvSpPr>
        <p:spPr>
          <a:xfrm>
            <a:off x="4904135" y="2738289"/>
            <a:ext cx="3775894" cy="769441"/>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附 则</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050036" name="Rectangle 92166"/>
          <p:cNvSpPr/>
          <p:nvPr/>
        </p:nvSpPr>
        <p:spPr bwMode="auto">
          <a:xfrm flipV="1">
            <a:off x="3666468" y="2672372"/>
            <a:ext cx="792088" cy="901270"/>
          </a:xfrm>
          <a:custGeom>
            <a:avLst/>
            <a:gdLst/>
            <a:ahLst/>
            <a:cxnLst/>
            <a:rect l="l" t="t" r="r" b="b"/>
            <a:pathLst>
              <a:path w="822103" h="1128292">
                <a:moveTo>
                  <a:pt x="698119" y="563492"/>
                </a:moveTo>
                <a:lnTo>
                  <a:pt x="370918" y="284334"/>
                </a:lnTo>
                <a:lnTo>
                  <a:pt x="280941" y="205737"/>
                </a:lnTo>
                <a:lnTo>
                  <a:pt x="128851" y="379847"/>
                </a:lnTo>
                <a:lnTo>
                  <a:pt x="56929" y="317022"/>
                </a:lnTo>
                <a:lnTo>
                  <a:pt x="264169" y="79779"/>
                </a:lnTo>
                <a:cubicBezTo>
                  <a:pt x="269372" y="74505"/>
                  <a:pt x="274695" y="68970"/>
                  <a:pt x="280207" y="63224"/>
                </a:cubicBezTo>
                <a:lnTo>
                  <a:pt x="765173" y="487802"/>
                </a:lnTo>
                <a:lnTo>
                  <a:pt x="702684" y="559339"/>
                </a:lnTo>
                <a:close/>
                <a:moveTo>
                  <a:pt x="574455" y="1110341"/>
                </a:moveTo>
                <a:lnTo>
                  <a:pt x="574455" y="823073"/>
                </a:lnTo>
                <a:lnTo>
                  <a:pt x="803055" y="823073"/>
                </a:lnTo>
                <a:close/>
                <a:moveTo>
                  <a:pt x="0" y="1128292"/>
                </a:moveTo>
                <a:lnTo>
                  <a:pt x="593503" y="1128292"/>
                </a:lnTo>
                <a:lnTo>
                  <a:pt x="822103" y="841025"/>
                </a:lnTo>
                <a:lnTo>
                  <a:pt x="822103" y="0"/>
                </a:lnTo>
                <a:lnTo>
                  <a:pt x="0" y="0"/>
                </a:lnTo>
                <a:close/>
              </a:path>
            </a:pathLst>
          </a:custGeom>
          <a:solidFill>
            <a:srgbClr val="215A6B"/>
          </a:solidFill>
          <a:ln w="19050" cap="flat" cmpd="sng" algn="ctr">
            <a:noFill/>
            <a:prstDash val="solid"/>
          </a:ln>
          <a:effectLst/>
        </p:spPr>
        <p:txBody>
          <a:bodyPr lIns="91406" tIns="45702" rIns="91406" bIns="45702" rtlCol="0" anchor="ctr"/>
          <a:lstStyle/>
          <a:p>
            <a:pPr algn="ctr" defTabSz="932180"/>
            <a:endParaRPr lang="en-US" kern="0" dirty="0" err="1">
              <a:ln>
                <a:solidFill>
                  <a:srgbClr val="FFFFFF">
                    <a:alpha val="0"/>
                  </a:srgbClr>
                </a:solidFill>
              </a:ln>
              <a:solidFill>
                <a:srgbClr val="FFFFFF"/>
              </a:solidFill>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69" name="表格 1"/>
          <p:cNvGraphicFramePr>
            <a:graphicFrameLocks noGrp="1"/>
          </p:cNvGraphicFramePr>
          <p:nvPr/>
        </p:nvGraphicFramePr>
        <p:xfrm>
          <a:off x="1416274" y="2060848"/>
          <a:ext cx="9217024" cy="2700000"/>
        </p:xfrm>
        <a:graphic>
          <a:graphicData uri="http://schemas.openxmlformats.org/drawingml/2006/table">
            <a:tbl>
              <a:tblPr firstRow="1" bandRow="1">
                <a:tableStyleId>{5C22544A-7EE6-4342-B048-85BDC9FD1C3A}</a:tableStyleId>
              </a:tblPr>
              <a:tblGrid>
                <a:gridCol w="1586537"/>
                <a:gridCol w="7630487"/>
              </a:tblGrid>
              <a:tr h="900000">
                <a:tc>
                  <a:txBody>
                    <a:bodyPr/>
                    <a:lstStyle/>
                    <a:p>
                      <a:pPr algn="ctr">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词语</a:t>
                      </a:r>
                      <a:endParaRPr lang="zh-CN" altLang="en-US" sz="28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15A6B"/>
                    </a:solidFill>
                  </a:tcPr>
                </a:tc>
                <a:tc>
                  <a:txBody>
                    <a:bodyPr/>
                    <a:lstStyle/>
                    <a:p>
                      <a:pPr algn="ctr">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含义</a:t>
                      </a:r>
                      <a:endParaRPr lang="zh-CN" altLang="en-US" sz="28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F5201"/>
                    </a:solidFill>
                  </a:tcPr>
                </a:tc>
              </a:tr>
              <a:tr h="900000">
                <a:tc>
                  <a:txBody>
                    <a:bodyPr/>
                    <a:lstStyle/>
                    <a:p>
                      <a:pPr algn="ct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危险物品</a:t>
                      </a:r>
                      <a:endParaRPr lang="zh-CN" altLang="en-US" sz="16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15A6B"/>
                    </a:solidFill>
                  </a:tcPr>
                </a:tc>
                <a:tc>
                  <a:txBody>
                    <a:bodyPr/>
                    <a:lstStyle/>
                    <a:p>
                      <a:pPr algn="l">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指易燃易爆物品、危险化学品、放射性物品等能够危及人身安全和财产安全的物品</a:t>
                      </a:r>
                      <a:endParaRPr lang="zh-CN" altLang="en-US" sz="16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F5201"/>
                    </a:solidFill>
                  </a:tcPr>
                </a:tc>
              </a:tr>
              <a:tr h="900000">
                <a:tc>
                  <a:txBody>
                    <a:bodyPr/>
                    <a:lstStyle/>
                    <a:p>
                      <a:pPr algn="ct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重大危险源</a:t>
                      </a:r>
                      <a:endParaRPr lang="zh-CN" altLang="en-US" sz="16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15A6B"/>
                    </a:solidFill>
                  </a:tcPr>
                </a:tc>
                <a:tc>
                  <a:txBody>
                    <a:bodyPr/>
                    <a:lstStyle/>
                    <a:p>
                      <a:pPr algn="l">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是指长期地或者临时地生产、搬运、使用或者储存危险物品，且危险物品的数量等于或者超过临界量的单元（包括场所和设施）</a:t>
                      </a:r>
                      <a:endParaRPr lang="zh-CN" altLang="en-US" sz="16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F5201"/>
                    </a:solidFill>
                  </a:tcPr>
                </a:tc>
              </a:tr>
            </a:tbl>
          </a:graphicData>
        </a:graphic>
      </p:graphicFrame>
      <p:sp>
        <p:nvSpPr>
          <p:cNvPr id="1050037" name="六边形 2"/>
          <p:cNvSpPr/>
          <p:nvPr/>
        </p:nvSpPr>
        <p:spPr>
          <a:xfrm>
            <a:off x="9948882" y="37174"/>
            <a:ext cx="927466" cy="799538"/>
          </a:xfrm>
          <a:prstGeom prst="hexagon">
            <a:avLst/>
          </a:prstGeom>
          <a:solidFill>
            <a:srgbClr val="18BD9B"/>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117</a:t>
            </a:r>
            <a:endParaRPr lang="zh-CN" altLang="en-US" sz="2000" dirty="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70" name="表格 1"/>
          <p:cNvGraphicFramePr>
            <a:graphicFrameLocks noGrp="1"/>
          </p:cNvGraphicFramePr>
          <p:nvPr/>
        </p:nvGraphicFramePr>
        <p:xfrm>
          <a:off x="1704307" y="2079001"/>
          <a:ext cx="9387427" cy="3366225"/>
        </p:xfrm>
        <a:graphic>
          <a:graphicData uri="http://schemas.openxmlformats.org/drawingml/2006/table">
            <a:tbl>
              <a:tblPr firstRow="1" bandRow="1">
                <a:tableStyleId>{5C22544A-7EE6-4342-B048-85BDC9FD1C3A}</a:tableStyleId>
              </a:tblPr>
              <a:tblGrid>
                <a:gridCol w="3843427"/>
                <a:gridCol w="5544000"/>
              </a:tblGrid>
              <a:tr h="1013679">
                <a:tc>
                  <a:txBody>
                    <a:bodyPr/>
                    <a:lstStyle/>
                    <a:p>
                      <a:pPr algn="ctr">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类别</a:t>
                      </a:r>
                      <a:endParaRPr lang="zh-CN" altLang="en-US" sz="28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15A6B"/>
                    </a:solidFill>
                  </a:tcPr>
                </a:tc>
                <a:tc>
                  <a:txBody>
                    <a:bodyPr/>
                    <a:lstStyle/>
                    <a:p>
                      <a:pPr algn="ctr">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决定部门</a:t>
                      </a:r>
                      <a:endParaRPr lang="zh-CN" altLang="en-US" sz="28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F5201"/>
                    </a:solidFill>
                  </a:tcPr>
                </a:tc>
              </a:tr>
              <a:tr h="1013679">
                <a:tc>
                  <a:txBody>
                    <a:bodyPr/>
                    <a:lstStyle/>
                    <a:p>
                      <a:pPr algn="l">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一般事故、较大事故、重大事故</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l">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特别重大事故</a:t>
                      </a:r>
                      <a:endParaRPr lang="zh-CN" altLang="en-US" sz="16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15A6B"/>
                    </a:solidFill>
                  </a:tcPr>
                </a:tc>
                <a:tc>
                  <a:txBody>
                    <a:bodyPr/>
                    <a:lstStyle/>
                    <a:p>
                      <a:pPr algn="l">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划分标准由国务院规定</a:t>
                      </a:r>
                      <a:endParaRPr lang="zh-CN" altLang="en-US" sz="16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F5201"/>
                    </a:solidFill>
                  </a:tcPr>
                </a:tc>
              </a:tr>
              <a:tr h="1338867">
                <a:tc>
                  <a:txBody>
                    <a:bodyPr/>
                    <a:lstStyle/>
                    <a:p>
                      <a:pPr algn="l">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相关行业、领域重大事故隐患的判定标准</a:t>
                      </a:r>
                      <a:endParaRPr lang="zh-CN" altLang="en-US" sz="16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15A6B"/>
                    </a:solidFill>
                  </a:tcPr>
                </a:tc>
                <a:tc>
                  <a:txBody>
                    <a:bodyPr/>
                    <a:lstStyle/>
                    <a:p>
                      <a:pPr algn="l">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国务院应急管理部门和其他负有安全生产监督管理职责的部门应当根据各自的职责分工，制定相关行业、领域重大危险源的辨识标准和重大事故隐患的判定标准。</a:t>
                      </a:r>
                      <a:endParaRPr lang="zh-CN" altLang="en-US" sz="1600" b="1"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F5201"/>
                    </a:solidFill>
                  </a:tcPr>
                </a:tc>
              </a:tr>
            </a:tbl>
          </a:graphicData>
        </a:graphic>
      </p:graphicFrame>
      <p:sp>
        <p:nvSpPr>
          <p:cNvPr id="1050038" name="六边形 2"/>
          <p:cNvSpPr/>
          <p:nvPr/>
        </p:nvSpPr>
        <p:spPr>
          <a:xfrm>
            <a:off x="9948882" y="37174"/>
            <a:ext cx="927466" cy="799538"/>
          </a:xfrm>
          <a:prstGeom prst="hexagon">
            <a:avLst/>
          </a:prstGeom>
          <a:solidFill>
            <a:srgbClr val="18BD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118</a:t>
            </a:r>
            <a:endParaRPr lang="zh-CN" altLang="en-US" sz="2000" dirty="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0039" name="梯形 1"/>
          <p:cNvSpPr/>
          <p:nvPr/>
        </p:nvSpPr>
        <p:spPr>
          <a:xfrm rot="5400000">
            <a:off x="2568402" y="1844825"/>
            <a:ext cx="4392488" cy="2808312"/>
          </a:xfrm>
          <a:prstGeom prst="trapezoid">
            <a:avLst>
              <a:gd name="adj" fmla="val 5042"/>
            </a:avLst>
          </a:prstGeom>
          <a:solidFill>
            <a:srgbClr val="215A6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0040" name="梯形 2"/>
          <p:cNvSpPr/>
          <p:nvPr/>
        </p:nvSpPr>
        <p:spPr>
          <a:xfrm rot="16200000" flipH="1">
            <a:off x="5376714" y="1844825"/>
            <a:ext cx="4392488" cy="2808312"/>
          </a:xfrm>
          <a:prstGeom prst="trapezoid">
            <a:avLst>
              <a:gd name="adj" fmla="val 5042"/>
            </a:avLst>
          </a:prstGeom>
          <a:solidFill>
            <a:srgbClr val="EF520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0041" name="文本框 4"/>
          <p:cNvSpPr txBox="1"/>
          <p:nvPr/>
        </p:nvSpPr>
        <p:spPr>
          <a:xfrm rot="120000">
            <a:off x="3642935" y="1661180"/>
            <a:ext cx="2304256" cy="461665"/>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安全生产法</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50042" name="文本框 5"/>
          <p:cNvSpPr txBox="1"/>
          <p:nvPr/>
        </p:nvSpPr>
        <p:spPr>
          <a:xfrm rot="-120000">
            <a:off x="6420829" y="1661180"/>
            <a:ext cx="2304256" cy="461665"/>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安全生产法</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50043" name="文本框 6"/>
          <p:cNvSpPr txBox="1"/>
          <p:nvPr/>
        </p:nvSpPr>
        <p:spPr>
          <a:xfrm rot="120000">
            <a:off x="3644010" y="2291087"/>
            <a:ext cx="2304256"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未修正条款</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488" name="组合 11"/>
          <p:cNvGrpSpPr/>
          <p:nvPr/>
        </p:nvGrpSpPr>
        <p:grpSpPr>
          <a:xfrm>
            <a:off x="3644359" y="2932767"/>
            <a:ext cx="2164754" cy="400110"/>
            <a:chOff x="2500565" y="2932767"/>
            <a:chExt cx="2164754" cy="400110"/>
          </a:xfrm>
        </p:grpSpPr>
        <p:sp>
          <p:nvSpPr>
            <p:cNvPr id="1050044" name="文本框 7"/>
            <p:cNvSpPr txBox="1"/>
            <p:nvPr/>
          </p:nvSpPr>
          <p:spPr>
            <a:xfrm rot="120000">
              <a:off x="2500565" y="2932767"/>
              <a:ext cx="1156223"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第</a:t>
              </a:r>
              <a:r>
                <a:rPr lang="en-US" altLang="zh-CN" sz="2000" b="1" dirty="0">
                  <a:solidFill>
                    <a:schemeClr val="bg1"/>
                  </a:solidFill>
                  <a:latin typeface="微软雅黑" panose="020B0503020204020204" pitchFamily="34" charset="-122"/>
                  <a:ea typeface="微软雅黑" panose="020B0503020204020204" pitchFamily="34" charset="-122"/>
                </a:rPr>
                <a:t>XX</a:t>
              </a:r>
              <a:r>
                <a:rPr lang="zh-CN" altLang="en-US" sz="2000" b="1" dirty="0">
                  <a:solidFill>
                    <a:schemeClr val="bg1"/>
                  </a:solidFill>
                  <a:latin typeface="微软雅黑" panose="020B0503020204020204" pitchFamily="34" charset="-122"/>
                  <a:ea typeface="微软雅黑" panose="020B0503020204020204" pitchFamily="34" charset="-122"/>
                </a:rPr>
                <a:t>条</a:t>
              </a:r>
              <a:r>
                <a:rPr lang="zh-CN" altLang="en-US" sz="2000" b="1" u="sng" dirty="0">
                  <a:solidFill>
                    <a:schemeClr val="bg1"/>
                  </a:solidFill>
                  <a:latin typeface="微软雅黑" panose="020B0503020204020204" pitchFamily="34" charset="-122"/>
                  <a:ea typeface="微软雅黑" panose="020B0503020204020204" pitchFamily="34" charset="-122"/>
                </a:rPr>
                <a:t>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3146007" name="直接连接符 10"/>
            <p:cNvCxnSpPr/>
            <p:nvPr/>
          </p:nvCxnSpPr>
          <p:spPr>
            <a:xfrm rot="120000">
              <a:off x="3513319" y="3269083"/>
              <a:ext cx="115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9" name="组合 12"/>
          <p:cNvGrpSpPr/>
          <p:nvPr/>
        </p:nvGrpSpPr>
        <p:grpSpPr>
          <a:xfrm>
            <a:off x="3644359" y="3458674"/>
            <a:ext cx="2164754" cy="400110"/>
            <a:chOff x="2500565" y="2932767"/>
            <a:chExt cx="2164754" cy="400110"/>
          </a:xfrm>
        </p:grpSpPr>
        <p:sp>
          <p:nvSpPr>
            <p:cNvPr id="1050045" name="文本框 13"/>
            <p:cNvSpPr txBox="1"/>
            <p:nvPr/>
          </p:nvSpPr>
          <p:spPr>
            <a:xfrm rot="120000">
              <a:off x="2500565" y="2932767"/>
              <a:ext cx="1156223"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第</a:t>
              </a:r>
              <a:r>
                <a:rPr lang="en-US" altLang="zh-CN" sz="2000" b="1" dirty="0">
                  <a:solidFill>
                    <a:schemeClr val="bg1"/>
                  </a:solidFill>
                  <a:latin typeface="微软雅黑" panose="020B0503020204020204" pitchFamily="34" charset="-122"/>
                  <a:ea typeface="微软雅黑" panose="020B0503020204020204" pitchFamily="34" charset="-122"/>
                </a:rPr>
                <a:t>XX</a:t>
              </a:r>
              <a:r>
                <a:rPr lang="zh-CN" altLang="en-US" sz="2000" b="1" dirty="0">
                  <a:solidFill>
                    <a:schemeClr val="bg1"/>
                  </a:solidFill>
                  <a:latin typeface="微软雅黑" panose="020B0503020204020204" pitchFamily="34" charset="-122"/>
                  <a:ea typeface="微软雅黑" panose="020B0503020204020204" pitchFamily="34" charset="-122"/>
                </a:rPr>
                <a:t>条</a:t>
              </a:r>
              <a:r>
                <a:rPr lang="zh-CN" altLang="en-US" sz="2000" b="1" u="sng" dirty="0">
                  <a:solidFill>
                    <a:schemeClr val="bg1"/>
                  </a:solidFill>
                  <a:latin typeface="微软雅黑" panose="020B0503020204020204" pitchFamily="34" charset="-122"/>
                  <a:ea typeface="微软雅黑" panose="020B0503020204020204" pitchFamily="34" charset="-122"/>
                </a:rPr>
                <a:t>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3146008" name="直接连接符 14"/>
            <p:cNvCxnSpPr/>
            <p:nvPr/>
          </p:nvCxnSpPr>
          <p:spPr>
            <a:xfrm rot="120000">
              <a:off x="3513319" y="3269083"/>
              <a:ext cx="115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90" name="组合 15"/>
          <p:cNvGrpSpPr/>
          <p:nvPr/>
        </p:nvGrpSpPr>
        <p:grpSpPr>
          <a:xfrm>
            <a:off x="3644359" y="3984580"/>
            <a:ext cx="2164754" cy="400110"/>
            <a:chOff x="2500565" y="2932767"/>
            <a:chExt cx="2164754" cy="400110"/>
          </a:xfrm>
        </p:grpSpPr>
        <p:sp>
          <p:nvSpPr>
            <p:cNvPr id="1050046" name="文本框 16"/>
            <p:cNvSpPr txBox="1"/>
            <p:nvPr/>
          </p:nvSpPr>
          <p:spPr>
            <a:xfrm rot="120000">
              <a:off x="2500565" y="2932767"/>
              <a:ext cx="1156223"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第</a:t>
              </a:r>
              <a:r>
                <a:rPr lang="en-US" altLang="zh-CN" sz="2000" b="1" dirty="0">
                  <a:solidFill>
                    <a:schemeClr val="bg1"/>
                  </a:solidFill>
                  <a:latin typeface="微软雅黑" panose="020B0503020204020204" pitchFamily="34" charset="-122"/>
                  <a:ea typeface="微软雅黑" panose="020B0503020204020204" pitchFamily="34" charset="-122"/>
                </a:rPr>
                <a:t>XX</a:t>
              </a:r>
              <a:r>
                <a:rPr lang="zh-CN" altLang="en-US" sz="2000" b="1" dirty="0">
                  <a:solidFill>
                    <a:schemeClr val="bg1"/>
                  </a:solidFill>
                  <a:latin typeface="微软雅黑" panose="020B0503020204020204" pitchFamily="34" charset="-122"/>
                  <a:ea typeface="微软雅黑" panose="020B0503020204020204" pitchFamily="34" charset="-122"/>
                </a:rPr>
                <a:t>条</a:t>
              </a:r>
              <a:r>
                <a:rPr lang="zh-CN" altLang="en-US" sz="2000" b="1" u="sng" dirty="0">
                  <a:solidFill>
                    <a:schemeClr val="bg1"/>
                  </a:solidFill>
                  <a:latin typeface="微软雅黑" panose="020B0503020204020204" pitchFamily="34" charset="-122"/>
                  <a:ea typeface="微软雅黑" panose="020B0503020204020204" pitchFamily="34" charset="-122"/>
                </a:rPr>
                <a:t>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3146009" name="直接连接符 17"/>
            <p:cNvCxnSpPr/>
            <p:nvPr/>
          </p:nvCxnSpPr>
          <p:spPr>
            <a:xfrm rot="120000">
              <a:off x="3513319" y="3269083"/>
              <a:ext cx="115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91" name="组合 18"/>
          <p:cNvGrpSpPr/>
          <p:nvPr/>
        </p:nvGrpSpPr>
        <p:grpSpPr>
          <a:xfrm rot="-240000">
            <a:off x="6513009" y="3054189"/>
            <a:ext cx="2164754" cy="400110"/>
            <a:chOff x="2500565" y="2932767"/>
            <a:chExt cx="2164754" cy="400110"/>
          </a:xfrm>
        </p:grpSpPr>
        <p:sp>
          <p:nvSpPr>
            <p:cNvPr id="1050047" name="文本框 19"/>
            <p:cNvSpPr txBox="1"/>
            <p:nvPr/>
          </p:nvSpPr>
          <p:spPr>
            <a:xfrm rot="120000">
              <a:off x="2500565" y="2932767"/>
              <a:ext cx="1156223"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第</a:t>
              </a:r>
              <a:r>
                <a:rPr lang="en-US" altLang="zh-CN" sz="2000" b="1" dirty="0">
                  <a:solidFill>
                    <a:schemeClr val="bg1"/>
                  </a:solidFill>
                  <a:latin typeface="微软雅黑" panose="020B0503020204020204" pitchFamily="34" charset="-122"/>
                  <a:ea typeface="微软雅黑" panose="020B0503020204020204" pitchFamily="34" charset="-122"/>
                </a:rPr>
                <a:t>XX</a:t>
              </a:r>
              <a:r>
                <a:rPr lang="zh-CN" altLang="en-US" sz="2000" b="1" dirty="0">
                  <a:solidFill>
                    <a:schemeClr val="bg1"/>
                  </a:solidFill>
                  <a:latin typeface="微软雅黑" panose="020B0503020204020204" pitchFamily="34" charset="-122"/>
                  <a:ea typeface="微软雅黑" panose="020B0503020204020204" pitchFamily="34" charset="-122"/>
                </a:rPr>
                <a:t>条</a:t>
              </a:r>
              <a:r>
                <a:rPr lang="zh-CN" altLang="en-US" sz="2000" b="1" u="sng" dirty="0">
                  <a:solidFill>
                    <a:schemeClr val="bg1"/>
                  </a:solidFill>
                  <a:latin typeface="微软雅黑" panose="020B0503020204020204" pitchFamily="34" charset="-122"/>
                  <a:ea typeface="微软雅黑" panose="020B0503020204020204" pitchFamily="34" charset="-122"/>
                </a:rPr>
                <a:t>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3146010" name="直接连接符 20"/>
            <p:cNvCxnSpPr/>
            <p:nvPr/>
          </p:nvCxnSpPr>
          <p:spPr>
            <a:xfrm rot="120000">
              <a:off x="3513319" y="3269083"/>
              <a:ext cx="115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92" name="组合 21"/>
          <p:cNvGrpSpPr/>
          <p:nvPr/>
        </p:nvGrpSpPr>
        <p:grpSpPr>
          <a:xfrm rot="-240000">
            <a:off x="6513009" y="3580096"/>
            <a:ext cx="2164754" cy="400110"/>
            <a:chOff x="2500565" y="2932767"/>
            <a:chExt cx="2164754" cy="400110"/>
          </a:xfrm>
        </p:grpSpPr>
        <p:sp>
          <p:nvSpPr>
            <p:cNvPr id="1050048" name="文本框 22"/>
            <p:cNvSpPr txBox="1"/>
            <p:nvPr/>
          </p:nvSpPr>
          <p:spPr>
            <a:xfrm rot="120000">
              <a:off x="2500565" y="2932767"/>
              <a:ext cx="1156223"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第</a:t>
              </a:r>
              <a:r>
                <a:rPr lang="en-US" altLang="zh-CN" sz="2000" b="1" dirty="0">
                  <a:solidFill>
                    <a:schemeClr val="bg1"/>
                  </a:solidFill>
                  <a:latin typeface="微软雅黑" panose="020B0503020204020204" pitchFamily="34" charset="-122"/>
                  <a:ea typeface="微软雅黑" panose="020B0503020204020204" pitchFamily="34" charset="-122"/>
                </a:rPr>
                <a:t>XX</a:t>
              </a:r>
              <a:r>
                <a:rPr lang="zh-CN" altLang="en-US" sz="2000" b="1" dirty="0">
                  <a:solidFill>
                    <a:schemeClr val="bg1"/>
                  </a:solidFill>
                  <a:latin typeface="微软雅黑" panose="020B0503020204020204" pitchFamily="34" charset="-122"/>
                  <a:ea typeface="微软雅黑" panose="020B0503020204020204" pitchFamily="34" charset="-122"/>
                </a:rPr>
                <a:t>条</a:t>
              </a:r>
              <a:r>
                <a:rPr lang="zh-CN" altLang="en-US" sz="2000" b="1" u="sng" dirty="0">
                  <a:solidFill>
                    <a:schemeClr val="bg1"/>
                  </a:solidFill>
                  <a:latin typeface="微软雅黑" panose="020B0503020204020204" pitchFamily="34" charset="-122"/>
                  <a:ea typeface="微软雅黑" panose="020B0503020204020204" pitchFamily="34" charset="-122"/>
                </a:rPr>
                <a:t>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3146011" name="直接连接符 23"/>
            <p:cNvCxnSpPr/>
            <p:nvPr/>
          </p:nvCxnSpPr>
          <p:spPr>
            <a:xfrm rot="120000">
              <a:off x="3513319" y="3269083"/>
              <a:ext cx="115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93" name="组合 24"/>
          <p:cNvGrpSpPr/>
          <p:nvPr/>
        </p:nvGrpSpPr>
        <p:grpSpPr>
          <a:xfrm rot="-240000">
            <a:off x="6513009" y="4106002"/>
            <a:ext cx="2164754" cy="400110"/>
            <a:chOff x="2500565" y="2932767"/>
            <a:chExt cx="2164754" cy="400110"/>
          </a:xfrm>
        </p:grpSpPr>
        <p:sp>
          <p:nvSpPr>
            <p:cNvPr id="1050049" name="文本框 25"/>
            <p:cNvSpPr txBox="1"/>
            <p:nvPr/>
          </p:nvSpPr>
          <p:spPr>
            <a:xfrm rot="120000">
              <a:off x="2500565" y="2932767"/>
              <a:ext cx="1156223"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第</a:t>
              </a:r>
              <a:r>
                <a:rPr lang="en-US" altLang="zh-CN" sz="2000" b="1" dirty="0">
                  <a:solidFill>
                    <a:schemeClr val="bg1"/>
                  </a:solidFill>
                  <a:latin typeface="微软雅黑" panose="020B0503020204020204" pitchFamily="34" charset="-122"/>
                  <a:ea typeface="微软雅黑" panose="020B0503020204020204" pitchFamily="34" charset="-122"/>
                </a:rPr>
                <a:t>XX</a:t>
              </a:r>
              <a:r>
                <a:rPr lang="zh-CN" altLang="en-US" sz="2000" b="1" dirty="0">
                  <a:solidFill>
                    <a:schemeClr val="bg1"/>
                  </a:solidFill>
                  <a:latin typeface="微软雅黑" panose="020B0503020204020204" pitchFamily="34" charset="-122"/>
                  <a:ea typeface="微软雅黑" panose="020B0503020204020204" pitchFamily="34" charset="-122"/>
                </a:rPr>
                <a:t>条</a:t>
              </a:r>
              <a:r>
                <a:rPr lang="zh-CN" altLang="en-US" sz="2000" b="1" u="sng" dirty="0">
                  <a:solidFill>
                    <a:schemeClr val="bg1"/>
                  </a:solidFill>
                  <a:latin typeface="微软雅黑" panose="020B0503020204020204" pitchFamily="34" charset="-122"/>
                  <a:ea typeface="微软雅黑" panose="020B0503020204020204" pitchFamily="34" charset="-122"/>
                </a:rPr>
                <a:t>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3146012" name="直接连接符 26"/>
            <p:cNvCxnSpPr/>
            <p:nvPr/>
          </p:nvCxnSpPr>
          <p:spPr>
            <a:xfrm rot="120000">
              <a:off x="3513319" y="3269083"/>
              <a:ext cx="115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50050" name="文本框 28"/>
          <p:cNvSpPr txBox="1"/>
          <p:nvPr/>
        </p:nvSpPr>
        <p:spPr>
          <a:xfrm rot="-120000">
            <a:off x="6416553" y="2309700"/>
            <a:ext cx="2304256"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修正条款</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050051" name="文本框 30"/>
          <p:cNvSpPr txBox="1"/>
          <p:nvPr/>
        </p:nvSpPr>
        <p:spPr>
          <a:xfrm>
            <a:off x="3432498" y="5781069"/>
            <a:ext cx="5688632" cy="369332"/>
          </a:xfrm>
          <a:prstGeom prst="rect">
            <a:avLst/>
          </a:prstGeom>
          <a:noFill/>
        </p:spPr>
        <p:txBody>
          <a:bodyPr wrap="square" rtlCol="0">
            <a:spAutoFit/>
          </a:bodyPr>
          <a:lstStyle/>
          <a:p>
            <a:pPr algn="ctr"/>
            <a:r>
              <a:rPr lang="zh-CN" altLang="en-US" b="1" dirty="0">
                <a:solidFill>
                  <a:srgbClr val="215A6B"/>
                </a:solidFill>
                <a:latin typeface="微软雅黑" panose="020B0503020204020204" pitchFamily="34" charset="-122"/>
                <a:ea typeface="微软雅黑" panose="020B0503020204020204" pitchFamily="34" charset="-122"/>
              </a:rPr>
              <a:t>本法自</a:t>
            </a:r>
            <a:r>
              <a:rPr lang="en-US" altLang="zh-CN" b="1" dirty="0">
                <a:solidFill>
                  <a:srgbClr val="215A6B"/>
                </a:solidFill>
                <a:latin typeface="微软雅黑" panose="020B0503020204020204" pitchFamily="34" charset="-122"/>
                <a:ea typeface="微软雅黑" panose="020B0503020204020204" pitchFamily="34" charset="-122"/>
              </a:rPr>
              <a:t>2002</a:t>
            </a:r>
            <a:r>
              <a:rPr lang="zh-CN" altLang="en-US" b="1" dirty="0">
                <a:solidFill>
                  <a:srgbClr val="215A6B"/>
                </a:solidFill>
                <a:latin typeface="微软雅黑" panose="020B0503020204020204" pitchFamily="34" charset="-122"/>
                <a:ea typeface="微软雅黑" panose="020B0503020204020204" pitchFamily="34" charset="-122"/>
              </a:rPr>
              <a:t>年</a:t>
            </a:r>
            <a:r>
              <a:rPr lang="en-US" altLang="zh-CN" b="1" dirty="0">
                <a:solidFill>
                  <a:srgbClr val="215A6B"/>
                </a:solidFill>
                <a:latin typeface="微软雅黑" panose="020B0503020204020204" pitchFamily="34" charset="-122"/>
                <a:ea typeface="微软雅黑" panose="020B0503020204020204" pitchFamily="34" charset="-122"/>
              </a:rPr>
              <a:t>11</a:t>
            </a:r>
            <a:r>
              <a:rPr lang="zh-CN" altLang="en-US" b="1" dirty="0">
                <a:solidFill>
                  <a:srgbClr val="215A6B"/>
                </a:solidFill>
                <a:latin typeface="微软雅黑" panose="020B0503020204020204" pitchFamily="34" charset="-122"/>
                <a:ea typeface="微软雅黑" panose="020B0503020204020204" pitchFamily="34" charset="-122"/>
              </a:rPr>
              <a:t>月</a:t>
            </a:r>
            <a:r>
              <a:rPr lang="en-US" altLang="zh-CN" b="1" dirty="0">
                <a:solidFill>
                  <a:srgbClr val="215A6B"/>
                </a:solidFill>
                <a:latin typeface="微软雅黑" panose="020B0503020204020204" pitchFamily="34" charset="-122"/>
                <a:ea typeface="微软雅黑" panose="020B0503020204020204" pitchFamily="34" charset="-122"/>
              </a:rPr>
              <a:t>1</a:t>
            </a:r>
            <a:r>
              <a:rPr lang="zh-CN" altLang="en-US" b="1" dirty="0">
                <a:solidFill>
                  <a:srgbClr val="215A6B"/>
                </a:solidFill>
                <a:latin typeface="微软雅黑" panose="020B0503020204020204" pitchFamily="34" charset="-122"/>
                <a:ea typeface="微软雅黑" panose="020B0503020204020204" pitchFamily="34" charset="-122"/>
              </a:rPr>
              <a:t>日起施行</a:t>
            </a:r>
            <a:endParaRPr lang="zh-CN" altLang="en-US" b="1" dirty="0">
              <a:solidFill>
                <a:srgbClr val="215A6B"/>
              </a:solidFill>
              <a:latin typeface="微软雅黑" panose="020B0503020204020204" pitchFamily="34" charset="-122"/>
              <a:ea typeface="微软雅黑" panose="020B0503020204020204" pitchFamily="34" charset="-122"/>
            </a:endParaRPr>
          </a:p>
        </p:txBody>
      </p:sp>
      <p:sp>
        <p:nvSpPr>
          <p:cNvPr id="1050052" name="六边形 32"/>
          <p:cNvSpPr/>
          <p:nvPr/>
        </p:nvSpPr>
        <p:spPr>
          <a:xfrm>
            <a:off x="9948882" y="37174"/>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119</a:t>
            </a:r>
            <a:endParaRPr lang="zh-CN" altLang="en-US" sz="2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57" name="圆角矩形 2"/>
          <p:cNvSpPr/>
          <p:nvPr/>
        </p:nvSpPr>
        <p:spPr>
          <a:xfrm>
            <a:off x="1707631" y="2419995"/>
            <a:ext cx="1871663" cy="481012"/>
          </a:xfrm>
          <a:prstGeom prst="roundRect">
            <a:avLst>
              <a:gd name="adj" fmla="val 10556"/>
            </a:avLst>
          </a:prstGeom>
          <a:solidFill>
            <a:srgbClr val="E75A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b="1" spc="300" dirty="0">
                <a:latin typeface="微软雅黑" panose="020B0503020204020204" pitchFamily="34" charset="-122"/>
                <a:ea typeface="微软雅黑" panose="020B0503020204020204" pitchFamily="34" charset="-122"/>
              </a:rPr>
              <a:t>国务院</a:t>
            </a:r>
            <a:endParaRPr lang="zh-CN" altLang="en-US" sz="1600" b="1" spc="300" dirty="0">
              <a:latin typeface="微软雅黑" panose="020B0503020204020204" pitchFamily="34" charset="-122"/>
              <a:ea typeface="微软雅黑" panose="020B0503020204020204" pitchFamily="34" charset="-122"/>
            </a:endParaRPr>
          </a:p>
        </p:txBody>
      </p:sp>
      <p:sp>
        <p:nvSpPr>
          <p:cNvPr id="1048758" name="圆角矩形 10"/>
          <p:cNvSpPr/>
          <p:nvPr/>
        </p:nvSpPr>
        <p:spPr>
          <a:xfrm>
            <a:off x="840210" y="3367734"/>
            <a:ext cx="2739082" cy="479425"/>
          </a:xfrm>
          <a:prstGeom prst="roundRect">
            <a:avLst>
              <a:gd name="adj" fmla="val 10556"/>
            </a:avLst>
          </a:prstGeom>
          <a:solidFill>
            <a:srgbClr val="FEA6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b="1" dirty="0">
                <a:latin typeface="微软雅黑" panose="020B0503020204020204" pitchFamily="34" charset="-122"/>
                <a:ea typeface="微软雅黑" panose="020B0503020204020204" pitchFamily="34" charset="-122"/>
              </a:rPr>
              <a:t>县级以上地方各级人民政府</a:t>
            </a:r>
            <a:endParaRPr lang="zh-CN" altLang="en-US" sz="1600" b="1" dirty="0">
              <a:latin typeface="微软雅黑" panose="020B0503020204020204" pitchFamily="34" charset="-122"/>
              <a:ea typeface="微软雅黑" panose="020B0503020204020204" pitchFamily="34" charset="-122"/>
            </a:endParaRPr>
          </a:p>
        </p:txBody>
      </p:sp>
      <p:cxnSp>
        <p:nvCxnSpPr>
          <p:cNvPr id="3145745" name="直接箭头连接符 5"/>
          <p:cNvCxnSpPr/>
          <p:nvPr/>
        </p:nvCxnSpPr>
        <p:spPr>
          <a:xfrm>
            <a:off x="3649142" y="2575570"/>
            <a:ext cx="1001712" cy="461962"/>
          </a:xfrm>
          <a:prstGeom prst="straightConnector1">
            <a:avLst/>
          </a:prstGeom>
          <a:ln w="57150">
            <a:solidFill>
              <a:srgbClr val="066431"/>
            </a:solidFill>
            <a:tailEnd type="triangle"/>
          </a:ln>
        </p:spPr>
        <p:style>
          <a:lnRef idx="1">
            <a:schemeClr val="accent1"/>
          </a:lnRef>
          <a:fillRef idx="0">
            <a:schemeClr val="accent1"/>
          </a:fillRef>
          <a:effectRef idx="0">
            <a:schemeClr val="accent1"/>
          </a:effectRef>
          <a:fontRef idx="minor">
            <a:schemeClr val="tx1"/>
          </a:fontRef>
        </p:style>
      </p:cxnSp>
      <p:cxnSp>
        <p:nvCxnSpPr>
          <p:cNvPr id="3145746" name="直接箭头连接符 11"/>
          <p:cNvCxnSpPr/>
          <p:nvPr/>
        </p:nvCxnSpPr>
        <p:spPr>
          <a:xfrm flipV="1">
            <a:off x="3622157" y="3151832"/>
            <a:ext cx="1011237" cy="444500"/>
          </a:xfrm>
          <a:prstGeom prst="straightConnector1">
            <a:avLst/>
          </a:prstGeom>
          <a:ln w="57150">
            <a:solidFill>
              <a:srgbClr val="066431"/>
            </a:solidFill>
            <a:tailEnd type="triangle"/>
          </a:ln>
        </p:spPr>
        <p:style>
          <a:lnRef idx="1">
            <a:schemeClr val="accent1"/>
          </a:lnRef>
          <a:fillRef idx="0">
            <a:schemeClr val="accent1"/>
          </a:fillRef>
          <a:effectRef idx="0">
            <a:schemeClr val="accent1"/>
          </a:effectRef>
          <a:fontRef idx="minor">
            <a:schemeClr val="tx1"/>
          </a:fontRef>
        </p:style>
      </p:cxnSp>
      <p:sp>
        <p:nvSpPr>
          <p:cNvPr id="1048759" name="圆角矩形 15"/>
          <p:cNvSpPr/>
          <p:nvPr/>
        </p:nvSpPr>
        <p:spPr>
          <a:xfrm>
            <a:off x="4728642" y="2708922"/>
            <a:ext cx="1477962" cy="885825"/>
          </a:xfrm>
          <a:prstGeom prst="roundRect">
            <a:avLst>
              <a:gd name="adj" fmla="val 10556"/>
            </a:avLst>
          </a:prstGeom>
          <a:solidFill>
            <a:srgbClr val="38BD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r>
              <a:rPr lang="zh-CN" altLang="en-US" sz="1600" b="1" dirty="0">
                <a:latin typeface="微软雅黑" panose="020B0503020204020204" pitchFamily="34" charset="-122"/>
                <a:ea typeface="微软雅黑" panose="020B0503020204020204" pitchFamily="34" charset="-122"/>
              </a:rPr>
              <a:t>国民经济和  社会发展规划</a:t>
            </a:r>
            <a:endParaRPr lang="zh-CN" altLang="en-US" sz="1600" b="1" dirty="0">
              <a:latin typeface="微软雅黑" panose="020B0503020204020204" pitchFamily="34" charset="-122"/>
              <a:ea typeface="微软雅黑" panose="020B0503020204020204" pitchFamily="34" charset="-122"/>
            </a:endParaRPr>
          </a:p>
        </p:txBody>
      </p:sp>
      <p:sp>
        <p:nvSpPr>
          <p:cNvPr id="1048760" name="椭圆 16"/>
          <p:cNvSpPr>
            <a:spLocks noChangeAspect="1"/>
          </p:cNvSpPr>
          <p:nvPr/>
        </p:nvSpPr>
        <p:spPr>
          <a:xfrm>
            <a:off x="7260704" y="2285057"/>
            <a:ext cx="1589088" cy="1589088"/>
          </a:xfrm>
          <a:prstGeom prst="ellipse">
            <a:avLst/>
          </a:prstGeom>
          <a:solidFill>
            <a:srgbClr val="18BD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600" b="1" dirty="0">
              <a:latin typeface="微软雅黑" panose="020B0503020204020204" pitchFamily="34" charset="-122"/>
              <a:ea typeface="微软雅黑" panose="020B0503020204020204" pitchFamily="34" charset="-122"/>
            </a:endParaRPr>
          </a:p>
        </p:txBody>
      </p:sp>
      <p:sp>
        <p:nvSpPr>
          <p:cNvPr id="1048761" name="椭圆 17"/>
          <p:cNvSpPr>
            <a:spLocks noChangeAspect="1"/>
          </p:cNvSpPr>
          <p:nvPr/>
        </p:nvSpPr>
        <p:spPr>
          <a:xfrm>
            <a:off x="7890514" y="3367733"/>
            <a:ext cx="1970782" cy="1970782"/>
          </a:xfrm>
          <a:prstGeom prst="ellipse">
            <a:avLst/>
          </a:prstGeom>
          <a:solidFill>
            <a:srgbClr val="E75A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r>
              <a:rPr lang="zh-CN" altLang="en-US" sz="1600" b="1" dirty="0">
                <a:latin typeface="微软雅黑" panose="020B0503020204020204" pitchFamily="34" charset="-122"/>
                <a:ea typeface="微软雅黑" panose="020B0503020204020204" pitchFamily="34" charset="-122"/>
              </a:rPr>
              <a:t>安全生产规划应当与国土空间规划等相关规划</a:t>
            </a:r>
            <a:endParaRPr lang="zh-CN" altLang="en-US" sz="1600" b="1" dirty="0">
              <a:latin typeface="微软雅黑" panose="020B0503020204020204" pitchFamily="34" charset="-122"/>
              <a:ea typeface="微软雅黑" panose="020B0503020204020204" pitchFamily="34" charset="-122"/>
            </a:endParaRPr>
          </a:p>
        </p:txBody>
      </p:sp>
      <p:sp>
        <p:nvSpPr>
          <p:cNvPr id="1048762" name="矩形 18"/>
          <p:cNvSpPr>
            <a:spLocks noChangeArrowheads="1"/>
          </p:cNvSpPr>
          <p:nvPr/>
        </p:nvSpPr>
        <p:spPr bwMode="auto">
          <a:xfrm>
            <a:off x="7398956" y="2623197"/>
            <a:ext cx="1415772" cy="787523"/>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安全生产规划</a:t>
            </a:r>
            <a:endParaRPr lang="en-US" altLang="zh-CN" sz="1600" b="1">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并组织实施</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8763" name="矩形 19"/>
          <p:cNvSpPr>
            <a:spLocks noChangeArrowheads="1"/>
          </p:cNvSpPr>
          <p:nvPr/>
        </p:nvSpPr>
        <p:spPr bwMode="auto">
          <a:xfrm>
            <a:off x="8942450" y="2909740"/>
            <a:ext cx="1749876" cy="461665"/>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400" b="1" dirty="0">
                <a:solidFill>
                  <a:srgbClr val="EB6100"/>
                </a:solidFill>
                <a:latin typeface="微软雅黑" panose="020B0503020204020204" pitchFamily="34" charset="-122"/>
                <a:ea typeface="微软雅黑" panose="020B0503020204020204" pitchFamily="34" charset="-122"/>
              </a:rPr>
              <a:t>相衔接</a:t>
            </a:r>
            <a:endParaRPr lang="zh-CN" altLang="en-US" sz="2400" b="1" dirty="0">
              <a:solidFill>
                <a:srgbClr val="EB6100"/>
              </a:solidFill>
              <a:latin typeface="微软雅黑" panose="020B0503020204020204" pitchFamily="34" charset="-122"/>
              <a:ea typeface="微软雅黑" panose="020B0503020204020204" pitchFamily="34" charset="-122"/>
            </a:endParaRPr>
          </a:p>
        </p:txBody>
      </p:sp>
      <p:cxnSp>
        <p:nvCxnSpPr>
          <p:cNvPr id="3145747" name="直接箭头连接符 24"/>
          <p:cNvCxnSpPr/>
          <p:nvPr/>
        </p:nvCxnSpPr>
        <p:spPr>
          <a:xfrm>
            <a:off x="6385992" y="3151832"/>
            <a:ext cx="627062" cy="0"/>
          </a:xfrm>
          <a:prstGeom prst="straightConnector1">
            <a:avLst/>
          </a:prstGeom>
          <a:ln w="57150">
            <a:solidFill>
              <a:srgbClr val="066431"/>
            </a:solidFill>
            <a:tailEnd type="triangle"/>
          </a:ln>
        </p:spPr>
        <p:style>
          <a:lnRef idx="1">
            <a:schemeClr val="accent1"/>
          </a:lnRef>
          <a:fillRef idx="0">
            <a:schemeClr val="accent1"/>
          </a:fillRef>
          <a:effectRef idx="0">
            <a:schemeClr val="accent1"/>
          </a:effectRef>
          <a:fontRef idx="minor">
            <a:schemeClr val="tx1"/>
          </a:fontRef>
        </p:style>
      </p:cxnSp>
      <p:sp>
        <p:nvSpPr>
          <p:cNvPr id="1048764" name="矩形 27"/>
          <p:cNvSpPr>
            <a:spLocks noChangeArrowheads="1"/>
          </p:cNvSpPr>
          <p:nvPr/>
        </p:nvSpPr>
        <p:spPr bwMode="auto">
          <a:xfrm>
            <a:off x="6381231" y="2740672"/>
            <a:ext cx="595313" cy="338137"/>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a:latin typeface="微软雅黑" panose="020B0503020204020204" pitchFamily="34" charset="-122"/>
                <a:ea typeface="微软雅黑" panose="020B0503020204020204" pitchFamily="34" charset="-122"/>
              </a:rPr>
              <a:t>制定</a:t>
            </a:r>
            <a:endParaRPr lang="zh-CN" altLang="en-US" sz="1600">
              <a:latin typeface="微软雅黑" panose="020B0503020204020204" pitchFamily="34" charset="-122"/>
              <a:ea typeface="微软雅黑" panose="020B0503020204020204" pitchFamily="34" charset="-122"/>
            </a:endParaRPr>
          </a:p>
        </p:txBody>
      </p:sp>
      <p:sp>
        <p:nvSpPr>
          <p:cNvPr id="1048765" name="矩形 28"/>
          <p:cNvSpPr>
            <a:spLocks noChangeArrowheads="1"/>
          </p:cNvSpPr>
          <p:nvPr/>
        </p:nvSpPr>
        <p:spPr bwMode="auto">
          <a:xfrm>
            <a:off x="4913006" y="2279876"/>
            <a:ext cx="1158876" cy="338554"/>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latin typeface="微软雅黑" panose="020B0503020204020204" pitchFamily="34" charset="-122"/>
                <a:ea typeface="微软雅黑" panose="020B0503020204020204" pitchFamily="34" charset="-122"/>
              </a:rPr>
              <a:t>应当根据</a:t>
            </a:r>
            <a:endParaRPr lang="zh-CN" altLang="en-US" sz="1600" b="1" dirty="0">
              <a:latin typeface="微软雅黑" panose="020B0503020204020204" pitchFamily="34" charset="-122"/>
              <a:ea typeface="微软雅黑" panose="020B0503020204020204" pitchFamily="34" charset="-122"/>
            </a:endParaRPr>
          </a:p>
        </p:txBody>
      </p:sp>
      <p:sp>
        <p:nvSpPr>
          <p:cNvPr id="1048766" name="六边形 14"/>
          <p:cNvSpPr/>
          <p:nvPr/>
        </p:nvSpPr>
        <p:spPr>
          <a:xfrm>
            <a:off x="10100219" y="224119"/>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8.1</a:t>
            </a:r>
            <a:endParaRPr lang="zh-CN" altLang="en-US"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67" name="六边形 14"/>
          <p:cNvSpPr/>
          <p:nvPr/>
        </p:nvSpPr>
        <p:spPr>
          <a:xfrm>
            <a:off x="10100219" y="224119"/>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8.2</a:t>
            </a:r>
            <a:endParaRPr lang="zh-CN" altLang="en-US" sz="2800" dirty="0"/>
          </a:p>
        </p:txBody>
      </p:sp>
      <p:sp>
        <p:nvSpPr>
          <p:cNvPr id="1048768" name="圆角矩形 18"/>
          <p:cNvSpPr/>
          <p:nvPr/>
        </p:nvSpPr>
        <p:spPr>
          <a:xfrm>
            <a:off x="1560290" y="2596886"/>
            <a:ext cx="1872208" cy="1945957"/>
          </a:xfrm>
          <a:prstGeom prst="roundRect">
            <a:avLst>
              <a:gd name="adj" fmla="val 1055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b="1" dirty="0">
                <a:latin typeface="微软雅黑" panose="020B0503020204020204" pitchFamily="34" charset="-122"/>
                <a:ea typeface="微软雅黑" panose="020B0503020204020204" pitchFamily="34" charset="-122"/>
              </a:rPr>
              <a:t>各级人民政府</a:t>
            </a:r>
            <a:endParaRPr lang="zh-CN" altLang="en-US" sz="1600" b="1" dirty="0">
              <a:latin typeface="微软雅黑" panose="020B0503020204020204" pitchFamily="34" charset="-122"/>
              <a:ea typeface="微软雅黑" panose="020B0503020204020204" pitchFamily="34" charset="-122"/>
            </a:endParaRPr>
          </a:p>
        </p:txBody>
      </p:sp>
      <p:sp>
        <p:nvSpPr>
          <p:cNvPr id="1048769" name="圆角矩形 20"/>
          <p:cNvSpPr/>
          <p:nvPr/>
        </p:nvSpPr>
        <p:spPr>
          <a:xfrm>
            <a:off x="4728642" y="2708922"/>
            <a:ext cx="4896544" cy="576063"/>
          </a:xfrm>
          <a:prstGeom prst="roundRect">
            <a:avLst>
              <a:gd name="adj" fmla="val 10556"/>
            </a:avLst>
          </a:prstGeom>
          <a:solidFill>
            <a:srgbClr val="18BD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r>
              <a:rPr lang="zh-CN" altLang="en-US" sz="1600" b="1" dirty="0">
                <a:latin typeface="微软雅黑" panose="020B0503020204020204" pitchFamily="34" charset="-122"/>
                <a:ea typeface="微软雅黑" panose="020B0503020204020204" pitchFamily="34" charset="-122"/>
              </a:rPr>
              <a:t>加强安全生产基础设施建设和安全生产监管能力建设</a:t>
            </a:r>
            <a:endParaRPr lang="zh-CN" altLang="en-US" sz="1600" b="1" dirty="0">
              <a:latin typeface="微软雅黑" panose="020B0503020204020204" pitchFamily="34" charset="-122"/>
              <a:ea typeface="微软雅黑" panose="020B0503020204020204" pitchFamily="34" charset="-122"/>
            </a:endParaRPr>
          </a:p>
        </p:txBody>
      </p:sp>
      <p:sp>
        <p:nvSpPr>
          <p:cNvPr id="1048770" name="圆角矩形 21"/>
          <p:cNvSpPr/>
          <p:nvPr/>
        </p:nvSpPr>
        <p:spPr>
          <a:xfrm>
            <a:off x="4728642" y="3933057"/>
            <a:ext cx="4896544" cy="576063"/>
          </a:xfrm>
          <a:prstGeom prst="roundRect">
            <a:avLst>
              <a:gd name="adj" fmla="val 10556"/>
            </a:avLst>
          </a:prstGeom>
          <a:solidFill>
            <a:srgbClr val="0F73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r>
              <a:rPr lang="zh-CN" altLang="en-US" sz="1600" b="1" dirty="0">
                <a:latin typeface="微软雅黑" panose="020B0503020204020204" pitchFamily="34" charset="-122"/>
                <a:ea typeface="微软雅黑" panose="020B0503020204020204" pitchFamily="34" charset="-122"/>
              </a:rPr>
              <a:t>所需经费列入本级预算</a:t>
            </a:r>
            <a:endParaRPr lang="zh-CN" altLang="en-US" sz="1600" b="1" dirty="0">
              <a:latin typeface="微软雅黑" panose="020B0503020204020204" pitchFamily="34" charset="-122"/>
              <a:ea typeface="微软雅黑" panose="020B0503020204020204" pitchFamily="34" charset="-122"/>
            </a:endParaRPr>
          </a:p>
        </p:txBody>
      </p:sp>
      <p:sp>
        <p:nvSpPr>
          <p:cNvPr id="1048771" name="右箭头 4"/>
          <p:cNvSpPr/>
          <p:nvPr/>
        </p:nvSpPr>
        <p:spPr>
          <a:xfrm>
            <a:off x="3666809" y="2915734"/>
            <a:ext cx="1061833" cy="1311101"/>
          </a:xfrm>
          <a:prstGeom prst="rightArrow">
            <a:avLst/>
          </a:pr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72" name="矩形 6"/>
          <p:cNvSpPr/>
          <p:nvPr/>
        </p:nvSpPr>
        <p:spPr>
          <a:xfrm>
            <a:off x="3826213" y="3385197"/>
            <a:ext cx="646331"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应当</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3" name="六边形 14"/>
          <p:cNvSpPr/>
          <p:nvPr/>
        </p:nvSpPr>
        <p:spPr>
          <a:xfrm>
            <a:off x="10100219" y="224119"/>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8.3</a:t>
            </a:r>
            <a:endParaRPr lang="zh-CN" altLang="en-US" sz="2800" dirty="0"/>
          </a:p>
        </p:txBody>
      </p:sp>
      <p:sp>
        <p:nvSpPr>
          <p:cNvPr id="1048774" name="圆角矩形 3"/>
          <p:cNvSpPr/>
          <p:nvPr/>
        </p:nvSpPr>
        <p:spPr>
          <a:xfrm>
            <a:off x="912218" y="2596886"/>
            <a:ext cx="1872208" cy="1945957"/>
          </a:xfrm>
          <a:prstGeom prst="roundRect">
            <a:avLst>
              <a:gd name="adj" fmla="val 10556"/>
            </a:avLst>
          </a:prstGeom>
          <a:solidFill>
            <a:srgbClr val="132A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b="1" dirty="0">
                <a:latin typeface="微软雅黑" panose="020B0503020204020204" pitchFamily="34" charset="-122"/>
                <a:ea typeface="微软雅黑" panose="020B0503020204020204" pitchFamily="34" charset="-122"/>
              </a:rPr>
              <a:t>县级以上地方各级人民政府</a:t>
            </a:r>
            <a:endParaRPr lang="zh-CN" altLang="en-US" sz="1600" b="1" dirty="0">
              <a:latin typeface="微软雅黑" panose="020B0503020204020204" pitchFamily="34" charset="-122"/>
              <a:ea typeface="微软雅黑" panose="020B0503020204020204" pitchFamily="34" charset="-122"/>
            </a:endParaRPr>
          </a:p>
        </p:txBody>
      </p:sp>
      <p:sp>
        <p:nvSpPr>
          <p:cNvPr id="1048775" name="圆角矩形 4"/>
          <p:cNvSpPr/>
          <p:nvPr/>
        </p:nvSpPr>
        <p:spPr>
          <a:xfrm>
            <a:off x="4080570" y="2559161"/>
            <a:ext cx="7560000" cy="576063"/>
          </a:xfrm>
          <a:prstGeom prst="roundRect">
            <a:avLst>
              <a:gd name="adj" fmla="val 10556"/>
            </a:avLst>
          </a:prstGeom>
          <a:solidFill>
            <a:srgbClr val="0072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r>
              <a:rPr lang="zh-CN" altLang="en-US" sz="1600" b="1" dirty="0">
                <a:latin typeface="微软雅黑" panose="020B0503020204020204" pitchFamily="34" charset="-122"/>
                <a:ea typeface="微软雅黑" panose="020B0503020204020204" pitchFamily="34" charset="-122"/>
              </a:rPr>
              <a:t>组织有关部门建立完善安全风险评估与论证机制</a:t>
            </a:r>
            <a:endParaRPr lang="zh-CN" altLang="en-US" sz="1600" b="1" dirty="0">
              <a:latin typeface="微软雅黑" panose="020B0503020204020204" pitchFamily="34" charset="-122"/>
              <a:ea typeface="微软雅黑" panose="020B0503020204020204" pitchFamily="34" charset="-122"/>
            </a:endParaRPr>
          </a:p>
        </p:txBody>
      </p:sp>
      <p:sp>
        <p:nvSpPr>
          <p:cNvPr id="1048776" name="圆角矩形 5"/>
          <p:cNvSpPr/>
          <p:nvPr/>
        </p:nvSpPr>
        <p:spPr>
          <a:xfrm>
            <a:off x="4080570" y="3318117"/>
            <a:ext cx="7560000" cy="576063"/>
          </a:xfrm>
          <a:prstGeom prst="roundRect">
            <a:avLst>
              <a:gd name="adj" fmla="val 10556"/>
            </a:avLst>
          </a:prstGeom>
          <a:solidFill>
            <a:srgbClr val="18BD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r>
              <a:rPr lang="zh-CN" altLang="en-US" sz="1600" b="1" dirty="0">
                <a:latin typeface="微软雅黑" panose="020B0503020204020204" pitchFamily="34" charset="-122"/>
                <a:ea typeface="微软雅黑" panose="020B0503020204020204" pitchFamily="34" charset="-122"/>
              </a:rPr>
              <a:t>按照安全风险管控要求，进行产业规划和空间布局</a:t>
            </a:r>
            <a:endParaRPr lang="zh-CN" altLang="en-US" sz="1600" b="1" dirty="0">
              <a:latin typeface="微软雅黑" panose="020B0503020204020204" pitchFamily="34" charset="-122"/>
              <a:ea typeface="微软雅黑" panose="020B0503020204020204" pitchFamily="34" charset="-122"/>
            </a:endParaRPr>
          </a:p>
        </p:txBody>
      </p:sp>
      <p:sp>
        <p:nvSpPr>
          <p:cNvPr id="1048777" name="右箭头 6"/>
          <p:cNvSpPr/>
          <p:nvPr/>
        </p:nvSpPr>
        <p:spPr>
          <a:xfrm>
            <a:off x="3018737" y="2915734"/>
            <a:ext cx="1061833" cy="1311101"/>
          </a:xfrm>
          <a:prstGeom prst="rightArrow">
            <a:avLst/>
          </a:pr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78" name="矩形 7"/>
          <p:cNvSpPr/>
          <p:nvPr/>
        </p:nvSpPr>
        <p:spPr>
          <a:xfrm>
            <a:off x="3178141" y="3385197"/>
            <a:ext cx="646331"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应当</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48779" name="圆角矩形 8"/>
          <p:cNvSpPr/>
          <p:nvPr/>
        </p:nvSpPr>
        <p:spPr>
          <a:xfrm>
            <a:off x="4080569" y="4077074"/>
            <a:ext cx="7560000" cy="576063"/>
          </a:xfrm>
          <a:prstGeom prst="roundRect">
            <a:avLst>
              <a:gd name="adj" fmla="val 10556"/>
            </a:avLst>
          </a:prstGeom>
          <a:solidFill>
            <a:srgbClr val="18BD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r>
              <a:rPr lang="zh-CN" altLang="en-US" sz="1600" b="1" dirty="0">
                <a:latin typeface="微软雅黑" panose="020B0503020204020204" pitchFamily="34" charset="-122"/>
                <a:ea typeface="微软雅黑" panose="020B0503020204020204" pitchFamily="34" charset="-122"/>
              </a:rPr>
              <a:t>对位置相邻、行业相近、业态相似的生产经营单位实施重大安全风险联防联控。</a:t>
            </a:r>
            <a:endParaRPr lang="zh-CN" altLang="en-US" sz="16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7" name="组合 22"/>
          <p:cNvGrpSpPr/>
          <p:nvPr/>
        </p:nvGrpSpPr>
        <p:grpSpPr>
          <a:xfrm>
            <a:off x="1560290" y="4725144"/>
            <a:ext cx="1440000" cy="1433030"/>
            <a:chOff x="714282" y="4437112"/>
            <a:chExt cx="1440000" cy="1433030"/>
          </a:xfrm>
        </p:grpSpPr>
        <p:grpSp>
          <p:nvGrpSpPr>
            <p:cNvPr id="218" name="组合 15"/>
            <p:cNvGrpSpPr/>
            <p:nvPr/>
          </p:nvGrpSpPr>
          <p:grpSpPr>
            <a:xfrm>
              <a:off x="1074282" y="4437112"/>
              <a:ext cx="1080000" cy="1080000"/>
              <a:chOff x="1211041" y="2794120"/>
              <a:chExt cx="1080000" cy="1080000"/>
            </a:xfrm>
          </p:grpSpPr>
          <p:cxnSp>
            <p:nvCxnSpPr>
              <p:cNvPr id="3145748" name="直接连接符 13"/>
              <p:cNvCxnSpPr/>
              <p:nvPr/>
            </p:nvCxnSpPr>
            <p:spPr>
              <a:xfrm>
                <a:off x="1211041" y="3874120"/>
                <a:ext cx="10800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45749" name="直接连接符 14"/>
              <p:cNvCxnSpPr/>
              <p:nvPr/>
            </p:nvCxnSpPr>
            <p:spPr>
              <a:xfrm rot="16200000">
                <a:off x="671042" y="3334120"/>
                <a:ext cx="1080000"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048780" name="椭圆 11"/>
            <p:cNvSpPr/>
            <p:nvPr/>
          </p:nvSpPr>
          <p:spPr>
            <a:xfrm>
              <a:off x="714282" y="5150142"/>
              <a:ext cx="720000" cy="720000"/>
            </a:xfrm>
            <a:prstGeom prst="ellipse">
              <a:avLst/>
            </a:prstGeom>
            <a:solidFill>
              <a:schemeClr val="bg1"/>
            </a:solidFill>
            <a:ln w="28575">
              <a:solidFill>
                <a:srgbClr val="008C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rgbClr val="008CD7"/>
                  </a:solidFill>
                  <a:latin typeface="Arial" panose="020B0604020202020204" pitchFamily="34" charset="0"/>
                  <a:cs typeface="Arial" panose="020B0604020202020204" pitchFamily="34" charset="0"/>
                </a:rPr>
                <a:t>2</a:t>
              </a:r>
              <a:endParaRPr lang="zh-CN" altLang="en-US" sz="4000" dirty="0">
                <a:solidFill>
                  <a:srgbClr val="008CD7"/>
                </a:solidFill>
                <a:latin typeface="Arial" panose="020B0604020202020204" pitchFamily="34" charset="0"/>
                <a:cs typeface="Arial" panose="020B0604020202020204" pitchFamily="34" charset="0"/>
              </a:endParaRPr>
            </a:p>
          </p:txBody>
        </p:sp>
      </p:grpSp>
      <p:grpSp>
        <p:nvGrpSpPr>
          <p:cNvPr id="219" name="组合 24"/>
          <p:cNvGrpSpPr/>
          <p:nvPr/>
        </p:nvGrpSpPr>
        <p:grpSpPr>
          <a:xfrm>
            <a:off x="4581332" y="2368867"/>
            <a:ext cx="2343621" cy="2343620"/>
            <a:chOff x="3582492" y="2292709"/>
            <a:chExt cx="2343621" cy="2343620"/>
          </a:xfrm>
        </p:grpSpPr>
        <p:sp>
          <p:nvSpPr>
            <p:cNvPr id="1048781" name="矩形 4"/>
            <p:cNvSpPr/>
            <p:nvPr/>
          </p:nvSpPr>
          <p:spPr>
            <a:xfrm>
              <a:off x="4129790" y="2666296"/>
              <a:ext cx="1261884" cy="662554"/>
            </a:xfrm>
            <a:prstGeom prst="rect">
              <a:avLst/>
            </a:prstGeom>
          </p:spPr>
          <p:txBody>
            <a:bodyPr wrap="none" anchor="ctr" anchorCtr="0">
              <a:spAutoFit/>
            </a:bodyPr>
            <a:lstStyle/>
            <a:p>
              <a:pPr algn="ctr">
                <a:lnSpc>
                  <a:spcPct val="150000"/>
                </a:lnSpc>
              </a:pPr>
              <a:r>
                <a:rPr lang="zh-CN" altLang="en-US" sz="2800" b="1" dirty="0">
                  <a:solidFill>
                    <a:srgbClr val="E70009"/>
                  </a:solidFill>
                  <a:latin typeface="微软雅黑" panose="020B0503020204020204" pitchFamily="34" charset="-122"/>
                  <a:ea typeface="微软雅黑" panose="020B0503020204020204" pitchFamily="34" charset="-122"/>
                </a:rPr>
                <a:t>国务院</a:t>
              </a:r>
              <a:endParaRPr lang="zh-CN" altLang="en-US" sz="2800" b="1" dirty="0">
                <a:solidFill>
                  <a:srgbClr val="E70009"/>
                </a:solidFill>
                <a:latin typeface="微软雅黑" panose="020B0503020204020204" pitchFamily="34" charset="-122"/>
                <a:ea typeface="微软雅黑" panose="020B0503020204020204" pitchFamily="34" charset="-122"/>
              </a:endParaRPr>
            </a:p>
          </p:txBody>
        </p:sp>
        <p:sp>
          <p:nvSpPr>
            <p:cNvPr id="1048782" name="椭圆 10"/>
            <p:cNvSpPr/>
            <p:nvPr/>
          </p:nvSpPr>
          <p:spPr>
            <a:xfrm>
              <a:off x="3582493" y="2292709"/>
              <a:ext cx="2343620" cy="2343620"/>
            </a:xfrm>
            <a:prstGeom prst="ellipse">
              <a:avLst/>
            </a:prstGeom>
            <a:noFill/>
            <a:ln w="38100">
              <a:solidFill>
                <a:srgbClr val="008C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83" name="矩形 16"/>
            <p:cNvSpPr/>
            <p:nvPr/>
          </p:nvSpPr>
          <p:spPr>
            <a:xfrm>
              <a:off x="3582492" y="3336816"/>
              <a:ext cx="2343621" cy="874407"/>
            </a:xfrm>
            <a:prstGeom prst="rect">
              <a:avLst/>
            </a:prstGeom>
          </p:spPr>
          <p:txBody>
            <a:bodyPr wrap="square">
              <a:spAutoFit/>
            </a:bodyPr>
            <a:lstStyle/>
            <a:p>
              <a:pPr algn="ctr">
                <a:lnSpc>
                  <a:spcPct val="150000"/>
                </a:lnSpc>
              </a:pPr>
              <a:r>
                <a:rPr lang="zh-CN" altLang="en-US" b="1" dirty="0">
                  <a:solidFill>
                    <a:srgbClr val="168499"/>
                  </a:solidFill>
                  <a:latin typeface="微软雅黑" panose="020B0503020204020204" pitchFamily="34" charset="-122"/>
                  <a:ea typeface="微软雅黑" panose="020B0503020204020204" pitchFamily="34" charset="-122"/>
                </a:rPr>
                <a:t>县级以上地方各级人民政府应当</a:t>
              </a:r>
              <a:endParaRPr lang="zh-CN" altLang="en-US" b="1" dirty="0">
                <a:solidFill>
                  <a:srgbClr val="168499"/>
                </a:solidFill>
                <a:latin typeface="微软雅黑" panose="020B0503020204020204" pitchFamily="34" charset="-122"/>
                <a:ea typeface="微软雅黑" panose="020B0503020204020204" pitchFamily="34" charset="-122"/>
              </a:endParaRPr>
            </a:p>
          </p:txBody>
        </p:sp>
      </p:grpSp>
      <p:grpSp>
        <p:nvGrpSpPr>
          <p:cNvPr id="220" name="组合 23"/>
          <p:cNvGrpSpPr/>
          <p:nvPr/>
        </p:nvGrpSpPr>
        <p:grpSpPr>
          <a:xfrm>
            <a:off x="8881218" y="4725144"/>
            <a:ext cx="1440000" cy="1422382"/>
            <a:chOff x="6969304" y="4166778"/>
            <a:chExt cx="1440000" cy="1422382"/>
          </a:xfrm>
        </p:grpSpPr>
        <p:grpSp>
          <p:nvGrpSpPr>
            <p:cNvPr id="221" name="组合 21"/>
            <p:cNvGrpSpPr/>
            <p:nvPr/>
          </p:nvGrpSpPr>
          <p:grpSpPr>
            <a:xfrm>
              <a:off x="6969304" y="4166778"/>
              <a:ext cx="1080000" cy="1080000"/>
              <a:chOff x="6969304" y="4149160"/>
              <a:chExt cx="1080000" cy="1080000"/>
            </a:xfrm>
          </p:grpSpPr>
          <p:cxnSp>
            <p:nvCxnSpPr>
              <p:cNvPr id="3145750" name="直接连接符 18"/>
              <p:cNvCxnSpPr/>
              <p:nvPr/>
            </p:nvCxnSpPr>
            <p:spPr>
              <a:xfrm flipH="1">
                <a:off x="6969304" y="5229160"/>
                <a:ext cx="10800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45751" name="直接连接符 19"/>
              <p:cNvCxnSpPr/>
              <p:nvPr/>
            </p:nvCxnSpPr>
            <p:spPr>
              <a:xfrm rot="5400000" flipH="1">
                <a:off x="7509303" y="4689160"/>
                <a:ext cx="1080000"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048784" name="椭圆 20"/>
            <p:cNvSpPr/>
            <p:nvPr/>
          </p:nvSpPr>
          <p:spPr>
            <a:xfrm>
              <a:off x="7689304" y="4869160"/>
              <a:ext cx="720000" cy="720000"/>
            </a:xfrm>
            <a:prstGeom prst="ellipse">
              <a:avLst/>
            </a:prstGeom>
            <a:solidFill>
              <a:schemeClr val="bg1"/>
            </a:solidFill>
            <a:ln w="28575">
              <a:solidFill>
                <a:srgbClr val="008C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rgbClr val="008CD7"/>
                  </a:solidFill>
                  <a:latin typeface="Arial" panose="020B0604020202020204" pitchFamily="34" charset="0"/>
                  <a:cs typeface="Arial" panose="020B0604020202020204" pitchFamily="34" charset="0"/>
                </a:rPr>
                <a:t>3</a:t>
              </a:r>
              <a:endParaRPr lang="zh-CN" altLang="en-US" sz="4000" dirty="0">
                <a:solidFill>
                  <a:srgbClr val="008CD7"/>
                </a:solidFill>
                <a:latin typeface="Arial" panose="020B0604020202020204" pitchFamily="34" charset="0"/>
                <a:cs typeface="Arial" panose="020B0604020202020204" pitchFamily="34" charset="0"/>
              </a:endParaRPr>
            </a:p>
          </p:txBody>
        </p:sp>
      </p:grpSp>
      <p:grpSp>
        <p:nvGrpSpPr>
          <p:cNvPr id="222" name="组合 35"/>
          <p:cNvGrpSpPr/>
          <p:nvPr/>
        </p:nvGrpSpPr>
        <p:grpSpPr>
          <a:xfrm>
            <a:off x="1613665" y="1261315"/>
            <a:ext cx="1386627" cy="1447760"/>
            <a:chOff x="576769" y="959545"/>
            <a:chExt cx="1386627" cy="1447760"/>
          </a:xfrm>
        </p:grpSpPr>
        <p:grpSp>
          <p:nvGrpSpPr>
            <p:cNvPr id="223" name="组合 26"/>
            <p:cNvGrpSpPr/>
            <p:nvPr/>
          </p:nvGrpSpPr>
          <p:grpSpPr>
            <a:xfrm rot="5400000">
              <a:off x="883396" y="1327305"/>
              <a:ext cx="1080000" cy="1080000"/>
              <a:chOff x="1211041" y="2794120"/>
              <a:chExt cx="1080000" cy="1080000"/>
            </a:xfrm>
          </p:grpSpPr>
          <p:cxnSp>
            <p:nvCxnSpPr>
              <p:cNvPr id="3145752" name="直接连接符 28"/>
              <p:cNvCxnSpPr/>
              <p:nvPr/>
            </p:nvCxnSpPr>
            <p:spPr>
              <a:xfrm>
                <a:off x="1211041" y="3874120"/>
                <a:ext cx="10800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45753" name="直接连接符 29"/>
              <p:cNvCxnSpPr/>
              <p:nvPr/>
            </p:nvCxnSpPr>
            <p:spPr>
              <a:xfrm rot="16200000">
                <a:off x="671042" y="3334120"/>
                <a:ext cx="1080000"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048785" name="椭圆 27"/>
            <p:cNvSpPr/>
            <p:nvPr/>
          </p:nvSpPr>
          <p:spPr>
            <a:xfrm>
              <a:off x="576769" y="959545"/>
              <a:ext cx="720000" cy="720000"/>
            </a:xfrm>
            <a:prstGeom prst="ellipse">
              <a:avLst/>
            </a:prstGeom>
            <a:solidFill>
              <a:schemeClr val="bg1"/>
            </a:solidFill>
            <a:ln w="28575">
              <a:solidFill>
                <a:srgbClr val="008C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rgbClr val="008CD7"/>
                  </a:solidFill>
                  <a:latin typeface="Arial" panose="020B0604020202020204" pitchFamily="34" charset="0"/>
                  <a:cs typeface="Arial" panose="020B0604020202020204" pitchFamily="34" charset="0"/>
                </a:rPr>
                <a:t>1</a:t>
              </a:r>
              <a:endParaRPr lang="zh-CN" altLang="en-US" sz="4000" dirty="0">
                <a:solidFill>
                  <a:srgbClr val="008CD7"/>
                </a:solidFill>
                <a:latin typeface="Arial" panose="020B0604020202020204" pitchFamily="34" charset="0"/>
                <a:cs typeface="Arial" panose="020B0604020202020204" pitchFamily="34" charset="0"/>
              </a:endParaRPr>
            </a:p>
          </p:txBody>
        </p:sp>
      </p:grpSp>
      <p:grpSp>
        <p:nvGrpSpPr>
          <p:cNvPr id="224" name="组合 30"/>
          <p:cNvGrpSpPr/>
          <p:nvPr/>
        </p:nvGrpSpPr>
        <p:grpSpPr>
          <a:xfrm rot="10800000">
            <a:off x="8881218" y="1629210"/>
            <a:ext cx="1080000" cy="1080000"/>
            <a:chOff x="1211041" y="2794120"/>
            <a:chExt cx="1080000" cy="1080000"/>
          </a:xfrm>
        </p:grpSpPr>
        <p:cxnSp>
          <p:nvCxnSpPr>
            <p:cNvPr id="3145754" name="直接连接符 31"/>
            <p:cNvCxnSpPr/>
            <p:nvPr/>
          </p:nvCxnSpPr>
          <p:spPr>
            <a:xfrm>
              <a:off x="1211041" y="3874120"/>
              <a:ext cx="10800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45755" name="直接连接符 32"/>
            <p:cNvCxnSpPr/>
            <p:nvPr/>
          </p:nvCxnSpPr>
          <p:spPr>
            <a:xfrm rot="16200000">
              <a:off x="671042" y="3334120"/>
              <a:ext cx="1080000"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048786" name="椭圆 33"/>
          <p:cNvSpPr/>
          <p:nvPr/>
        </p:nvSpPr>
        <p:spPr>
          <a:xfrm>
            <a:off x="9629970" y="1261315"/>
            <a:ext cx="720000" cy="720000"/>
          </a:xfrm>
          <a:prstGeom prst="ellipse">
            <a:avLst/>
          </a:prstGeom>
          <a:solidFill>
            <a:schemeClr val="bg1"/>
          </a:solidFill>
          <a:ln w="28575">
            <a:solidFill>
              <a:srgbClr val="008C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rgbClr val="008CD7"/>
                </a:solidFill>
                <a:latin typeface="Arial" panose="020B0604020202020204" pitchFamily="34" charset="0"/>
                <a:cs typeface="Arial" panose="020B0604020202020204" pitchFamily="34" charset="0"/>
              </a:rPr>
              <a:t>3</a:t>
            </a:r>
            <a:endParaRPr lang="zh-CN" altLang="en-US" sz="4000" dirty="0">
              <a:solidFill>
                <a:srgbClr val="008CD7"/>
              </a:solidFill>
              <a:latin typeface="Arial" panose="020B0604020202020204" pitchFamily="34" charset="0"/>
              <a:cs typeface="Arial" panose="020B0604020202020204" pitchFamily="34" charset="0"/>
            </a:endParaRPr>
          </a:p>
        </p:txBody>
      </p:sp>
      <p:sp>
        <p:nvSpPr>
          <p:cNvPr id="1048787" name="矩形 34"/>
          <p:cNvSpPr/>
          <p:nvPr/>
        </p:nvSpPr>
        <p:spPr>
          <a:xfrm>
            <a:off x="2274312" y="1632285"/>
            <a:ext cx="2492990" cy="874407"/>
          </a:xfrm>
          <a:prstGeom prst="rect">
            <a:avLst/>
          </a:prstGeom>
        </p:spPr>
        <p:txBody>
          <a:bodyPr wrap="none">
            <a:spAutoFit/>
          </a:bodyPr>
          <a:lstStyle/>
          <a:p>
            <a:pPr>
              <a:lnSpc>
                <a:spcPct val="150000"/>
              </a:lnSpc>
            </a:pPr>
            <a:r>
              <a:rPr lang="zh-CN" altLang="en-US" b="1" dirty="0">
                <a:latin typeface="微软雅黑" panose="020B0503020204020204" pitchFamily="34" charset="-122"/>
                <a:ea typeface="微软雅黑" panose="020B0503020204020204" pitchFamily="34" charset="-122"/>
              </a:rPr>
              <a:t>加强</a:t>
            </a:r>
            <a:endParaRPr lang="en-US" altLang="zh-CN" b="1"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对安全生产工作的领导</a:t>
            </a:r>
            <a:endParaRPr lang="zh-CN" altLang="en-US" dirty="0">
              <a:latin typeface="微软雅黑" panose="020B0503020204020204" pitchFamily="34" charset="-122"/>
              <a:ea typeface="微软雅黑" panose="020B0503020204020204" pitchFamily="34" charset="-122"/>
            </a:endParaRPr>
          </a:p>
        </p:txBody>
      </p:sp>
      <p:sp>
        <p:nvSpPr>
          <p:cNvPr id="1048788" name="矩形 36"/>
          <p:cNvSpPr/>
          <p:nvPr/>
        </p:nvSpPr>
        <p:spPr>
          <a:xfrm>
            <a:off x="6189343" y="1633534"/>
            <a:ext cx="3483481" cy="874407"/>
          </a:xfrm>
          <a:prstGeom prst="rect">
            <a:avLst/>
          </a:prstGeom>
        </p:spPr>
        <p:txBody>
          <a:bodyPr wrap="square">
            <a:spAutoFit/>
          </a:bodyPr>
          <a:lstStyle/>
          <a:p>
            <a:pPr algn="r">
              <a:lnSpc>
                <a:spcPct val="150000"/>
              </a:lnSpc>
            </a:pPr>
            <a:r>
              <a:rPr lang="zh-CN" altLang="en-US" b="1" dirty="0">
                <a:latin typeface="微软雅黑" panose="020B0503020204020204" pitchFamily="34" charset="-122"/>
                <a:ea typeface="微软雅黑" panose="020B0503020204020204" pitchFamily="34" charset="-122"/>
              </a:rPr>
              <a:t>支持、督促各有关部门</a:t>
            </a:r>
            <a:endParaRPr lang="en-US" altLang="zh-CN" b="1" dirty="0">
              <a:latin typeface="微软雅黑" panose="020B0503020204020204" pitchFamily="34" charset="-122"/>
              <a:ea typeface="微软雅黑" panose="020B0503020204020204" pitchFamily="34" charset="-122"/>
            </a:endParaRPr>
          </a:p>
          <a:p>
            <a:pPr algn="r">
              <a:lnSpc>
                <a:spcPct val="150000"/>
              </a:lnSpc>
            </a:pPr>
            <a:r>
              <a:rPr lang="zh-CN" altLang="en-US" dirty="0">
                <a:latin typeface="微软雅黑" panose="020B0503020204020204" pitchFamily="34" charset="-122"/>
                <a:ea typeface="微软雅黑" panose="020B0503020204020204" pitchFamily="34" charset="-122"/>
              </a:rPr>
              <a:t>依法履行安全生产监督管理职责</a:t>
            </a:r>
            <a:endParaRPr lang="zh-CN" altLang="en-US" dirty="0">
              <a:latin typeface="微软雅黑" panose="020B0503020204020204" pitchFamily="34" charset="-122"/>
              <a:ea typeface="微软雅黑" panose="020B0503020204020204" pitchFamily="34" charset="-122"/>
            </a:endParaRPr>
          </a:p>
        </p:txBody>
      </p:sp>
      <p:sp>
        <p:nvSpPr>
          <p:cNvPr id="1048789" name="矩形 37"/>
          <p:cNvSpPr/>
          <p:nvPr/>
        </p:nvSpPr>
        <p:spPr>
          <a:xfrm>
            <a:off x="5661014" y="4864196"/>
            <a:ext cx="3877985" cy="874407"/>
          </a:xfrm>
          <a:prstGeom prst="rect">
            <a:avLst/>
          </a:prstGeom>
        </p:spPr>
        <p:txBody>
          <a:bodyPr wrap="none">
            <a:spAutoFit/>
          </a:bodyPr>
          <a:lstStyle/>
          <a:p>
            <a:pPr algn="r">
              <a:lnSpc>
                <a:spcPct val="150000"/>
              </a:lnSpc>
            </a:pPr>
            <a:r>
              <a:rPr lang="zh-CN" altLang="en-US" b="1" dirty="0">
                <a:latin typeface="微软雅黑" panose="020B0503020204020204" pitchFamily="34" charset="-122"/>
                <a:ea typeface="微软雅黑" panose="020B0503020204020204" pitchFamily="34" charset="-122"/>
              </a:rPr>
              <a:t>及时协调、解决</a:t>
            </a:r>
            <a:endParaRPr lang="en-US" altLang="zh-CN" b="1" dirty="0">
              <a:latin typeface="微软雅黑" panose="020B0503020204020204" pitchFamily="34" charset="-122"/>
              <a:ea typeface="微软雅黑" panose="020B0503020204020204" pitchFamily="34" charset="-122"/>
            </a:endParaRPr>
          </a:p>
          <a:p>
            <a:pPr algn="r">
              <a:lnSpc>
                <a:spcPct val="150000"/>
              </a:lnSpc>
            </a:pPr>
            <a:r>
              <a:rPr lang="zh-CN" altLang="en-US" dirty="0">
                <a:latin typeface="微软雅黑" panose="020B0503020204020204" pitchFamily="34" charset="-122"/>
                <a:ea typeface="微软雅黑" panose="020B0503020204020204" pitchFamily="34" charset="-122"/>
              </a:rPr>
              <a:t>安全生产监督管理中存在的重大问题</a:t>
            </a:r>
            <a:endParaRPr lang="zh-CN" altLang="en-US" dirty="0">
              <a:latin typeface="微软雅黑" panose="020B0503020204020204" pitchFamily="34" charset="-122"/>
              <a:ea typeface="微软雅黑" panose="020B0503020204020204" pitchFamily="34" charset="-122"/>
            </a:endParaRPr>
          </a:p>
        </p:txBody>
      </p:sp>
      <p:sp>
        <p:nvSpPr>
          <p:cNvPr id="1048790" name="矩形 38"/>
          <p:cNvSpPr/>
          <p:nvPr/>
        </p:nvSpPr>
        <p:spPr>
          <a:xfrm>
            <a:off x="2274312" y="4896888"/>
            <a:ext cx="2492990" cy="874407"/>
          </a:xfrm>
          <a:prstGeom prst="rect">
            <a:avLst/>
          </a:prstGeom>
        </p:spPr>
        <p:txBody>
          <a:bodyPr wrap="none">
            <a:spAutoFit/>
          </a:bodyPr>
          <a:lstStyle/>
          <a:p>
            <a:pPr>
              <a:lnSpc>
                <a:spcPct val="150000"/>
              </a:lnSpc>
            </a:pPr>
            <a:r>
              <a:rPr lang="zh-CN" altLang="en-US" b="1" dirty="0">
                <a:latin typeface="微软雅黑" panose="020B0503020204020204" pitchFamily="34" charset="-122"/>
                <a:ea typeface="微软雅黑" panose="020B0503020204020204" pitchFamily="34" charset="-122"/>
              </a:rPr>
              <a:t>建立健全</a:t>
            </a:r>
            <a:endParaRPr lang="en-US" altLang="zh-CN" b="1"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安全生产工作协调机制</a:t>
            </a:r>
            <a:endParaRPr lang="zh-CN" altLang="en-US" dirty="0">
              <a:latin typeface="微软雅黑" panose="020B0503020204020204" pitchFamily="34" charset="-122"/>
              <a:ea typeface="微软雅黑" panose="020B0503020204020204" pitchFamily="34" charset="-122"/>
            </a:endParaRPr>
          </a:p>
        </p:txBody>
      </p:sp>
      <p:sp>
        <p:nvSpPr>
          <p:cNvPr id="1048791" name="六边形 40"/>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9.1</a:t>
            </a:r>
            <a:endParaRPr lang="zh-CN" altLang="en-US" sz="2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92" name="右箭头 4"/>
          <p:cNvSpPr/>
          <p:nvPr/>
        </p:nvSpPr>
        <p:spPr>
          <a:xfrm>
            <a:off x="3104484" y="2823390"/>
            <a:ext cx="900795" cy="1374760"/>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93" name="矩形 49"/>
          <p:cNvSpPr/>
          <p:nvPr/>
        </p:nvSpPr>
        <p:spPr>
          <a:xfrm>
            <a:off x="4152578" y="2732768"/>
            <a:ext cx="7416000" cy="720000"/>
          </a:xfrm>
          <a:prstGeom prst="rect">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a:latin typeface="微软雅黑" panose="020B0503020204020204" pitchFamily="34" charset="-122"/>
                <a:ea typeface="微软雅黑" panose="020B0503020204020204" pitchFamily="34" charset="-122"/>
              </a:rPr>
              <a:t>加强安全生产监管力量建设</a:t>
            </a:r>
            <a:endParaRPr lang="zh-CN" altLang="en-US" sz="1600" b="1" dirty="0">
              <a:latin typeface="微软雅黑" panose="020B0503020204020204" pitchFamily="34" charset="-122"/>
              <a:ea typeface="微软雅黑" panose="020B0503020204020204" pitchFamily="34" charset="-122"/>
            </a:endParaRPr>
          </a:p>
        </p:txBody>
      </p:sp>
      <p:sp>
        <p:nvSpPr>
          <p:cNvPr id="1048794" name="矩形 48"/>
          <p:cNvSpPr/>
          <p:nvPr/>
        </p:nvSpPr>
        <p:spPr>
          <a:xfrm>
            <a:off x="4152578" y="1846231"/>
            <a:ext cx="7416000" cy="72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a:latin typeface="微软雅黑" panose="020B0503020204020204" pitchFamily="34" charset="-122"/>
                <a:ea typeface="微软雅黑" panose="020B0503020204020204" pitchFamily="34" charset="-122"/>
              </a:rPr>
              <a:t>应当明确负责安全生产监督管理的有关工作机构及其职责</a:t>
            </a:r>
            <a:endParaRPr lang="zh-CN" altLang="en-US" sz="1600" b="1" dirty="0">
              <a:latin typeface="微软雅黑" panose="020B0503020204020204" pitchFamily="34" charset="-122"/>
              <a:ea typeface="微软雅黑" panose="020B0503020204020204" pitchFamily="34" charset="-122"/>
            </a:endParaRPr>
          </a:p>
        </p:txBody>
      </p:sp>
      <p:sp>
        <p:nvSpPr>
          <p:cNvPr id="1048795" name="六边形 1"/>
          <p:cNvSpPr/>
          <p:nvPr/>
        </p:nvSpPr>
        <p:spPr>
          <a:xfrm>
            <a:off x="316744" y="2777436"/>
            <a:ext cx="1784414" cy="1538288"/>
          </a:xfrm>
          <a:prstGeom prst="hexagon">
            <a:avLst/>
          </a:prstGeom>
          <a:noFill/>
          <a:ln w="28575">
            <a:solidFill>
              <a:srgbClr val="E75A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96" name="矩形 2"/>
          <p:cNvSpPr/>
          <p:nvPr/>
        </p:nvSpPr>
        <p:spPr>
          <a:xfrm>
            <a:off x="398475" y="3131084"/>
            <a:ext cx="1620957" cy="787523"/>
          </a:xfrm>
          <a:prstGeom prst="rect">
            <a:avLst/>
          </a:prstGeom>
        </p:spPr>
        <p:txBody>
          <a:bodyPr wrap="none">
            <a:spAutoFit/>
          </a:bodyPr>
          <a:lstStyle/>
          <a:p>
            <a:pPr algn="ctr">
              <a:lnSpc>
                <a:spcPct val="150000"/>
              </a:lnSpc>
            </a:pPr>
            <a:r>
              <a:rPr lang="zh-CN" altLang="en-US" sz="1600" b="1" dirty="0">
                <a:latin typeface="微软雅黑" panose="020B0503020204020204" pitchFamily="34" charset="-122"/>
                <a:ea typeface="微软雅黑" panose="020B0503020204020204" pitchFamily="34" charset="-122"/>
              </a:rPr>
              <a:t>乡、镇人民政府</a:t>
            </a:r>
            <a:endParaRPr lang="en-US" altLang="zh-CN" sz="1600" b="1" dirty="0">
              <a:latin typeface="微软雅黑" panose="020B0503020204020204" pitchFamily="34" charset="-122"/>
              <a:ea typeface="微软雅黑" panose="020B0503020204020204" pitchFamily="34" charset="-122"/>
            </a:endParaRPr>
          </a:p>
          <a:p>
            <a:pPr algn="ctr">
              <a:lnSpc>
                <a:spcPct val="150000"/>
              </a:lnSpc>
            </a:pPr>
            <a:r>
              <a:rPr lang="zh-CN" altLang="en-US" sz="1600" b="1" dirty="0">
                <a:latin typeface="微软雅黑" panose="020B0503020204020204" pitchFamily="34" charset="-122"/>
                <a:ea typeface="微软雅黑" panose="020B0503020204020204" pitchFamily="34" charset="-122"/>
              </a:rPr>
              <a:t>以及街道办事处</a:t>
            </a:r>
            <a:endParaRPr lang="zh-CN" altLang="en-US" sz="1600" b="1" dirty="0">
              <a:latin typeface="微软雅黑" panose="020B0503020204020204" pitchFamily="34" charset="-122"/>
              <a:ea typeface="微软雅黑" panose="020B0503020204020204" pitchFamily="34" charset="-122"/>
            </a:endParaRPr>
          </a:p>
        </p:txBody>
      </p:sp>
      <p:grpSp>
        <p:nvGrpSpPr>
          <p:cNvPr id="226" name="组合 14"/>
          <p:cNvGrpSpPr/>
          <p:nvPr/>
        </p:nvGrpSpPr>
        <p:grpSpPr>
          <a:xfrm>
            <a:off x="1797421" y="1914480"/>
            <a:ext cx="1784414" cy="1538288"/>
            <a:chOff x="-1114425" y="1254125"/>
            <a:chExt cx="1784414" cy="1538288"/>
          </a:xfrm>
          <a:solidFill>
            <a:schemeClr val="bg1"/>
          </a:solidFill>
        </p:grpSpPr>
        <p:sp>
          <p:nvSpPr>
            <p:cNvPr id="1048797" name="六边形 16"/>
            <p:cNvSpPr/>
            <p:nvPr/>
          </p:nvSpPr>
          <p:spPr>
            <a:xfrm>
              <a:off x="-1114425" y="1254125"/>
              <a:ext cx="1784414" cy="1538288"/>
            </a:xfrm>
            <a:prstGeom prst="hexagon">
              <a:avLst/>
            </a:prstGeom>
            <a:grpFill/>
            <a:ln w="28575">
              <a:solidFill>
                <a:srgbClr val="18BD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8798" name="矩形 17"/>
            <p:cNvSpPr/>
            <p:nvPr/>
          </p:nvSpPr>
          <p:spPr>
            <a:xfrm>
              <a:off x="-676443" y="1616076"/>
              <a:ext cx="1005403" cy="787523"/>
            </a:xfrm>
            <a:prstGeom prst="rect">
              <a:avLst/>
            </a:prstGeom>
            <a:grpFill/>
            <a:ln>
              <a:noFill/>
            </a:ln>
          </p:spPr>
          <p:txBody>
            <a:bodyPr wrap="none">
              <a:spAutoFit/>
            </a:bodyPr>
            <a:lstStyle/>
            <a:p>
              <a:pPr algn="ctr">
                <a:lnSpc>
                  <a:spcPct val="150000"/>
                </a:lnSpc>
              </a:pPr>
              <a:r>
                <a:rPr lang="zh-CN" altLang="en-US" sz="1600" b="1" dirty="0">
                  <a:latin typeface="微软雅黑" panose="020B0503020204020204" pitchFamily="34" charset="-122"/>
                  <a:ea typeface="微软雅黑" panose="020B0503020204020204" pitchFamily="34" charset="-122"/>
                </a:rPr>
                <a:t>开发区</a:t>
              </a:r>
              <a:endParaRPr lang="en-US" altLang="zh-CN" sz="1600" b="1" dirty="0">
                <a:latin typeface="微软雅黑" panose="020B0503020204020204" pitchFamily="34" charset="-122"/>
                <a:ea typeface="微软雅黑" panose="020B0503020204020204" pitchFamily="34" charset="-122"/>
              </a:endParaRPr>
            </a:p>
            <a:p>
              <a:pPr algn="ctr">
                <a:lnSpc>
                  <a:spcPct val="150000"/>
                </a:lnSpc>
              </a:pPr>
              <a:r>
                <a:rPr lang="zh-CN" altLang="en-US" sz="1600" b="1" dirty="0">
                  <a:latin typeface="微软雅黑" panose="020B0503020204020204" pitchFamily="34" charset="-122"/>
                  <a:ea typeface="微软雅黑" panose="020B0503020204020204" pitchFamily="34" charset="-122"/>
                </a:rPr>
                <a:t>工业园区</a:t>
              </a:r>
              <a:endParaRPr lang="en-US" altLang="zh-CN" sz="1600" b="1" dirty="0">
                <a:latin typeface="微软雅黑" panose="020B0503020204020204" pitchFamily="34" charset="-122"/>
                <a:ea typeface="微软雅黑" panose="020B0503020204020204" pitchFamily="34" charset="-122"/>
              </a:endParaRPr>
            </a:p>
          </p:txBody>
        </p:sp>
      </p:grpSp>
      <p:sp>
        <p:nvSpPr>
          <p:cNvPr id="1048799" name="六边形 19"/>
          <p:cNvSpPr/>
          <p:nvPr/>
        </p:nvSpPr>
        <p:spPr>
          <a:xfrm>
            <a:off x="1797421" y="3576232"/>
            <a:ext cx="1784414" cy="1538288"/>
          </a:xfrm>
          <a:prstGeom prst="hexagon">
            <a:avLst/>
          </a:prstGeom>
          <a:solidFill>
            <a:schemeClr val="bg1"/>
          </a:solidFill>
          <a:ln w="28575">
            <a:solidFill>
              <a:srgbClr val="38BD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00" name="矩形 22"/>
          <p:cNvSpPr/>
          <p:nvPr/>
        </p:nvSpPr>
        <p:spPr>
          <a:xfrm>
            <a:off x="2304265" y="3951616"/>
            <a:ext cx="800219" cy="787523"/>
          </a:xfrm>
          <a:prstGeom prst="rect">
            <a:avLst/>
          </a:prstGeom>
        </p:spPr>
        <p:txBody>
          <a:bodyPr wrap="none">
            <a:spAutoFit/>
          </a:bodyPr>
          <a:lstStyle/>
          <a:p>
            <a:pPr algn="ctr">
              <a:lnSpc>
                <a:spcPct val="150000"/>
              </a:lnSpc>
            </a:pPr>
            <a:r>
              <a:rPr lang="zh-CN" altLang="en-US" sz="1600" b="1" dirty="0">
                <a:latin typeface="微软雅黑" panose="020B0503020204020204" pitchFamily="34" charset="-122"/>
                <a:ea typeface="微软雅黑" panose="020B0503020204020204" pitchFamily="34" charset="-122"/>
              </a:rPr>
              <a:t>港区</a:t>
            </a:r>
            <a:endParaRPr lang="zh-CN" altLang="en-US" sz="1600" b="1" dirty="0">
              <a:latin typeface="微软雅黑" panose="020B0503020204020204" pitchFamily="34" charset="-122"/>
              <a:ea typeface="微软雅黑" panose="020B0503020204020204" pitchFamily="34" charset="-122"/>
            </a:endParaRPr>
          </a:p>
          <a:p>
            <a:pPr algn="ctr">
              <a:lnSpc>
                <a:spcPct val="150000"/>
              </a:lnSpc>
            </a:pPr>
            <a:r>
              <a:rPr lang="zh-CN" altLang="en-US" sz="1600" b="1" dirty="0">
                <a:latin typeface="微软雅黑" panose="020B0503020204020204" pitchFamily="34" charset="-122"/>
                <a:ea typeface="微软雅黑" panose="020B0503020204020204" pitchFamily="34" charset="-122"/>
              </a:rPr>
              <a:t>风景区</a:t>
            </a:r>
            <a:endParaRPr lang="zh-CN" altLang="en-US" sz="1600" b="1" dirty="0">
              <a:latin typeface="微软雅黑" panose="020B0503020204020204" pitchFamily="34" charset="-122"/>
              <a:ea typeface="微软雅黑" panose="020B0503020204020204" pitchFamily="34" charset="-122"/>
            </a:endParaRPr>
          </a:p>
        </p:txBody>
      </p:sp>
      <p:sp>
        <p:nvSpPr>
          <p:cNvPr id="1048801" name="六边形 15"/>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9.2</a:t>
            </a:r>
            <a:endParaRPr lang="zh-CN" altLang="en-US" sz="2800" dirty="0"/>
          </a:p>
        </p:txBody>
      </p:sp>
      <p:sp>
        <p:nvSpPr>
          <p:cNvPr id="1048802" name="矩形 18"/>
          <p:cNvSpPr/>
          <p:nvPr/>
        </p:nvSpPr>
        <p:spPr>
          <a:xfrm>
            <a:off x="4123476" y="3619305"/>
            <a:ext cx="7416000" cy="72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a:latin typeface="微软雅黑" panose="020B0503020204020204" pitchFamily="34" charset="-122"/>
                <a:ea typeface="微软雅黑" panose="020B0503020204020204" pitchFamily="34" charset="-122"/>
              </a:rPr>
              <a:t>按照职责对本行政区域或者管理区域内生产经营单位安全生产状况进行监督检查</a:t>
            </a:r>
            <a:endParaRPr lang="zh-CN" altLang="en-US" sz="1600" b="1" dirty="0">
              <a:latin typeface="微软雅黑" panose="020B0503020204020204" pitchFamily="34" charset="-122"/>
              <a:ea typeface="微软雅黑" panose="020B0503020204020204" pitchFamily="34" charset="-122"/>
            </a:endParaRPr>
          </a:p>
        </p:txBody>
      </p:sp>
      <p:sp>
        <p:nvSpPr>
          <p:cNvPr id="1048803" name="矩形 20"/>
          <p:cNvSpPr/>
          <p:nvPr/>
        </p:nvSpPr>
        <p:spPr>
          <a:xfrm>
            <a:off x="4123476" y="4505843"/>
            <a:ext cx="7416000" cy="720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a:latin typeface="微软雅黑" panose="020B0503020204020204" pitchFamily="34" charset="-122"/>
                <a:ea typeface="微软雅黑" panose="020B0503020204020204" pitchFamily="34" charset="-122"/>
              </a:rPr>
              <a:t>协助人民政府有关部门或者按照授权依法履行安全生产监督管理职责。</a:t>
            </a:r>
            <a:endParaRPr lang="zh-CN" altLang="en-US" sz="16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04" name="六边形 27"/>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10</a:t>
            </a:r>
            <a:endParaRPr lang="zh-CN" altLang="en-US" sz="2800" dirty="0"/>
          </a:p>
        </p:txBody>
      </p:sp>
      <p:sp>
        <p:nvSpPr>
          <p:cNvPr id="1048805" name="矩形 1"/>
          <p:cNvSpPr/>
          <p:nvPr/>
        </p:nvSpPr>
        <p:spPr>
          <a:xfrm>
            <a:off x="264146" y="6053573"/>
            <a:ext cx="11928648" cy="418191"/>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应急管理部门和对有关行业、领域的安全生产工作实施监督管理的部门，统称</a:t>
            </a:r>
            <a:r>
              <a:rPr lang="zh-CN" altLang="en-US" sz="1600" b="1" dirty="0">
                <a:solidFill>
                  <a:srgbClr val="132A88"/>
                </a:solidFill>
                <a:latin typeface="微软雅黑" panose="020B0503020204020204" pitchFamily="34" charset="-122"/>
                <a:ea typeface="微软雅黑" panose="020B0503020204020204" pitchFamily="34" charset="-122"/>
              </a:rPr>
              <a:t>负有安全生产监督管理职责的部门</a:t>
            </a:r>
            <a:r>
              <a:rPr lang="zh-CN" altLang="en-US" sz="1600" dirty="0">
                <a:latin typeface="微软雅黑" panose="020B0503020204020204" pitchFamily="34" charset="-122"/>
                <a:ea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endParaRPr>
          </a:p>
        </p:txBody>
      </p:sp>
      <p:graphicFrame>
        <p:nvGraphicFramePr>
          <p:cNvPr id="4194304" name="表格 3"/>
          <p:cNvGraphicFramePr>
            <a:graphicFrameLocks noGrp="1"/>
          </p:cNvGraphicFramePr>
          <p:nvPr/>
        </p:nvGraphicFramePr>
        <p:xfrm>
          <a:off x="257991" y="1035684"/>
          <a:ext cx="11592000" cy="4883334"/>
        </p:xfrm>
        <a:graphic>
          <a:graphicData uri="http://schemas.openxmlformats.org/drawingml/2006/table">
            <a:tbl>
              <a:tblPr firstRow="1" bandRow="1">
                <a:tableStyleId>{5C22544A-7EE6-4342-B048-85BDC9FD1C3A}</a:tableStyleId>
              </a:tblPr>
              <a:tblGrid>
                <a:gridCol w="648000"/>
                <a:gridCol w="2988000"/>
                <a:gridCol w="7956000"/>
              </a:tblGrid>
              <a:tr h="648000">
                <a:tc>
                  <a:txBody>
                    <a:bodyPr/>
                    <a:lstStyle/>
                    <a:p>
                      <a:pPr algn="ctr"/>
                      <a:r>
                        <a:rPr lang="zh-CN" altLang="en-US" sz="1600" dirty="0">
                          <a:latin typeface="微软雅黑" panose="020B0503020204020204" pitchFamily="34" charset="-122"/>
                          <a:ea typeface="微软雅黑" panose="020B0503020204020204" pitchFamily="34" charset="-122"/>
                        </a:rPr>
                        <a:t>序号</a:t>
                      </a:r>
                      <a:endParaRPr lang="zh-CN" altLang="en-US" sz="1600" dirty="0">
                        <a:latin typeface="微软雅黑" panose="020B0503020204020204" pitchFamily="34" charset="-122"/>
                        <a:ea typeface="微软雅黑" panose="020B0503020204020204" pitchFamily="34" charset="-122"/>
                      </a:endParaRPr>
                    </a:p>
                  </a:txBody>
                  <a:tcPr anchor="ctr">
                    <a:solidFill>
                      <a:srgbClr val="0F73BE"/>
                    </a:solidFill>
                  </a:tcPr>
                </a:tc>
                <a:tc>
                  <a:txBody>
                    <a:bodyPr/>
                    <a:lstStyle/>
                    <a:p>
                      <a:pPr algn="ctr"/>
                      <a:r>
                        <a:rPr lang="zh-CN" altLang="en-US" sz="1600" dirty="0">
                          <a:latin typeface="微软雅黑" panose="020B0503020204020204" pitchFamily="34" charset="-122"/>
                          <a:ea typeface="微软雅黑" panose="020B0503020204020204" pitchFamily="34" charset="-122"/>
                        </a:rPr>
                        <a:t>单位</a:t>
                      </a:r>
                      <a:endParaRPr lang="zh-CN" altLang="en-US" sz="1600" dirty="0">
                        <a:latin typeface="微软雅黑" panose="020B0503020204020204" pitchFamily="34" charset="-122"/>
                        <a:ea typeface="微软雅黑" panose="020B0503020204020204" pitchFamily="34" charset="-122"/>
                      </a:endParaRPr>
                    </a:p>
                  </a:txBody>
                  <a:tcPr anchor="ctr">
                    <a:solidFill>
                      <a:srgbClr val="0F73BE"/>
                    </a:solidFill>
                  </a:tcPr>
                </a:tc>
                <a:tc>
                  <a:txBody>
                    <a:bodyPr/>
                    <a:lstStyle/>
                    <a:p>
                      <a:pPr algn="ctr"/>
                      <a:r>
                        <a:rPr lang="zh-CN" altLang="en-US" sz="1600" dirty="0">
                          <a:latin typeface="微软雅黑" panose="020B0503020204020204" pitchFamily="34" charset="-122"/>
                          <a:ea typeface="微软雅黑" panose="020B0503020204020204" pitchFamily="34" charset="-122"/>
                        </a:rPr>
                        <a:t>职责要求</a:t>
                      </a:r>
                      <a:endParaRPr lang="zh-CN" altLang="en-US" sz="1600" dirty="0">
                        <a:latin typeface="微软雅黑" panose="020B0503020204020204" pitchFamily="34" charset="-122"/>
                        <a:ea typeface="微软雅黑" panose="020B0503020204020204" pitchFamily="34" charset="-122"/>
                      </a:endParaRPr>
                    </a:p>
                  </a:txBody>
                  <a:tcPr anchor="ctr">
                    <a:solidFill>
                      <a:srgbClr val="0F73BE"/>
                    </a:solidFill>
                  </a:tcPr>
                </a:tc>
              </a:tr>
              <a:tr h="648000">
                <a:tc>
                  <a:txBody>
                    <a:bodyPr/>
                    <a:lstStyle/>
                    <a:p>
                      <a:pPr algn="ctr"/>
                      <a:r>
                        <a:rPr lang="en-US" altLang="zh-CN" sz="1600" dirty="0">
                          <a:latin typeface="微软雅黑" panose="020B0503020204020204" pitchFamily="34" charset="-122"/>
                          <a:ea typeface="微软雅黑" panose="020B0503020204020204" pitchFamily="34" charset="-122"/>
                        </a:rPr>
                        <a:t>1</a:t>
                      </a:r>
                      <a:endParaRPr lang="zh-CN" altLang="en-US" sz="1600" dirty="0">
                        <a:latin typeface="微软雅黑" panose="020B0503020204020204" pitchFamily="34" charset="-122"/>
                        <a:ea typeface="微软雅黑" panose="020B0503020204020204" pitchFamily="34" charset="-122"/>
                      </a:endParaRPr>
                    </a:p>
                  </a:txBody>
                  <a:tcPr anchor="ctr">
                    <a:lnR w="3175" cap="flat" cmpd="sng" algn="ctr">
                      <a:solidFill>
                        <a:schemeClr val="tx1"/>
                      </a:solidFill>
                      <a:prstDash val="solid"/>
                      <a:round/>
                      <a:headEnd type="none" w="med" len="med"/>
                      <a:tailEnd type="none" w="med" len="med"/>
                    </a:lnR>
                    <a:lnB w="3175" cap="flat" cmpd="sng" algn="ctr">
                      <a:solidFill>
                        <a:schemeClr val="tx1"/>
                      </a:solidFill>
                      <a:prstDash val="solid"/>
                      <a:round/>
                      <a:headEnd type="none" w="med" len="med"/>
                      <a:tailEnd type="none" w="med" len="med"/>
                    </a:lnB>
                    <a:solidFill>
                      <a:schemeClr val="bg1">
                        <a:lumMod val="95000"/>
                      </a:schemeClr>
                    </a:solidFill>
                  </a:tcPr>
                </a:tc>
                <a:tc>
                  <a:txBody>
                    <a:bodyPr/>
                    <a:lstStyle/>
                    <a:p>
                      <a:r>
                        <a:rPr lang="zh-CN" altLang="en-US" sz="1600" b="1" dirty="0">
                          <a:latin typeface="微软雅黑" panose="020B0503020204020204" pitchFamily="34" charset="-122"/>
                          <a:ea typeface="微软雅黑" panose="020B0503020204020204" pitchFamily="34" charset="-122"/>
                        </a:rPr>
                        <a:t>国务院应急管理部门</a:t>
                      </a:r>
                      <a:endParaRPr lang="zh-CN" altLang="en-US" sz="1600" b="1" dirty="0">
                        <a:latin typeface="微软雅黑" panose="020B0503020204020204" pitchFamily="34" charset="-122"/>
                        <a:ea typeface="微软雅黑" panose="020B0503020204020204" pitchFamily="34" charset="-122"/>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B w="3175" cap="flat" cmpd="sng" algn="ctr">
                      <a:solidFill>
                        <a:schemeClr val="tx1"/>
                      </a:solidFill>
                      <a:prstDash val="solid"/>
                      <a:round/>
                      <a:headEnd type="none" w="med" len="med"/>
                      <a:tailEnd type="none" w="med" len="med"/>
                    </a:lnB>
                    <a:solidFill>
                      <a:schemeClr val="bg1">
                        <a:lumMod val="95000"/>
                      </a:schemeClr>
                    </a:solidFill>
                  </a:tcPr>
                </a:tc>
                <a:tc>
                  <a:txBody>
                    <a:bodyPr/>
                    <a:lstStyle/>
                    <a:p>
                      <a:r>
                        <a:rPr lang="zh-CN" altLang="en-US" sz="1600" dirty="0">
                          <a:latin typeface="微软雅黑" panose="020B0503020204020204" pitchFamily="34" charset="-122"/>
                          <a:ea typeface="微软雅黑" panose="020B0503020204020204" pitchFamily="34" charset="-122"/>
                        </a:rPr>
                        <a:t>依照本法，</a:t>
                      </a:r>
                      <a:r>
                        <a:rPr lang="zh-CN" altLang="en-US" sz="1600" b="1" kern="1200" dirty="0">
                          <a:solidFill>
                            <a:srgbClr val="132A88"/>
                          </a:solidFill>
                          <a:latin typeface="微软雅黑" panose="020B0503020204020204" pitchFamily="34" charset="-122"/>
                          <a:ea typeface="微软雅黑" panose="020B0503020204020204" pitchFamily="34" charset="-122"/>
                          <a:cs typeface="+mn-cs"/>
                        </a:rPr>
                        <a:t>对全国安全生产工作实施综合监督管理</a:t>
                      </a:r>
                      <a:endParaRPr lang="zh-CN" altLang="en-US" sz="1600" b="1" kern="1200" dirty="0">
                        <a:solidFill>
                          <a:srgbClr val="132A88"/>
                        </a:solidFill>
                        <a:latin typeface="微软雅黑" panose="020B0503020204020204" pitchFamily="34" charset="-122"/>
                        <a:ea typeface="微软雅黑" panose="020B0503020204020204" pitchFamily="34" charset="-122"/>
                        <a:cs typeface="+mn-cs"/>
                      </a:endParaRPr>
                    </a:p>
                  </a:txBody>
                  <a:tcPr anchor="ctr">
                    <a:lnL w="3175" cap="flat" cmpd="sng" algn="ctr">
                      <a:solidFill>
                        <a:schemeClr val="tx1"/>
                      </a:solidFill>
                      <a:prstDash val="solid"/>
                      <a:round/>
                      <a:headEnd type="none" w="med" len="med"/>
                      <a:tailEnd type="none" w="med" len="med"/>
                    </a:lnL>
                    <a:lnB w="3175" cap="flat" cmpd="sng" algn="ctr">
                      <a:solidFill>
                        <a:schemeClr val="tx1"/>
                      </a:solidFill>
                      <a:prstDash val="solid"/>
                      <a:round/>
                      <a:headEnd type="none" w="med" len="med"/>
                      <a:tailEnd type="none" w="med" len="med"/>
                    </a:lnB>
                    <a:solidFill>
                      <a:schemeClr val="bg1">
                        <a:lumMod val="95000"/>
                      </a:schemeClr>
                    </a:solidFill>
                  </a:tcPr>
                </a:tc>
              </a:tr>
              <a:tr h="648000">
                <a:tc>
                  <a:txBody>
                    <a:bodyPr/>
                    <a:lstStyle/>
                    <a:p>
                      <a:pPr algn="ctr"/>
                      <a:r>
                        <a:rPr lang="en-US" altLang="zh-CN" sz="1600" dirty="0">
                          <a:latin typeface="微软雅黑" panose="020B0503020204020204" pitchFamily="34" charset="-122"/>
                          <a:ea typeface="微软雅黑" panose="020B0503020204020204" pitchFamily="34" charset="-122"/>
                        </a:rPr>
                        <a:t>2</a:t>
                      </a:r>
                      <a:endParaRPr lang="zh-CN" altLang="en-US" sz="1600" dirty="0">
                        <a:latin typeface="微软雅黑" panose="020B0503020204020204" pitchFamily="34" charset="-122"/>
                        <a:ea typeface="微软雅黑" panose="020B0503020204020204" pitchFamily="34" charset="-122"/>
                      </a:endParaRPr>
                    </a:p>
                  </a:txBody>
                  <a:tcPr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tc>
                  <a:txBody>
                    <a:bodyPr/>
                    <a:lstStyle/>
                    <a:p>
                      <a:r>
                        <a:rPr lang="zh-CN" altLang="en-US" sz="1600" b="1" dirty="0">
                          <a:latin typeface="微软雅黑" panose="020B0503020204020204" pitchFamily="34" charset="-122"/>
                          <a:ea typeface="微软雅黑" panose="020B0503020204020204" pitchFamily="34" charset="-122"/>
                        </a:rPr>
                        <a:t>县级以上地方</a:t>
                      </a:r>
                      <a:endParaRPr lang="en-US" altLang="zh-CN" sz="1600" b="1" dirty="0">
                        <a:latin typeface="微软雅黑" panose="020B0503020204020204" pitchFamily="34" charset="-122"/>
                        <a:ea typeface="微软雅黑" panose="020B0503020204020204" pitchFamily="34" charset="-122"/>
                      </a:endParaRPr>
                    </a:p>
                    <a:p>
                      <a:r>
                        <a:rPr lang="zh-CN" altLang="en-US" sz="1600" b="1" dirty="0">
                          <a:latin typeface="微软雅黑" panose="020B0503020204020204" pitchFamily="34" charset="-122"/>
                          <a:ea typeface="微软雅黑" panose="020B0503020204020204" pitchFamily="34" charset="-122"/>
                        </a:rPr>
                        <a:t>各级人民政府应急管理部门</a:t>
                      </a:r>
                      <a:endParaRPr lang="zh-CN" altLang="en-US" sz="1600" b="1" dirty="0">
                        <a:latin typeface="微软雅黑" panose="020B0503020204020204" pitchFamily="34" charset="-122"/>
                        <a:ea typeface="微软雅黑" panose="020B0503020204020204" pitchFamily="34" charset="-122"/>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tc>
                  <a:txBody>
                    <a:bodyPr/>
                    <a:lstStyle/>
                    <a:p>
                      <a:r>
                        <a:rPr lang="zh-CN" altLang="en-US" sz="1600" dirty="0">
                          <a:latin typeface="微软雅黑" panose="020B0503020204020204" pitchFamily="34" charset="-122"/>
                          <a:ea typeface="微软雅黑" panose="020B0503020204020204" pitchFamily="34" charset="-122"/>
                        </a:rPr>
                        <a:t>依照本法，</a:t>
                      </a:r>
                      <a:r>
                        <a:rPr lang="zh-CN" altLang="en-US" sz="1600" b="1" kern="1200" dirty="0">
                          <a:solidFill>
                            <a:srgbClr val="132A88"/>
                          </a:solidFill>
                          <a:latin typeface="微软雅黑" panose="020B0503020204020204" pitchFamily="34" charset="-122"/>
                          <a:ea typeface="微软雅黑" panose="020B0503020204020204" pitchFamily="34" charset="-122"/>
                          <a:cs typeface="+mn-cs"/>
                        </a:rPr>
                        <a:t>对本行政区域内安全生产工作实施综合监督管理</a:t>
                      </a:r>
                      <a:endParaRPr lang="zh-CN" altLang="en-US" sz="1600" b="1" kern="1200" dirty="0">
                        <a:solidFill>
                          <a:srgbClr val="132A88"/>
                        </a:solidFill>
                        <a:latin typeface="微软雅黑" panose="020B0503020204020204" pitchFamily="34" charset="-122"/>
                        <a:ea typeface="微软雅黑" panose="020B0503020204020204" pitchFamily="34" charset="-122"/>
                        <a:cs typeface="+mn-cs"/>
                      </a:endParaRPr>
                    </a:p>
                  </a:txBody>
                  <a:tcPr anchor="ct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tr>
              <a:tr h="648000">
                <a:tc>
                  <a:txBody>
                    <a:bodyPr/>
                    <a:lstStyle/>
                    <a:p>
                      <a:pPr algn="ctr"/>
                      <a:r>
                        <a:rPr lang="en-US" altLang="zh-CN" sz="1600" dirty="0">
                          <a:latin typeface="微软雅黑" panose="020B0503020204020204" pitchFamily="34" charset="-122"/>
                          <a:ea typeface="微软雅黑" panose="020B0503020204020204" pitchFamily="34" charset="-122"/>
                        </a:rPr>
                        <a:t>3</a:t>
                      </a:r>
                      <a:endParaRPr lang="zh-CN" altLang="en-US" sz="1600" dirty="0">
                        <a:latin typeface="微软雅黑" panose="020B0503020204020204" pitchFamily="34" charset="-122"/>
                        <a:ea typeface="微软雅黑" panose="020B0503020204020204" pitchFamily="34" charset="-122"/>
                      </a:endParaRPr>
                    </a:p>
                  </a:txBody>
                  <a:tcPr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tc>
                  <a:txBody>
                    <a:bodyPr/>
                    <a:lstStyle/>
                    <a:p>
                      <a:r>
                        <a:rPr lang="zh-CN" altLang="en-US" sz="1600" b="1" dirty="0">
                          <a:latin typeface="微软雅黑" panose="020B0503020204020204" pitchFamily="34" charset="-122"/>
                          <a:ea typeface="微软雅黑" panose="020B0503020204020204" pitchFamily="34" charset="-122"/>
                        </a:rPr>
                        <a:t>国务院交通运输、住房和城乡建设、水利、民航等有关部门</a:t>
                      </a:r>
                      <a:endParaRPr lang="zh-CN" altLang="en-US" sz="1600" b="1" dirty="0">
                        <a:latin typeface="微软雅黑" panose="020B0503020204020204" pitchFamily="34" charset="-122"/>
                        <a:ea typeface="微软雅黑" panose="020B0503020204020204" pitchFamily="34" charset="-122"/>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tc>
                  <a:txBody>
                    <a:bodyPr/>
                    <a:lstStyle/>
                    <a:p>
                      <a:pPr>
                        <a:lnSpc>
                          <a:spcPct val="150000"/>
                        </a:lnSpc>
                      </a:pPr>
                      <a:r>
                        <a:rPr lang="zh-CN" altLang="en-US" sz="1600" dirty="0">
                          <a:latin typeface="微软雅黑" panose="020B0503020204020204" pitchFamily="34" charset="-122"/>
                          <a:ea typeface="微软雅黑" panose="020B0503020204020204" pitchFamily="34" charset="-122"/>
                        </a:rPr>
                        <a:t>依照本法和其他有关法律、行政法规的规定，</a:t>
                      </a:r>
                      <a:r>
                        <a:rPr lang="zh-CN" altLang="en-US" sz="1600" b="1" kern="1200" dirty="0">
                          <a:solidFill>
                            <a:srgbClr val="132A88"/>
                          </a:solidFill>
                          <a:latin typeface="微软雅黑" panose="020B0503020204020204" pitchFamily="34" charset="-122"/>
                          <a:ea typeface="微软雅黑" panose="020B0503020204020204" pitchFamily="34" charset="-122"/>
                          <a:cs typeface="+mn-cs"/>
                        </a:rPr>
                        <a:t>在各自的职责范围内对有关行业、领域的安全生产工作实施监督管理</a:t>
                      </a:r>
                      <a:endParaRPr lang="zh-CN" altLang="en-US" sz="1600" b="1" kern="1200" dirty="0">
                        <a:solidFill>
                          <a:srgbClr val="132A88"/>
                        </a:solidFill>
                        <a:latin typeface="微软雅黑" panose="020B0503020204020204" pitchFamily="34" charset="-122"/>
                        <a:ea typeface="微软雅黑" panose="020B0503020204020204" pitchFamily="34" charset="-122"/>
                        <a:cs typeface="+mn-cs"/>
                      </a:endParaRPr>
                    </a:p>
                  </a:txBody>
                  <a:tcPr anchor="ct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tr>
              <a:tr h="648000">
                <a:tc>
                  <a:txBody>
                    <a:bodyPr/>
                    <a:lstStyle/>
                    <a:p>
                      <a:pPr algn="ctr"/>
                      <a:r>
                        <a:rPr lang="en-US" altLang="zh-CN" sz="1600" dirty="0">
                          <a:latin typeface="微软雅黑" panose="020B0503020204020204" pitchFamily="34" charset="-122"/>
                          <a:ea typeface="微软雅黑" panose="020B0503020204020204" pitchFamily="34" charset="-122"/>
                        </a:rPr>
                        <a:t>4</a:t>
                      </a:r>
                      <a:endParaRPr lang="zh-CN" altLang="en-US" sz="1600" dirty="0">
                        <a:latin typeface="微软雅黑" panose="020B0503020204020204" pitchFamily="34" charset="-122"/>
                        <a:ea typeface="微软雅黑" panose="020B0503020204020204" pitchFamily="34" charset="-122"/>
                      </a:endParaRPr>
                    </a:p>
                  </a:txBody>
                  <a:tcPr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tc>
                  <a:txBody>
                    <a:bodyPr/>
                    <a:lstStyle/>
                    <a:p>
                      <a:r>
                        <a:rPr lang="zh-CN" altLang="en-US" sz="1600" b="1" dirty="0">
                          <a:latin typeface="微软雅黑" panose="020B0503020204020204" pitchFamily="34" charset="-122"/>
                          <a:ea typeface="微软雅黑" panose="020B0503020204020204" pitchFamily="34" charset="-122"/>
                        </a:rPr>
                        <a:t>县级以上地方</a:t>
                      </a:r>
                      <a:endParaRPr lang="en-US" altLang="zh-CN" sz="1600" b="1" dirty="0">
                        <a:latin typeface="微软雅黑" panose="020B0503020204020204" pitchFamily="34" charset="-122"/>
                        <a:ea typeface="微软雅黑" panose="020B0503020204020204" pitchFamily="34" charset="-122"/>
                      </a:endParaRPr>
                    </a:p>
                    <a:p>
                      <a:r>
                        <a:rPr lang="zh-CN" altLang="en-US" sz="1600" b="1" dirty="0">
                          <a:latin typeface="微软雅黑" panose="020B0503020204020204" pitchFamily="34" charset="-122"/>
                          <a:ea typeface="微软雅黑" panose="020B0503020204020204" pitchFamily="34" charset="-122"/>
                        </a:rPr>
                        <a:t>各级人民政府有关部门</a:t>
                      </a:r>
                      <a:endParaRPr lang="zh-CN" altLang="en-US" sz="1600" b="1" dirty="0">
                        <a:latin typeface="微软雅黑" panose="020B0503020204020204" pitchFamily="34" charset="-122"/>
                        <a:ea typeface="微软雅黑" panose="020B0503020204020204" pitchFamily="34" charset="-122"/>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tc>
                  <a:txBody>
                    <a:bodyPr/>
                    <a:lstStyle/>
                    <a:p>
                      <a:pPr marL="285750" indent="-285750">
                        <a:lnSpc>
                          <a:spcPct val="150000"/>
                        </a:lnSpc>
                        <a:buFont typeface="Wingdings" panose="05000000000000000000" pitchFamily="2" charset="2"/>
                        <a:buChar char="ü"/>
                      </a:pPr>
                      <a:r>
                        <a:rPr lang="zh-CN" altLang="en-US" sz="1600" dirty="0">
                          <a:latin typeface="微软雅黑" panose="020B0503020204020204" pitchFamily="34" charset="-122"/>
                          <a:ea typeface="微软雅黑" panose="020B0503020204020204" pitchFamily="34" charset="-122"/>
                        </a:rPr>
                        <a:t>依照本法和其他有关法律、法规的规定，</a:t>
                      </a:r>
                      <a:r>
                        <a:rPr lang="zh-CN" altLang="en-US" sz="1600" b="1" dirty="0">
                          <a:solidFill>
                            <a:srgbClr val="132A88"/>
                          </a:solidFill>
                          <a:latin typeface="微软雅黑" panose="020B0503020204020204" pitchFamily="34" charset="-122"/>
                          <a:ea typeface="微软雅黑" panose="020B0503020204020204" pitchFamily="34" charset="-122"/>
                        </a:rPr>
                        <a:t>在各自的职责范围内对有关行业、领域的安全生产工作实施监督管理</a:t>
                      </a:r>
                      <a:endParaRPr lang="en-US" altLang="zh-CN" sz="1600" b="1" dirty="0">
                        <a:solidFill>
                          <a:srgbClr val="132A88"/>
                        </a:solidFill>
                        <a:latin typeface="微软雅黑" panose="020B0503020204020204" pitchFamily="34" charset="-122"/>
                        <a:ea typeface="微软雅黑" panose="020B0503020204020204" pitchFamily="34" charset="-122"/>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ü"/>
                      </a:pPr>
                      <a:r>
                        <a:rPr lang="zh-CN" altLang="en-US" sz="1600" dirty="0">
                          <a:latin typeface="微软雅黑" panose="020B0503020204020204" pitchFamily="34" charset="-122"/>
                          <a:ea typeface="微软雅黑" panose="020B0503020204020204" pitchFamily="34" charset="-122"/>
                        </a:rPr>
                        <a:t>对新兴行业、领域的安全生产监督管理职责不明确的，</a:t>
                      </a:r>
                      <a:r>
                        <a:rPr lang="zh-CN" altLang="en-US" sz="1600" b="1" dirty="0">
                          <a:solidFill>
                            <a:srgbClr val="132A88"/>
                          </a:solidFill>
                          <a:latin typeface="微软雅黑" panose="020B0503020204020204" pitchFamily="34" charset="-122"/>
                          <a:ea typeface="微软雅黑" panose="020B0503020204020204" pitchFamily="34" charset="-122"/>
                        </a:rPr>
                        <a:t>由县级以上地方各级人民政府按照业务相近的原则确定监督管理部门</a:t>
                      </a:r>
                      <a:endParaRPr lang="zh-CN" altLang="en-US" sz="1600" b="1" dirty="0">
                        <a:solidFill>
                          <a:srgbClr val="132A88"/>
                        </a:solidFill>
                        <a:latin typeface="微软雅黑" panose="020B0503020204020204" pitchFamily="34" charset="-122"/>
                        <a:ea typeface="微软雅黑" panose="020B0503020204020204" pitchFamily="34" charset="-122"/>
                      </a:endParaRPr>
                    </a:p>
                  </a:txBody>
                  <a:tcPr anchor="ct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tr>
              <a:tr h="648000">
                <a:tc>
                  <a:txBody>
                    <a:bodyPr/>
                    <a:lstStyle/>
                    <a:p>
                      <a:pPr algn="ctr"/>
                      <a:r>
                        <a:rPr lang="en-US" altLang="zh-CN" sz="1600" dirty="0">
                          <a:latin typeface="微软雅黑" panose="020B0503020204020204" pitchFamily="34" charset="-122"/>
                          <a:ea typeface="微软雅黑" panose="020B0503020204020204" pitchFamily="34" charset="-122"/>
                        </a:rPr>
                        <a:t>5</a:t>
                      </a:r>
                      <a:endParaRPr lang="zh-CN" altLang="en-US" sz="1600" dirty="0">
                        <a:latin typeface="微软雅黑" panose="020B0503020204020204" pitchFamily="34" charset="-122"/>
                        <a:ea typeface="微软雅黑" panose="020B0503020204020204" pitchFamily="34" charset="-122"/>
                      </a:endParaRPr>
                    </a:p>
                  </a:txBody>
                  <a:tcPr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solidFill>
                      <a:schemeClr val="bg1">
                        <a:lumMod val="95000"/>
                      </a:schemeClr>
                    </a:solidFill>
                  </a:tcPr>
                </a:tc>
                <a:tc>
                  <a:txBody>
                    <a:bodyPr/>
                    <a:lstStyle/>
                    <a:p>
                      <a:r>
                        <a:rPr lang="zh-CN" altLang="en-US" sz="1600" b="1" dirty="0">
                          <a:latin typeface="微软雅黑" panose="020B0503020204020204" pitchFamily="34" charset="-122"/>
                          <a:ea typeface="微软雅黑" panose="020B0503020204020204" pitchFamily="34" charset="-122"/>
                        </a:rPr>
                        <a:t>负有安全生产监督管理职责的部门</a:t>
                      </a:r>
                      <a:endParaRPr lang="zh-CN" altLang="en-US" sz="1600" b="1" dirty="0">
                        <a:latin typeface="微软雅黑" panose="020B0503020204020204" pitchFamily="34" charset="-122"/>
                        <a:ea typeface="微软雅黑" panose="020B0503020204020204" pitchFamily="34" charset="-122"/>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solidFill>
                      <a:schemeClr val="bg1">
                        <a:lumMod val="95000"/>
                      </a:schemeClr>
                    </a:solidFill>
                  </a:tcPr>
                </a:tc>
                <a:tc>
                  <a:txBody>
                    <a:bodyPr/>
                    <a:lstStyle/>
                    <a:p>
                      <a:r>
                        <a:rPr lang="zh-CN" altLang="en-US" sz="1600" dirty="0">
                          <a:latin typeface="微软雅黑" panose="020B0503020204020204" pitchFamily="34" charset="-122"/>
                          <a:ea typeface="微软雅黑" panose="020B0503020204020204" pitchFamily="34" charset="-122"/>
                        </a:rPr>
                        <a:t>应当</a:t>
                      </a:r>
                      <a:r>
                        <a:rPr lang="zh-CN" altLang="en-US" sz="1600" b="1" dirty="0">
                          <a:solidFill>
                            <a:srgbClr val="132A88"/>
                          </a:solidFill>
                          <a:latin typeface="微软雅黑" panose="020B0503020204020204" pitchFamily="34" charset="-122"/>
                          <a:ea typeface="微软雅黑" panose="020B0503020204020204" pitchFamily="34" charset="-122"/>
                        </a:rPr>
                        <a:t>相互配合、齐抓共管、信息共享、资源共用，依法加强安全生产监督管理工作</a:t>
                      </a:r>
                      <a:endParaRPr lang="zh-CN" altLang="en-US" sz="1600" dirty="0">
                        <a:latin typeface="微软雅黑" panose="020B0503020204020204" pitchFamily="34" charset="-122"/>
                        <a:ea typeface="微软雅黑" panose="020B0503020204020204" pitchFamily="34" charset="-122"/>
                      </a:endParaRPr>
                    </a:p>
                  </a:txBody>
                  <a:tcPr anchor="ct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solidFill>
                      <a:schemeClr val="bg1">
                        <a:lumMod val="95000"/>
                      </a:schemeClr>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9" name="矩形 1"/>
          <p:cNvSpPr/>
          <p:nvPr/>
        </p:nvSpPr>
        <p:spPr>
          <a:xfrm>
            <a:off x="3504506" y="1844825"/>
            <a:ext cx="8340588" cy="2669540"/>
          </a:xfrm>
          <a:prstGeom prst="rect">
            <a:avLst/>
          </a:prstGeom>
        </p:spPr>
        <p:txBody>
          <a:bodyPr wrap="square">
            <a:spAutoFit/>
          </a:bodyPr>
          <a:lstStyle/>
          <a:p>
            <a:pPr marL="285750" indent="-285750">
              <a:lnSpc>
                <a:spcPct val="150000"/>
              </a:lnSpc>
              <a:buFont typeface="Wingdings" panose="05000000000000000000" pitchFamily="2" charset="2"/>
              <a:buChar char="Ø"/>
            </a:pPr>
            <a:r>
              <a:rPr lang="en-US" altLang="zh-CN" sz="1600" dirty="0">
                <a:latin typeface="微软雅黑" panose="020B0503020204020204" pitchFamily="34" charset="-122"/>
                <a:ea typeface="微软雅黑" panose="020B0503020204020204" pitchFamily="34" charset="-122"/>
              </a:rPr>
              <a:t>2002</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29</a:t>
            </a:r>
            <a:r>
              <a:rPr lang="zh-CN" altLang="en-US" sz="1600" dirty="0">
                <a:latin typeface="微软雅黑" panose="020B0503020204020204" pitchFamily="34" charset="-122"/>
                <a:ea typeface="微软雅黑" panose="020B0503020204020204" pitchFamily="34" charset="-122"/>
              </a:rPr>
              <a:t>日第九届全国人民代表大会常务委员会第二十八次会议通过</a:t>
            </a:r>
            <a:endParaRPr lang="en-US" altLang="zh-CN"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根据</a:t>
            </a:r>
            <a:r>
              <a:rPr lang="en-US" altLang="zh-CN" sz="1600" dirty="0">
                <a:latin typeface="微软雅黑" panose="020B0503020204020204" pitchFamily="34" charset="-122"/>
                <a:ea typeface="微软雅黑" panose="020B0503020204020204" pitchFamily="34" charset="-122"/>
              </a:rPr>
              <a:t>2009</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27</a:t>
            </a:r>
            <a:r>
              <a:rPr lang="zh-CN" altLang="en-US" sz="1600" dirty="0">
                <a:latin typeface="微软雅黑" panose="020B0503020204020204" pitchFamily="34" charset="-122"/>
                <a:ea typeface="微软雅黑" panose="020B0503020204020204" pitchFamily="34" charset="-122"/>
              </a:rPr>
              <a:t>日第十一届全国人民代表大会常务委员会第十次会议关于</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关于修改部分法律的决定</a:t>
            </a:r>
            <a:r>
              <a:rPr lang="en-US" altLang="zh-CN" sz="1600" dirty="0">
                <a:latin typeface="微软雅黑" panose="020B0503020204020204" pitchFamily="34" charset="-122"/>
                <a:ea typeface="微软雅黑" panose="020B0503020204020204" pitchFamily="34" charset="-122"/>
              </a:rPr>
              <a:t>》</a:t>
            </a:r>
            <a:r>
              <a:rPr lang="zh-CN" altLang="en-US" sz="1600" b="1" dirty="0">
                <a:solidFill>
                  <a:srgbClr val="132A88"/>
                </a:solidFill>
                <a:latin typeface="微软雅黑" panose="020B0503020204020204" pitchFamily="34" charset="-122"/>
                <a:ea typeface="微软雅黑" panose="020B0503020204020204" pitchFamily="34" charset="-122"/>
              </a:rPr>
              <a:t>第一次修正</a:t>
            </a:r>
            <a:r>
              <a:rPr lang="en-US" altLang="zh-CN" sz="1600" dirty="0">
                <a:latin typeface="微软雅黑" panose="020B0503020204020204" pitchFamily="34" charset="-122"/>
                <a:ea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根据</a:t>
            </a:r>
            <a:r>
              <a:rPr lang="en-US" altLang="zh-CN" sz="1600" dirty="0">
                <a:latin typeface="微软雅黑" panose="020B0503020204020204" pitchFamily="34" charset="-122"/>
                <a:ea typeface="微软雅黑" panose="020B0503020204020204" pitchFamily="34" charset="-122"/>
              </a:rPr>
              <a:t>2014</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31</a:t>
            </a:r>
            <a:r>
              <a:rPr lang="zh-CN" altLang="en-US" sz="1600" dirty="0">
                <a:latin typeface="微软雅黑" panose="020B0503020204020204" pitchFamily="34" charset="-122"/>
                <a:ea typeface="微软雅黑" panose="020B0503020204020204" pitchFamily="34" charset="-122"/>
              </a:rPr>
              <a:t>日第十二届全国人民代表大会常务委员会第十次会议</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关于修改</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中华人民共和国安全生产法</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的决定</a:t>
            </a:r>
            <a:r>
              <a:rPr lang="en-US" altLang="zh-CN" sz="1600" dirty="0">
                <a:latin typeface="微软雅黑" panose="020B0503020204020204" pitchFamily="34" charset="-122"/>
                <a:ea typeface="微软雅黑" panose="020B0503020204020204" pitchFamily="34" charset="-122"/>
              </a:rPr>
              <a:t>》</a:t>
            </a:r>
            <a:r>
              <a:rPr lang="zh-CN" altLang="en-US" sz="1600" b="1" dirty="0">
                <a:solidFill>
                  <a:srgbClr val="132A88"/>
                </a:solidFill>
                <a:latin typeface="微软雅黑" panose="020B0503020204020204" pitchFamily="34" charset="-122"/>
                <a:ea typeface="微软雅黑" panose="020B0503020204020204" pitchFamily="34" charset="-122"/>
              </a:rPr>
              <a:t>第二次修正</a:t>
            </a:r>
            <a:r>
              <a:rPr lang="en-US" altLang="zh-CN" sz="1600" dirty="0">
                <a:latin typeface="微软雅黑" panose="020B0503020204020204" pitchFamily="34" charset="-122"/>
                <a:ea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根据</a:t>
            </a:r>
            <a:r>
              <a:rPr lang="en-US" altLang="zh-CN" sz="1600" dirty="0">
                <a:latin typeface="微软雅黑" panose="020B0503020204020204" pitchFamily="34" charset="-122"/>
                <a:ea typeface="微软雅黑" panose="020B0503020204020204" pitchFamily="34" charset="-122"/>
              </a:rPr>
              <a:t>2021</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日第十三届全国人民代表大会常务委员会第二十九次会议</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关于修改</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中华人民共和国安全生产法</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的决定</a:t>
            </a:r>
            <a:r>
              <a:rPr lang="en-US" altLang="zh-CN" sz="1600" dirty="0">
                <a:latin typeface="微软雅黑" panose="020B0503020204020204" pitchFamily="34" charset="-122"/>
                <a:ea typeface="微软雅黑" panose="020B0503020204020204" pitchFamily="34" charset="-122"/>
              </a:rPr>
              <a:t>》</a:t>
            </a:r>
            <a:r>
              <a:rPr lang="zh-CN" altLang="en-US" sz="1600" b="1" dirty="0">
                <a:solidFill>
                  <a:srgbClr val="132A88"/>
                </a:solidFill>
                <a:latin typeface="微软雅黑" panose="020B0503020204020204" pitchFamily="34" charset="-122"/>
                <a:ea typeface="微软雅黑" panose="020B0503020204020204" pitchFamily="34" charset="-122"/>
              </a:rPr>
              <a:t>第三次修正</a:t>
            </a:r>
            <a:r>
              <a:rPr lang="zh-CN" altLang="en-US" sz="1600" dirty="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
        <p:nvSpPr>
          <p:cNvPr id="1048590" name="AutoShape 2"/>
          <p:cNvSpPr>
            <a:spLocks noChangeAspect="1" noChangeArrowheads="1"/>
          </p:cNvSpPr>
          <p:nvPr/>
        </p:nvSpPr>
        <p:spPr bwMode="auto">
          <a:xfrm>
            <a:off x="5944394" y="3276600"/>
            <a:ext cx="304800" cy="304800"/>
          </a:xfrm>
          <a:prstGeom prst="rect">
            <a:avLst/>
          </a:prstGeom>
          <a:noFill/>
        </p:spPr>
        <p:txBody>
          <a:bodyPr vert="horz" wrap="square" lIns="91440" tIns="45720" rIns="91440" bIns="45720" numCol="1" anchor="t" anchorCtr="0" compatLnSpc="1"/>
          <a:lstStyle/>
          <a:p>
            <a:endParaRPr lang="zh-CN" altLang="en-US"/>
          </a:p>
        </p:txBody>
      </p:sp>
      <p:pic>
        <p:nvPicPr>
          <p:cNvPr id="2097156" name="Picture 4"/>
          <p:cNvPicPr>
            <a:picLocks noChangeAspect="1" noChangeArrowheads="1"/>
          </p:cNvPicPr>
          <p:nvPr/>
        </p:nvPicPr>
        <p:blipFill>
          <a:blip r:embed="rId1"/>
          <a:srcRect/>
          <a:stretch>
            <a:fillRect/>
          </a:stretch>
        </p:blipFill>
        <p:spPr bwMode="auto">
          <a:xfrm>
            <a:off x="408162" y="980728"/>
            <a:ext cx="2808312" cy="420371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8" name="Picture 3" descr="10"/>
          <p:cNvPicPr>
            <a:picLocks noChangeAspect="1" noChangeArrowheads="1"/>
          </p:cNvPicPr>
          <p:nvPr/>
        </p:nvPicPr>
        <p:blipFill>
          <a:blip r:embed="rId1"/>
          <a:srcRect/>
          <a:stretch>
            <a:fillRect/>
          </a:stretch>
        </p:blipFill>
        <p:spPr bwMode="auto">
          <a:xfrm>
            <a:off x="8468050" y="3876858"/>
            <a:ext cx="2555113" cy="2981142"/>
          </a:xfrm>
          <a:prstGeom prst="rect">
            <a:avLst/>
          </a:prstGeom>
          <a:noFill/>
          <a:ln>
            <a:noFill/>
          </a:ln>
        </p:spPr>
      </p:pic>
      <p:sp>
        <p:nvSpPr>
          <p:cNvPr id="1048806" name="矩形 2"/>
          <p:cNvSpPr>
            <a:spLocks noChangeArrowheads="1"/>
          </p:cNvSpPr>
          <p:nvPr/>
        </p:nvSpPr>
        <p:spPr bwMode="auto">
          <a:xfrm>
            <a:off x="1592988" y="1129496"/>
            <a:ext cx="4513525" cy="523220"/>
          </a:xfrm>
          <a:prstGeom prst="rect">
            <a:avLst/>
          </a:prstGeom>
          <a:noFill/>
          <a:ln>
            <a:noFill/>
          </a:ln>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国务院有关部门</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45756" name="直接连接符 2"/>
          <p:cNvCxnSpPr/>
          <p:nvPr/>
        </p:nvCxnSpPr>
        <p:spPr>
          <a:xfrm>
            <a:off x="1488282" y="1139106"/>
            <a:ext cx="0" cy="504000"/>
          </a:xfrm>
          <a:prstGeom prst="line">
            <a:avLst/>
          </a:prstGeom>
          <a:ln w="76200">
            <a:solidFill>
              <a:srgbClr val="E70009"/>
            </a:solidFill>
          </a:ln>
        </p:spPr>
        <p:style>
          <a:lnRef idx="1">
            <a:schemeClr val="accent1"/>
          </a:lnRef>
          <a:fillRef idx="0">
            <a:schemeClr val="accent1"/>
          </a:fillRef>
          <a:effectRef idx="0">
            <a:schemeClr val="accent1"/>
          </a:effectRef>
          <a:fontRef idx="minor">
            <a:schemeClr val="tx1"/>
          </a:fontRef>
        </p:style>
      </p:cxnSp>
      <p:grpSp>
        <p:nvGrpSpPr>
          <p:cNvPr id="229" name="组合 4"/>
          <p:cNvGrpSpPr/>
          <p:nvPr/>
        </p:nvGrpSpPr>
        <p:grpSpPr>
          <a:xfrm>
            <a:off x="1578787" y="2184383"/>
            <a:ext cx="2347282" cy="923330"/>
            <a:chOff x="704528" y="2857094"/>
            <a:chExt cx="2347282" cy="923330"/>
          </a:xfrm>
        </p:grpSpPr>
        <p:sp>
          <p:nvSpPr>
            <p:cNvPr id="1048807" name="圆角矩形 5"/>
            <p:cNvSpPr/>
            <p:nvPr/>
          </p:nvSpPr>
          <p:spPr>
            <a:xfrm>
              <a:off x="704528" y="2857094"/>
              <a:ext cx="2347282" cy="923330"/>
            </a:xfrm>
            <a:prstGeom prst="roundRect">
              <a:avLst>
                <a:gd name="adj" fmla="val 10556"/>
              </a:avLst>
            </a:prstGeom>
            <a:solidFill>
              <a:srgbClr val="2D9CB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400" b="1" dirty="0">
                <a:latin typeface="微软雅黑" panose="020B0503020204020204" pitchFamily="34" charset="-122"/>
                <a:ea typeface="微软雅黑" panose="020B0503020204020204" pitchFamily="34" charset="-122"/>
              </a:endParaRPr>
            </a:p>
          </p:txBody>
        </p:sp>
        <p:sp>
          <p:nvSpPr>
            <p:cNvPr id="1048808" name="矩形 3"/>
            <p:cNvSpPr/>
            <p:nvPr/>
          </p:nvSpPr>
          <p:spPr>
            <a:xfrm>
              <a:off x="704528" y="2881556"/>
              <a:ext cx="2347282" cy="874407"/>
            </a:xfrm>
            <a:prstGeom prst="rect">
              <a:avLst/>
            </a:prstGeom>
          </p:spPr>
          <p:txBody>
            <a:bodyPr wrap="square">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应当按照保障</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安全生产的要求</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048809" name="圆角矩形 6"/>
          <p:cNvSpPr/>
          <p:nvPr/>
        </p:nvSpPr>
        <p:spPr>
          <a:xfrm>
            <a:off x="5111373" y="2212221"/>
            <a:ext cx="1871663" cy="885825"/>
          </a:xfrm>
          <a:prstGeom prst="roundRect">
            <a:avLst>
              <a:gd name="adj" fmla="val 10556"/>
            </a:avLst>
          </a:prstGeom>
          <a:solidFill>
            <a:srgbClr val="8F429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400" b="1" dirty="0">
              <a:latin typeface="微软雅黑" panose="020B0503020204020204" pitchFamily="34" charset="-122"/>
              <a:ea typeface="微软雅黑" panose="020B0503020204020204" pitchFamily="34" charset="-122"/>
            </a:endParaRPr>
          </a:p>
        </p:txBody>
      </p:sp>
      <p:cxnSp>
        <p:nvCxnSpPr>
          <p:cNvPr id="3145757" name="直接箭头连接符 7"/>
          <p:cNvCxnSpPr/>
          <p:nvPr/>
        </p:nvCxnSpPr>
        <p:spPr>
          <a:xfrm>
            <a:off x="4099067" y="2646048"/>
            <a:ext cx="828000" cy="0"/>
          </a:xfrm>
          <a:prstGeom prst="straightConnector1">
            <a:avLst/>
          </a:prstGeom>
          <a:ln w="57150">
            <a:solidFill>
              <a:srgbClr val="F15A24"/>
            </a:solidFill>
            <a:tailEnd type="triangle"/>
          </a:ln>
        </p:spPr>
        <p:style>
          <a:lnRef idx="1">
            <a:schemeClr val="accent1"/>
          </a:lnRef>
          <a:fillRef idx="0">
            <a:schemeClr val="accent1"/>
          </a:fillRef>
          <a:effectRef idx="0">
            <a:schemeClr val="accent1"/>
          </a:effectRef>
          <a:fontRef idx="minor">
            <a:schemeClr val="tx1"/>
          </a:fontRef>
        </p:style>
      </p:cxnSp>
      <p:sp>
        <p:nvSpPr>
          <p:cNvPr id="1048810" name="矩形 19"/>
          <p:cNvSpPr>
            <a:spLocks noChangeArrowheads="1"/>
          </p:cNvSpPr>
          <p:nvPr/>
        </p:nvSpPr>
        <p:spPr bwMode="auto">
          <a:xfrm>
            <a:off x="4162067" y="2056690"/>
            <a:ext cx="877887" cy="1002967"/>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None/>
            </a:pPr>
            <a:r>
              <a:rPr lang="zh-CN" altLang="en-US" sz="1600" b="1" dirty="0">
                <a:latin typeface="微软雅黑" panose="020B0503020204020204" pitchFamily="34" charset="-122"/>
                <a:ea typeface="微软雅黑" panose="020B0503020204020204" pitchFamily="34" charset="-122"/>
              </a:rPr>
              <a:t>制度</a:t>
            </a:r>
            <a:endParaRPr lang="en-US" altLang="zh-CN" sz="1600" b="1" dirty="0">
              <a:latin typeface="微软雅黑" panose="020B0503020204020204" pitchFamily="34" charset="-122"/>
              <a:ea typeface="微软雅黑" panose="020B0503020204020204" pitchFamily="34" charset="-122"/>
            </a:endParaRPr>
          </a:p>
          <a:p>
            <a:pPr>
              <a:lnSpc>
                <a:spcPct val="200000"/>
              </a:lnSpc>
              <a:spcBef>
                <a:spcPct val="0"/>
              </a:spcBef>
              <a:buNone/>
            </a:pPr>
            <a:r>
              <a:rPr lang="zh-CN" altLang="en-US" sz="1600" b="1" dirty="0">
                <a:latin typeface="微软雅黑" panose="020B0503020204020204" pitchFamily="34" charset="-122"/>
                <a:ea typeface="微软雅黑" panose="020B0503020204020204" pitchFamily="34" charset="-122"/>
              </a:rPr>
              <a:t>修改</a:t>
            </a:r>
            <a:endParaRPr lang="zh-CN" altLang="en-US" sz="1600" b="1" dirty="0">
              <a:latin typeface="微软雅黑" panose="020B0503020204020204" pitchFamily="34" charset="-122"/>
              <a:ea typeface="微软雅黑" panose="020B0503020204020204" pitchFamily="34" charset="-122"/>
            </a:endParaRPr>
          </a:p>
        </p:txBody>
      </p:sp>
      <p:sp>
        <p:nvSpPr>
          <p:cNvPr id="1048811" name="矩形 10"/>
          <p:cNvSpPr/>
          <p:nvPr/>
        </p:nvSpPr>
        <p:spPr>
          <a:xfrm>
            <a:off x="4990306" y="2193466"/>
            <a:ext cx="2159446" cy="874407"/>
          </a:xfrm>
          <a:prstGeom prst="rect">
            <a:avLst/>
          </a:prstGeom>
        </p:spPr>
        <p:txBody>
          <a:bodyPr wrap="square">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国家标准</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行业标准</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230" name="组合 14"/>
          <p:cNvGrpSpPr/>
          <p:nvPr/>
        </p:nvGrpSpPr>
        <p:grpSpPr>
          <a:xfrm>
            <a:off x="9176615" y="1876904"/>
            <a:ext cx="1784414" cy="1538288"/>
            <a:chOff x="6922855" y="2549615"/>
            <a:chExt cx="1784414" cy="1538288"/>
          </a:xfrm>
        </p:grpSpPr>
        <p:sp>
          <p:nvSpPr>
            <p:cNvPr id="1048812" name="六边形 12"/>
            <p:cNvSpPr/>
            <p:nvPr/>
          </p:nvSpPr>
          <p:spPr>
            <a:xfrm rot="10800000">
              <a:off x="6922855" y="2549615"/>
              <a:ext cx="1784414" cy="1538288"/>
            </a:xfrm>
            <a:prstGeom prst="hexagon">
              <a:avLst/>
            </a:prstGeom>
            <a:noFill/>
            <a:ln w="28575">
              <a:solidFill>
                <a:srgbClr val="008C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13" name="矩形 13"/>
            <p:cNvSpPr/>
            <p:nvPr/>
          </p:nvSpPr>
          <p:spPr>
            <a:xfrm>
              <a:off x="7030232" y="3064844"/>
              <a:ext cx="1569660" cy="458908"/>
            </a:xfrm>
            <a:prstGeom prst="rect">
              <a:avLst/>
            </a:prstGeom>
          </p:spPr>
          <p:txBody>
            <a:bodyPr wrap="none">
              <a:spAutoFit/>
            </a:bodyPr>
            <a:lstStyle/>
            <a:p>
              <a:pPr algn="ctr">
                <a:lnSpc>
                  <a:spcPct val="150000"/>
                </a:lnSpc>
              </a:pPr>
              <a:r>
                <a:rPr lang="zh-CN" altLang="en-US" b="1" dirty="0">
                  <a:latin typeface="微软雅黑" panose="020B0503020204020204" pitchFamily="34" charset="-122"/>
                  <a:ea typeface="微软雅黑" panose="020B0503020204020204" pitchFamily="34" charset="-122"/>
                </a:rPr>
                <a:t>生产经营单位</a:t>
              </a:r>
              <a:endParaRPr lang="zh-CN" altLang="en-US" b="1" dirty="0">
                <a:latin typeface="微软雅黑" panose="020B0503020204020204" pitchFamily="34" charset="-122"/>
                <a:ea typeface="微软雅黑" panose="020B0503020204020204" pitchFamily="34" charset="-122"/>
              </a:endParaRPr>
            </a:p>
          </p:txBody>
        </p:sp>
      </p:grpSp>
      <p:sp>
        <p:nvSpPr>
          <p:cNvPr id="1048814" name="矩形 11"/>
          <p:cNvSpPr/>
          <p:nvPr/>
        </p:nvSpPr>
        <p:spPr>
          <a:xfrm>
            <a:off x="7232124" y="1623654"/>
            <a:ext cx="2051868" cy="874407"/>
          </a:xfrm>
          <a:prstGeom prst="rect">
            <a:avLst/>
          </a:prstGeom>
        </p:spPr>
        <p:txBody>
          <a:bodyPr wrap="square">
            <a:spAutoFit/>
          </a:bodyPr>
          <a:lstStyle/>
          <a:p>
            <a:pPr algn="ctr">
              <a:lnSpc>
                <a:spcPct val="150000"/>
              </a:lnSpc>
            </a:pPr>
            <a:r>
              <a:rPr lang="zh-CN" altLang="en-US" b="1" dirty="0">
                <a:solidFill>
                  <a:srgbClr val="FF0000"/>
                </a:solidFill>
                <a:latin typeface="微软雅黑" panose="020B0503020204020204" pitchFamily="34" charset="-122"/>
                <a:ea typeface="微软雅黑" panose="020B0503020204020204" pitchFamily="34" charset="-122"/>
              </a:rPr>
              <a:t>必须执行</a:t>
            </a:r>
            <a:r>
              <a:rPr lang="zh-CN" altLang="en-US" b="1" dirty="0">
                <a:latin typeface="微软雅黑" panose="020B0503020204020204" pitchFamily="34" charset="-122"/>
                <a:ea typeface="微软雅黑" panose="020B0503020204020204" pitchFamily="34" charset="-122"/>
              </a:rPr>
              <a:t>依法制定的保障安全生产的</a:t>
            </a:r>
            <a:endParaRPr lang="zh-CN" altLang="en-US" b="1" dirty="0">
              <a:latin typeface="微软雅黑" panose="020B0503020204020204" pitchFamily="34" charset="-122"/>
              <a:ea typeface="微软雅黑" panose="020B0503020204020204" pitchFamily="34" charset="-122"/>
            </a:endParaRPr>
          </a:p>
        </p:txBody>
      </p:sp>
      <p:cxnSp>
        <p:nvCxnSpPr>
          <p:cNvPr id="3145758" name="直接箭头连接符 15"/>
          <p:cNvCxnSpPr/>
          <p:nvPr/>
        </p:nvCxnSpPr>
        <p:spPr>
          <a:xfrm flipH="1">
            <a:off x="7149752" y="2655131"/>
            <a:ext cx="1944000" cy="0"/>
          </a:xfrm>
          <a:prstGeom prst="straightConnector1">
            <a:avLst/>
          </a:prstGeom>
          <a:ln w="57150">
            <a:solidFill>
              <a:srgbClr val="F15A24"/>
            </a:solidFill>
            <a:tailEnd type="triangle"/>
          </a:ln>
        </p:spPr>
        <p:style>
          <a:lnRef idx="1">
            <a:schemeClr val="accent1"/>
          </a:lnRef>
          <a:fillRef idx="0">
            <a:schemeClr val="accent1"/>
          </a:fillRef>
          <a:effectRef idx="0">
            <a:schemeClr val="accent1"/>
          </a:effectRef>
          <a:fontRef idx="minor">
            <a:schemeClr val="tx1"/>
          </a:fontRef>
        </p:style>
      </p:cxnSp>
      <p:sp>
        <p:nvSpPr>
          <p:cNvPr id="1048815" name="六边形 17"/>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11</a:t>
            </a:r>
            <a:endParaRPr lang="zh-CN" altLang="en-US" sz="2800" dirty="0"/>
          </a:p>
        </p:txBody>
      </p:sp>
      <p:grpSp>
        <p:nvGrpSpPr>
          <p:cNvPr id="231" name="组合 19"/>
          <p:cNvGrpSpPr/>
          <p:nvPr/>
        </p:nvGrpSpPr>
        <p:grpSpPr>
          <a:xfrm>
            <a:off x="4884842" y="3975554"/>
            <a:ext cx="2347282" cy="923330"/>
            <a:chOff x="704528" y="2857094"/>
            <a:chExt cx="2347282" cy="923330"/>
          </a:xfrm>
        </p:grpSpPr>
        <p:sp>
          <p:nvSpPr>
            <p:cNvPr id="1048816" name="圆角矩形 20"/>
            <p:cNvSpPr/>
            <p:nvPr/>
          </p:nvSpPr>
          <p:spPr>
            <a:xfrm>
              <a:off x="704528" y="2857094"/>
              <a:ext cx="2347282" cy="923330"/>
            </a:xfrm>
            <a:prstGeom prst="roundRect">
              <a:avLst>
                <a:gd name="adj" fmla="val 1055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200" dirty="0">
                <a:latin typeface="微软雅黑" panose="020B0503020204020204" pitchFamily="34" charset="-122"/>
                <a:ea typeface="微软雅黑" panose="020B0503020204020204" pitchFamily="34" charset="-122"/>
              </a:endParaRPr>
            </a:p>
          </p:txBody>
        </p:sp>
        <p:sp>
          <p:nvSpPr>
            <p:cNvPr id="1048817" name="矩形 21"/>
            <p:cNvSpPr/>
            <p:nvPr/>
          </p:nvSpPr>
          <p:spPr>
            <a:xfrm>
              <a:off x="704528" y="2881556"/>
              <a:ext cx="2347282" cy="787523"/>
            </a:xfrm>
            <a:prstGeom prst="rect">
              <a:avLst/>
            </a:prstGeom>
          </p:spPr>
          <p:txBody>
            <a:bodyPr wrap="square">
              <a:spAutoFit/>
            </a:body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并根据科技进步和经济发展适时修订</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cxnSp>
        <p:nvCxnSpPr>
          <p:cNvPr id="3145759" name="直接箭头连接符 22"/>
          <p:cNvCxnSpPr/>
          <p:nvPr/>
        </p:nvCxnSpPr>
        <p:spPr>
          <a:xfrm rot="5400000">
            <a:off x="5538778" y="3546175"/>
            <a:ext cx="828000" cy="0"/>
          </a:xfrm>
          <a:prstGeom prst="straightConnector1">
            <a:avLst/>
          </a:prstGeom>
          <a:ln w="57150">
            <a:solidFill>
              <a:srgbClr val="F15A24"/>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18" name="六边形 19"/>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12</a:t>
            </a:r>
            <a:endParaRPr lang="zh-CN" altLang="en-US" sz="2800" dirty="0"/>
          </a:p>
        </p:txBody>
      </p:sp>
      <p:graphicFrame>
        <p:nvGraphicFramePr>
          <p:cNvPr id="4194305" name="表格 3"/>
          <p:cNvGraphicFramePr>
            <a:graphicFrameLocks noGrp="1"/>
          </p:cNvGraphicFramePr>
          <p:nvPr/>
        </p:nvGraphicFramePr>
        <p:xfrm>
          <a:off x="228794" y="1484784"/>
          <a:ext cx="11736000" cy="3600000"/>
        </p:xfrm>
        <a:graphic>
          <a:graphicData uri="http://schemas.openxmlformats.org/drawingml/2006/table">
            <a:tbl>
              <a:tblPr firstRow="1" bandRow="1">
                <a:tableStyleId>{5C22544A-7EE6-4342-B048-85BDC9FD1C3A}</a:tableStyleId>
              </a:tblPr>
              <a:tblGrid>
                <a:gridCol w="648000"/>
                <a:gridCol w="2772000"/>
                <a:gridCol w="8316000"/>
              </a:tblGrid>
              <a:tr h="720000">
                <a:tc>
                  <a:txBody>
                    <a:bodyPr/>
                    <a:lstStyle/>
                    <a:p>
                      <a:pPr algn="ctr"/>
                      <a:r>
                        <a:rPr lang="zh-CN" altLang="en-US" sz="1600" dirty="0">
                          <a:latin typeface="微软雅黑" panose="020B0503020204020204" pitchFamily="34" charset="-122"/>
                          <a:ea typeface="微软雅黑" panose="020B0503020204020204" pitchFamily="34" charset="-122"/>
                        </a:rPr>
                        <a:t>序号</a:t>
                      </a:r>
                      <a:endParaRPr lang="zh-CN" altLang="en-US" sz="1600" dirty="0">
                        <a:latin typeface="微软雅黑" panose="020B0503020204020204" pitchFamily="34" charset="-122"/>
                        <a:ea typeface="微软雅黑" panose="020B0503020204020204" pitchFamily="34" charset="-122"/>
                      </a:endParaRPr>
                    </a:p>
                  </a:txBody>
                  <a:tcPr anchor="ctr">
                    <a:solidFill>
                      <a:srgbClr val="0F73BE"/>
                    </a:solidFill>
                  </a:tcPr>
                </a:tc>
                <a:tc>
                  <a:txBody>
                    <a:bodyPr/>
                    <a:lstStyle/>
                    <a:p>
                      <a:pPr algn="ctr"/>
                      <a:r>
                        <a:rPr lang="zh-CN" altLang="en-US" sz="1600" dirty="0">
                          <a:latin typeface="微软雅黑" panose="020B0503020204020204" pitchFamily="34" charset="-122"/>
                          <a:ea typeface="微软雅黑" panose="020B0503020204020204" pitchFamily="34" charset="-122"/>
                        </a:rPr>
                        <a:t>单位</a:t>
                      </a:r>
                      <a:endParaRPr lang="zh-CN" altLang="en-US" sz="1600" dirty="0">
                        <a:latin typeface="微软雅黑" panose="020B0503020204020204" pitchFamily="34" charset="-122"/>
                        <a:ea typeface="微软雅黑" panose="020B0503020204020204" pitchFamily="34" charset="-122"/>
                      </a:endParaRPr>
                    </a:p>
                  </a:txBody>
                  <a:tcPr anchor="ctr">
                    <a:solidFill>
                      <a:srgbClr val="0F73BE"/>
                    </a:solidFill>
                  </a:tcPr>
                </a:tc>
                <a:tc>
                  <a:txBody>
                    <a:bodyPr/>
                    <a:lstStyle/>
                    <a:p>
                      <a:pPr algn="ctr"/>
                      <a:r>
                        <a:rPr lang="zh-CN" altLang="en-US" sz="1600" dirty="0">
                          <a:latin typeface="微软雅黑" panose="020B0503020204020204" pitchFamily="34" charset="-122"/>
                          <a:ea typeface="微软雅黑" panose="020B0503020204020204" pitchFamily="34" charset="-122"/>
                        </a:rPr>
                        <a:t>职责要求</a:t>
                      </a:r>
                      <a:endParaRPr lang="zh-CN" altLang="en-US" sz="1600" dirty="0">
                        <a:latin typeface="微软雅黑" panose="020B0503020204020204" pitchFamily="34" charset="-122"/>
                        <a:ea typeface="微软雅黑" panose="020B0503020204020204" pitchFamily="34" charset="-122"/>
                      </a:endParaRPr>
                    </a:p>
                  </a:txBody>
                  <a:tcPr anchor="ctr">
                    <a:solidFill>
                      <a:srgbClr val="0F73BE"/>
                    </a:solidFill>
                  </a:tcPr>
                </a:tc>
              </a:tr>
              <a:tr h="720000">
                <a:tc>
                  <a:txBody>
                    <a:bodyPr/>
                    <a:lstStyle/>
                    <a:p>
                      <a:pPr algn="ctr"/>
                      <a:r>
                        <a:rPr lang="en-US" altLang="zh-CN" sz="1600" dirty="0">
                          <a:latin typeface="微软雅黑" panose="020B0503020204020204" pitchFamily="34" charset="-122"/>
                          <a:ea typeface="微软雅黑" panose="020B0503020204020204" pitchFamily="34" charset="-122"/>
                        </a:rPr>
                        <a:t>1</a:t>
                      </a:r>
                      <a:endParaRPr lang="zh-CN" altLang="en-US" sz="1600" dirty="0">
                        <a:latin typeface="微软雅黑" panose="020B0503020204020204" pitchFamily="34" charset="-122"/>
                        <a:ea typeface="微软雅黑" panose="020B0503020204020204" pitchFamily="34" charset="-122"/>
                      </a:endParaRPr>
                    </a:p>
                  </a:txBody>
                  <a:tcPr anchor="ctr">
                    <a:lnR w="3175" cap="flat" cmpd="sng" algn="ctr">
                      <a:solidFill>
                        <a:schemeClr val="tx1"/>
                      </a:solidFill>
                      <a:prstDash val="solid"/>
                      <a:round/>
                      <a:headEnd type="none" w="med" len="med"/>
                      <a:tailEnd type="none" w="med" len="med"/>
                    </a:lnR>
                    <a:lnB w="3175" cap="flat" cmpd="sng" algn="ctr">
                      <a:solidFill>
                        <a:schemeClr val="tx1"/>
                      </a:solidFill>
                      <a:prstDash val="solid"/>
                      <a:round/>
                      <a:headEnd type="none" w="med" len="med"/>
                      <a:tailEnd type="none" w="med" len="med"/>
                    </a:lnB>
                    <a:solidFill>
                      <a:schemeClr val="bg1">
                        <a:lumMod val="95000"/>
                      </a:schemeClr>
                    </a:solidFill>
                  </a:tcPr>
                </a:tc>
                <a:tc>
                  <a:txBody>
                    <a:bodyPr/>
                    <a:lstStyle/>
                    <a:p>
                      <a:r>
                        <a:rPr lang="zh-CN" altLang="en-US" sz="1600" b="1" dirty="0">
                          <a:latin typeface="微软雅黑" panose="020B0503020204020204" pitchFamily="34" charset="-122"/>
                          <a:ea typeface="微软雅黑" panose="020B0503020204020204" pitchFamily="34" charset="-122"/>
                        </a:rPr>
                        <a:t>国务院有关部门</a:t>
                      </a:r>
                      <a:endParaRPr lang="zh-CN" altLang="en-US" sz="1600" b="1" dirty="0">
                        <a:latin typeface="微软雅黑" panose="020B0503020204020204" pitchFamily="34" charset="-122"/>
                        <a:ea typeface="微软雅黑" panose="020B0503020204020204" pitchFamily="34" charset="-122"/>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B w="3175" cap="flat" cmpd="sng" algn="ctr">
                      <a:solidFill>
                        <a:schemeClr val="tx1"/>
                      </a:solidFill>
                      <a:prstDash val="solid"/>
                      <a:round/>
                      <a:headEnd type="none" w="med" len="med"/>
                      <a:tailEnd type="none" w="med" len="med"/>
                    </a:lnB>
                    <a:solidFill>
                      <a:schemeClr val="bg1">
                        <a:lumMod val="95000"/>
                      </a:schemeClr>
                    </a:solidFill>
                  </a:tcPr>
                </a:tc>
                <a:tc>
                  <a:txBody>
                    <a:bodyPr/>
                    <a:lstStyle/>
                    <a:p>
                      <a:pPr marL="0" indent="0">
                        <a:lnSpc>
                          <a:spcPct val="200000"/>
                        </a:lnSpc>
                        <a:buFont typeface="Wingdings" panose="05000000000000000000" pitchFamily="2" charset="2"/>
                        <a:buNone/>
                      </a:pPr>
                      <a:r>
                        <a:rPr lang="zh-CN" altLang="en-US" sz="1600" dirty="0">
                          <a:latin typeface="微软雅黑" panose="020B0503020204020204" pitchFamily="34" charset="-122"/>
                          <a:ea typeface="微软雅黑" panose="020B0503020204020204" pitchFamily="34" charset="-122"/>
                        </a:rPr>
                        <a:t>按照职责分工负责安全生产</a:t>
                      </a:r>
                      <a:r>
                        <a:rPr lang="zh-CN" altLang="en-US" sz="1600" b="1" dirty="0">
                          <a:latin typeface="微软雅黑" panose="020B0503020204020204" pitchFamily="34" charset="-122"/>
                          <a:ea typeface="微软雅黑" panose="020B0503020204020204" pitchFamily="34" charset="-122"/>
                        </a:rPr>
                        <a:t>强制性国家标准的项目提出、组织起草、征求意见、技术审查</a:t>
                      </a:r>
                      <a:endParaRPr lang="en-US" altLang="zh-CN" sz="1600" dirty="0">
                        <a:latin typeface="微软雅黑" panose="020B0503020204020204" pitchFamily="34" charset="-122"/>
                        <a:ea typeface="微软雅黑" panose="020B0503020204020204" pitchFamily="34" charset="-122"/>
                      </a:endParaRPr>
                    </a:p>
                  </a:txBody>
                  <a:tcPr anchor="ctr">
                    <a:lnL w="3175" cap="flat" cmpd="sng" algn="ctr">
                      <a:solidFill>
                        <a:schemeClr val="tx1"/>
                      </a:solidFill>
                      <a:prstDash val="solid"/>
                      <a:round/>
                      <a:headEnd type="none" w="med" len="med"/>
                      <a:tailEnd type="none" w="med" len="med"/>
                    </a:lnL>
                    <a:lnB w="3175" cap="flat" cmpd="sng" algn="ctr">
                      <a:solidFill>
                        <a:schemeClr val="tx1"/>
                      </a:solidFill>
                      <a:prstDash val="solid"/>
                      <a:round/>
                      <a:headEnd type="none" w="med" len="med"/>
                      <a:tailEnd type="none" w="med" len="med"/>
                    </a:lnB>
                    <a:solidFill>
                      <a:schemeClr val="bg1">
                        <a:lumMod val="95000"/>
                      </a:schemeClr>
                    </a:solidFill>
                  </a:tcPr>
                </a:tc>
              </a:tr>
              <a:tr h="720000">
                <a:tc>
                  <a:txBody>
                    <a:bodyPr/>
                    <a:lstStyle/>
                    <a:p>
                      <a:pPr algn="ctr"/>
                      <a:r>
                        <a:rPr lang="en-US" altLang="zh-CN" sz="1600" dirty="0">
                          <a:latin typeface="微软雅黑" panose="020B0503020204020204" pitchFamily="34" charset="-122"/>
                          <a:ea typeface="微软雅黑" panose="020B0503020204020204" pitchFamily="34" charset="-122"/>
                        </a:rPr>
                        <a:t>2</a:t>
                      </a:r>
                      <a:endParaRPr lang="zh-CN" altLang="en-US" sz="1600" dirty="0">
                        <a:latin typeface="微软雅黑" panose="020B0503020204020204" pitchFamily="34" charset="-122"/>
                        <a:ea typeface="微软雅黑" panose="020B0503020204020204" pitchFamily="34" charset="-122"/>
                      </a:endParaRPr>
                    </a:p>
                  </a:txBody>
                  <a:tcPr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tc>
                  <a:txBody>
                    <a:bodyPr/>
                    <a:lstStyle/>
                    <a:p>
                      <a:r>
                        <a:rPr lang="zh-CN" altLang="en-US" sz="1600" b="1" dirty="0">
                          <a:latin typeface="微软雅黑" panose="020B0503020204020204" pitchFamily="34" charset="-122"/>
                          <a:ea typeface="微软雅黑" panose="020B0503020204020204" pitchFamily="34" charset="-122"/>
                        </a:rPr>
                        <a:t>国务院应急管理部门</a:t>
                      </a:r>
                      <a:endParaRPr lang="zh-CN" altLang="en-US" sz="1600" b="1" dirty="0">
                        <a:latin typeface="微软雅黑" panose="020B0503020204020204" pitchFamily="34" charset="-122"/>
                        <a:ea typeface="微软雅黑" panose="020B0503020204020204" pitchFamily="34" charset="-122"/>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tc>
                  <a:txBody>
                    <a:bodyPr/>
                    <a:lstStyle/>
                    <a:p>
                      <a:r>
                        <a:rPr lang="zh-CN" altLang="en-US" sz="1600" dirty="0">
                          <a:latin typeface="微软雅黑" panose="020B0503020204020204" pitchFamily="34" charset="-122"/>
                          <a:ea typeface="微软雅黑" panose="020B0503020204020204" pitchFamily="34" charset="-122"/>
                        </a:rPr>
                        <a:t>统筹提出安全生产</a:t>
                      </a:r>
                      <a:r>
                        <a:rPr lang="zh-CN" altLang="en-US" sz="1600" b="1" dirty="0">
                          <a:latin typeface="微软雅黑" panose="020B0503020204020204" pitchFamily="34" charset="-122"/>
                          <a:ea typeface="微软雅黑" panose="020B0503020204020204" pitchFamily="34" charset="-122"/>
                        </a:rPr>
                        <a:t>强制性国家标准的立项计划。</a:t>
                      </a:r>
                      <a:endParaRPr lang="zh-CN" altLang="en-US" sz="1600" b="1" dirty="0">
                        <a:latin typeface="微软雅黑" panose="020B0503020204020204" pitchFamily="34" charset="-122"/>
                        <a:ea typeface="微软雅黑" panose="020B0503020204020204" pitchFamily="34" charset="-122"/>
                      </a:endParaRPr>
                    </a:p>
                  </a:txBody>
                  <a:tcPr anchor="ct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tr>
              <a:tr h="720000">
                <a:tc>
                  <a:txBody>
                    <a:bodyPr/>
                    <a:lstStyle/>
                    <a:p>
                      <a:pPr algn="ctr"/>
                      <a:r>
                        <a:rPr lang="en-US" altLang="zh-CN" sz="1600" dirty="0">
                          <a:latin typeface="微软雅黑" panose="020B0503020204020204" pitchFamily="34" charset="-122"/>
                          <a:ea typeface="微软雅黑" panose="020B0503020204020204" pitchFamily="34" charset="-122"/>
                        </a:rPr>
                        <a:t>3</a:t>
                      </a:r>
                      <a:endParaRPr lang="zh-CN" altLang="en-US" sz="1600" dirty="0">
                        <a:latin typeface="微软雅黑" panose="020B0503020204020204" pitchFamily="34" charset="-122"/>
                        <a:ea typeface="微软雅黑" panose="020B0503020204020204" pitchFamily="34" charset="-122"/>
                      </a:endParaRPr>
                    </a:p>
                  </a:txBody>
                  <a:tcPr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tc>
                  <a:txBody>
                    <a:bodyPr/>
                    <a:lstStyle/>
                    <a:p>
                      <a:r>
                        <a:rPr lang="zh-CN" altLang="en-US" sz="1600" b="1" dirty="0">
                          <a:latin typeface="微软雅黑" panose="020B0503020204020204" pitchFamily="34" charset="-122"/>
                          <a:ea typeface="微软雅黑" panose="020B0503020204020204" pitchFamily="34" charset="-122"/>
                        </a:rPr>
                        <a:t>国务院标准化行政主管部门</a:t>
                      </a:r>
                      <a:endParaRPr lang="zh-CN" altLang="en-US" sz="1600" b="1" dirty="0">
                        <a:latin typeface="微软雅黑" panose="020B0503020204020204" pitchFamily="34" charset="-122"/>
                        <a:ea typeface="微软雅黑" panose="020B0503020204020204" pitchFamily="34" charset="-122"/>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tc>
                  <a:txBody>
                    <a:bodyPr/>
                    <a:lstStyle/>
                    <a:p>
                      <a:pPr marL="0" indent="0">
                        <a:lnSpc>
                          <a:spcPct val="200000"/>
                        </a:lnSpc>
                        <a:buFont typeface="Wingdings" panose="05000000000000000000" pitchFamily="2" charset="2"/>
                        <a:buNone/>
                      </a:pPr>
                      <a:r>
                        <a:rPr lang="zh-CN" altLang="en-US" sz="1600" dirty="0">
                          <a:latin typeface="微软雅黑" panose="020B0503020204020204" pitchFamily="34" charset="-122"/>
                          <a:ea typeface="微软雅黑" panose="020B0503020204020204" pitchFamily="34" charset="-122"/>
                        </a:rPr>
                        <a:t>负责安全生产强制性国家标准的</a:t>
                      </a:r>
                      <a:r>
                        <a:rPr lang="zh-CN" altLang="en-US" sz="1600" b="1" dirty="0">
                          <a:latin typeface="微软雅黑" panose="020B0503020204020204" pitchFamily="34" charset="-122"/>
                          <a:ea typeface="微软雅黑" panose="020B0503020204020204" pitchFamily="34" charset="-122"/>
                        </a:rPr>
                        <a:t>立项、编号、对外通报和授权批准发布工作</a:t>
                      </a:r>
                      <a:r>
                        <a:rPr lang="zh-CN" altLang="en-US" sz="1600" dirty="0">
                          <a:latin typeface="微软雅黑" panose="020B0503020204020204" pitchFamily="34" charset="-122"/>
                          <a:ea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endParaRPr>
                    </a:p>
                  </a:txBody>
                  <a:tcPr anchor="ct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tr>
              <a:tr h="720000">
                <a:tc>
                  <a:txBody>
                    <a:bodyPr/>
                    <a:lstStyle/>
                    <a:p>
                      <a:pPr algn="ctr"/>
                      <a:r>
                        <a:rPr lang="en-US" altLang="zh-CN" sz="1600" dirty="0">
                          <a:latin typeface="微软雅黑" panose="020B0503020204020204" pitchFamily="34" charset="-122"/>
                          <a:ea typeface="微软雅黑" panose="020B0503020204020204" pitchFamily="34" charset="-122"/>
                        </a:rPr>
                        <a:t>4</a:t>
                      </a:r>
                      <a:endParaRPr lang="zh-CN" altLang="en-US" sz="1600" dirty="0">
                        <a:latin typeface="微软雅黑" panose="020B0503020204020204" pitchFamily="34" charset="-122"/>
                        <a:ea typeface="微软雅黑" panose="020B0503020204020204" pitchFamily="34" charset="-122"/>
                      </a:endParaRPr>
                    </a:p>
                  </a:txBody>
                  <a:tcPr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tc>
                  <a:txBody>
                    <a:bodyPr/>
                    <a:lstStyle/>
                    <a:p>
                      <a:r>
                        <a:rPr lang="zh-CN" altLang="en-US" sz="1600" b="1" dirty="0">
                          <a:latin typeface="微软雅黑" panose="020B0503020204020204" pitchFamily="34" charset="-122"/>
                          <a:ea typeface="微软雅黑" panose="020B0503020204020204" pitchFamily="34" charset="-122"/>
                        </a:rPr>
                        <a:t>国务院标准化行政主管部门、有关部门</a:t>
                      </a:r>
                      <a:endParaRPr lang="zh-CN" altLang="en-US" sz="1600" b="1" dirty="0">
                        <a:latin typeface="微软雅黑" panose="020B0503020204020204" pitchFamily="34" charset="-122"/>
                        <a:ea typeface="微软雅黑" panose="020B0503020204020204" pitchFamily="34" charset="-122"/>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tc>
                  <a:txBody>
                    <a:bodyPr/>
                    <a:lstStyle/>
                    <a:p>
                      <a:pPr marL="0" indent="0">
                        <a:lnSpc>
                          <a:spcPct val="150000"/>
                        </a:lnSpc>
                        <a:buFont typeface="Wingdings" panose="05000000000000000000" pitchFamily="2" charset="2"/>
                        <a:buNone/>
                      </a:pPr>
                      <a:r>
                        <a:rPr lang="zh-CN" altLang="en-US" sz="1600" dirty="0">
                          <a:latin typeface="微软雅黑" panose="020B0503020204020204" pitchFamily="34" charset="-122"/>
                          <a:ea typeface="微软雅黑" panose="020B0503020204020204" pitchFamily="34" charset="-122"/>
                        </a:rPr>
                        <a:t>依据法定职责对安全生产强制性国家标准的</a:t>
                      </a:r>
                      <a:r>
                        <a:rPr lang="zh-CN" altLang="en-US" sz="1600" b="1" dirty="0">
                          <a:latin typeface="微软雅黑" panose="020B0503020204020204" pitchFamily="34" charset="-122"/>
                          <a:ea typeface="微软雅黑" panose="020B0503020204020204" pitchFamily="34" charset="-122"/>
                        </a:rPr>
                        <a:t>实施进行监督检查</a:t>
                      </a:r>
                      <a:r>
                        <a:rPr lang="zh-CN" altLang="en-US" sz="1600" dirty="0">
                          <a:latin typeface="微软雅黑" panose="020B0503020204020204" pitchFamily="34" charset="-122"/>
                          <a:ea typeface="微软雅黑" panose="020B0503020204020204" pitchFamily="34" charset="-122"/>
                        </a:rPr>
                        <a:t>。</a:t>
                      </a:r>
                      <a:endParaRPr lang="zh-CN" altLang="en-US" sz="1600" b="1" dirty="0">
                        <a:solidFill>
                          <a:srgbClr val="132A88"/>
                        </a:solidFill>
                        <a:latin typeface="微软雅黑" panose="020B0503020204020204" pitchFamily="34" charset="-122"/>
                        <a:ea typeface="微软雅黑" panose="020B0503020204020204" pitchFamily="34" charset="-122"/>
                      </a:endParaRPr>
                    </a:p>
                  </a:txBody>
                  <a:tcPr anchor="ct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19" name="任意多边形 8"/>
          <p:cNvSpPr/>
          <p:nvPr/>
        </p:nvSpPr>
        <p:spPr>
          <a:xfrm>
            <a:off x="4553746" y="1925638"/>
            <a:ext cx="1393825" cy="1084262"/>
          </a:xfrm>
          <a:custGeom>
            <a:avLst/>
            <a:gdLst>
              <a:gd name="connsiteX0" fmla="*/ 0 w 1392875"/>
              <a:gd name="connsiteY0" fmla="*/ 0 h 1083468"/>
              <a:gd name="connsiteX1" fmla="*/ 1392875 w 1392875"/>
              <a:gd name="connsiteY1" fmla="*/ 0 h 1083468"/>
              <a:gd name="connsiteX2" fmla="*/ 1392875 w 1392875"/>
              <a:gd name="connsiteY2" fmla="*/ 1083468 h 1083468"/>
              <a:gd name="connsiteX3" fmla="*/ 0 w 1392875"/>
              <a:gd name="connsiteY3" fmla="*/ 1083468 h 1083468"/>
              <a:gd name="connsiteX4" fmla="*/ 0 w 1392875"/>
              <a:gd name="connsiteY4" fmla="*/ 0 h 108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875" h="1083468">
                <a:moveTo>
                  <a:pt x="0" y="0"/>
                </a:moveTo>
                <a:lnTo>
                  <a:pt x="1392875" y="0"/>
                </a:lnTo>
                <a:lnTo>
                  <a:pt x="1392875" y="1083468"/>
                </a:lnTo>
                <a:lnTo>
                  <a:pt x="0" y="10834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37160" tIns="137160" rIns="137160" bIns="137160" spcCol="1270" anchor="ctr"/>
          <a:lstStyle/>
          <a:p>
            <a:pPr marL="285750" lvl="1" indent="-285750" defTabSz="1244600">
              <a:lnSpc>
                <a:spcPct val="90000"/>
              </a:lnSpc>
              <a:spcAft>
                <a:spcPct val="15000"/>
              </a:spcAft>
              <a:buFontTx/>
              <a:buChar char="•"/>
            </a:pPr>
            <a:endParaRPr lang="zh-CN" altLang="en-US" sz="2800"/>
          </a:p>
        </p:txBody>
      </p:sp>
      <p:sp>
        <p:nvSpPr>
          <p:cNvPr id="1048820" name="任意多边形 13"/>
          <p:cNvSpPr/>
          <p:nvPr/>
        </p:nvSpPr>
        <p:spPr>
          <a:xfrm>
            <a:off x="7730334" y="4937127"/>
            <a:ext cx="1392237" cy="1084263"/>
          </a:xfrm>
          <a:custGeom>
            <a:avLst/>
            <a:gdLst>
              <a:gd name="connsiteX0" fmla="*/ 0 w 1392875"/>
              <a:gd name="connsiteY0" fmla="*/ 0 h 1083468"/>
              <a:gd name="connsiteX1" fmla="*/ 1392875 w 1392875"/>
              <a:gd name="connsiteY1" fmla="*/ 0 h 1083468"/>
              <a:gd name="connsiteX2" fmla="*/ 1392875 w 1392875"/>
              <a:gd name="connsiteY2" fmla="*/ 1083468 h 1083468"/>
              <a:gd name="connsiteX3" fmla="*/ 0 w 1392875"/>
              <a:gd name="connsiteY3" fmla="*/ 1083468 h 1083468"/>
              <a:gd name="connsiteX4" fmla="*/ 0 w 1392875"/>
              <a:gd name="connsiteY4" fmla="*/ 0 h 108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875" h="1083468">
                <a:moveTo>
                  <a:pt x="0" y="0"/>
                </a:moveTo>
                <a:lnTo>
                  <a:pt x="1392875" y="0"/>
                </a:lnTo>
                <a:lnTo>
                  <a:pt x="1392875" y="1083468"/>
                </a:lnTo>
                <a:lnTo>
                  <a:pt x="0" y="10834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37160" tIns="137160" rIns="137160" bIns="137160" spcCol="1270" anchor="ctr"/>
          <a:lstStyle/>
          <a:p>
            <a:pPr marL="285750" lvl="1" indent="-285750" defTabSz="1244600">
              <a:lnSpc>
                <a:spcPct val="90000"/>
              </a:lnSpc>
              <a:spcAft>
                <a:spcPct val="15000"/>
              </a:spcAft>
              <a:buFontTx/>
              <a:buChar char="•"/>
            </a:pPr>
            <a:endParaRPr lang="zh-CN" altLang="en-US" sz="2800"/>
          </a:p>
        </p:txBody>
      </p:sp>
      <p:sp>
        <p:nvSpPr>
          <p:cNvPr id="1048821" name="矩形 16"/>
          <p:cNvSpPr>
            <a:spLocks noChangeArrowheads="1"/>
          </p:cNvSpPr>
          <p:nvPr/>
        </p:nvSpPr>
        <p:spPr bwMode="auto">
          <a:xfrm>
            <a:off x="3727959" y="2787330"/>
            <a:ext cx="411039" cy="1200329"/>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dirty="0">
                <a:latin typeface="微软雅黑" panose="020B0503020204020204" pitchFamily="34" charset="-122"/>
                <a:ea typeface="微软雅黑" panose="020B0503020204020204" pitchFamily="34" charset="-122"/>
              </a:rPr>
              <a:t>多</a:t>
            </a:r>
            <a:endParaRPr lang="en-US" altLang="zh-CN" sz="1800" b="1" dirty="0">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dirty="0">
                <a:latin typeface="微软雅黑" panose="020B0503020204020204" pitchFamily="34" charset="-122"/>
                <a:ea typeface="微软雅黑" panose="020B0503020204020204" pitchFamily="34" charset="-122"/>
              </a:rPr>
              <a:t>种</a:t>
            </a:r>
            <a:endParaRPr lang="en-US" altLang="zh-CN" sz="1800" b="1" dirty="0">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dirty="0">
                <a:latin typeface="微软雅黑" panose="020B0503020204020204" pitchFamily="34" charset="-122"/>
                <a:ea typeface="微软雅黑" panose="020B0503020204020204" pitchFamily="34" charset="-122"/>
              </a:rPr>
              <a:t>形</a:t>
            </a:r>
            <a:endParaRPr lang="en-US" altLang="zh-CN" sz="1800" b="1" dirty="0">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dirty="0">
                <a:latin typeface="微软雅黑" panose="020B0503020204020204" pitchFamily="34" charset="-122"/>
                <a:ea typeface="微软雅黑" panose="020B0503020204020204" pitchFamily="34" charset="-122"/>
              </a:rPr>
              <a:t>式</a:t>
            </a:r>
            <a:endParaRPr lang="zh-CN" altLang="en-US" sz="1800" b="1" dirty="0">
              <a:latin typeface="微软雅黑" panose="020B0503020204020204" pitchFamily="34" charset="-122"/>
              <a:ea typeface="微软雅黑" panose="020B0503020204020204" pitchFamily="34" charset="-122"/>
            </a:endParaRPr>
          </a:p>
        </p:txBody>
      </p:sp>
      <p:pic>
        <p:nvPicPr>
          <p:cNvPr id="2097179" name="Picture 2" descr="11"/>
          <p:cNvPicPr>
            <a:picLocks noChangeAspect="1" noChangeArrowheads="1"/>
          </p:cNvPicPr>
          <p:nvPr/>
        </p:nvPicPr>
        <p:blipFill rotWithShape="1">
          <a:blip r:embed="rId1"/>
          <a:srcRect b="4137"/>
          <a:stretch>
            <a:fillRect/>
          </a:stretch>
        </p:blipFill>
        <p:spPr bwMode="auto">
          <a:xfrm>
            <a:off x="8283035" y="4661917"/>
            <a:ext cx="2723753" cy="2160240"/>
          </a:xfrm>
          <a:prstGeom prst="rect">
            <a:avLst/>
          </a:prstGeom>
          <a:noFill/>
          <a:ln>
            <a:noFill/>
          </a:ln>
        </p:spPr>
      </p:pic>
      <p:grpSp>
        <p:nvGrpSpPr>
          <p:cNvPr id="234" name="组合 2"/>
          <p:cNvGrpSpPr/>
          <p:nvPr/>
        </p:nvGrpSpPr>
        <p:grpSpPr>
          <a:xfrm>
            <a:off x="1704306" y="2356667"/>
            <a:ext cx="1944000" cy="1943093"/>
            <a:chOff x="347901" y="3024195"/>
            <a:chExt cx="1944000" cy="1943093"/>
          </a:xfrm>
        </p:grpSpPr>
        <p:sp>
          <p:nvSpPr>
            <p:cNvPr id="1048822" name="椭圆 7"/>
            <p:cNvSpPr>
              <a:spLocks noChangeAspect="1"/>
            </p:cNvSpPr>
            <p:nvPr/>
          </p:nvSpPr>
          <p:spPr>
            <a:xfrm>
              <a:off x="347901" y="3024195"/>
              <a:ext cx="1944000" cy="1943093"/>
            </a:xfrm>
            <a:prstGeom prst="ellipse">
              <a:avLst/>
            </a:prstGeom>
            <a:solidFill>
              <a:srgbClr val="E7000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lnSpc>
                  <a:spcPct val="150000"/>
                </a:lnSpc>
                <a:spcAft>
                  <a:spcPct val="35000"/>
                </a:spcAft>
              </a:pPr>
              <a:endParaRPr lang="zh-CN" altLang="en-US" sz="2000" dirty="0">
                <a:solidFill>
                  <a:schemeClr val="bg1"/>
                </a:solidFill>
              </a:endParaRPr>
            </a:p>
          </p:txBody>
        </p:sp>
        <p:sp>
          <p:nvSpPr>
            <p:cNvPr id="1048823" name="矩形 1"/>
            <p:cNvSpPr/>
            <p:nvPr/>
          </p:nvSpPr>
          <p:spPr>
            <a:xfrm>
              <a:off x="407393" y="3485602"/>
              <a:ext cx="1825017" cy="970907"/>
            </a:xfrm>
            <a:prstGeom prst="rect">
              <a:avLst/>
            </a:prstGeom>
          </p:spPr>
          <p:txBody>
            <a:bodyPr wrap="square">
              <a:spAutoFit/>
            </a:bodyPr>
            <a:lstStyle/>
            <a:p>
              <a:pPr algn="ctr" defTabSz="2133600">
                <a:lnSpc>
                  <a:spcPct val="150000"/>
                </a:lnSpc>
                <a:spcAft>
                  <a:spcPct val="35000"/>
                </a:spcAft>
              </a:pPr>
              <a:r>
                <a:rPr lang="zh-CN" altLang="zh-CN" b="1" kern="100" dirty="0">
                  <a:solidFill>
                    <a:schemeClr val="bg1"/>
                  </a:solidFill>
                  <a:ea typeface="微软雅黑" panose="020B0503020204020204" pitchFamily="34" charset="-122"/>
                  <a:cs typeface="Times New Roman" panose="02020603050405020304" pitchFamily="18" charset="0"/>
                </a:rPr>
                <a:t>各级人民政府</a:t>
              </a:r>
              <a:endParaRPr lang="en-US" altLang="zh-CN" b="1" kern="100" dirty="0">
                <a:solidFill>
                  <a:schemeClr val="bg1"/>
                </a:solidFill>
                <a:ea typeface="微软雅黑" panose="020B0503020204020204" pitchFamily="34" charset="-122"/>
                <a:cs typeface="Times New Roman" panose="02020603050405020304" pitchFamily="18" charset="0"/>
              </a:endParaRPr>
            </a:p>
            <a:p>
              <a:pPr algn="ctr" defTabSz="2133600">
                <a:lnSpc>
                  <a:spcPct val="150000"/>
                </a:lnSpc>
                <a:spcAft>
                  <a:spcPct val="35000"/>
                </a:spcAft>
              </a:pPr>
              <a:r>
                <a:rPr lang="zh-CN" altLang="zh-CN" b="1" kern="100" dirty="0">
                  <a:solidFill>
                    <a:schemeClr val="bg1"/>
                  </a:solidFill>
                  <a:ea typeface="微软雅黑" panose="020B0503020204020204" pitchFamily="34" charset="-122"/>
                  <a:cs typeface="Times New Roman" panose="02020603050405020304" pitchFamily="18" charset="0"/>
                </a:rPr>
                <a:t>有关部门</a:t>
              </a:r>
              <a:endParaRPr lang="zh-CN" altLang="en-US" dirty="0">
                <a:solidFill>
                  <a:schemeClr val="bg1"/>
                </a:solidFill>
              </a:endParaRPr>
            </a:p>
          </p:txBody>
        </p:sp>
      </p:grpSp>
      <p:grpSp>
        <p:nvGrpSpPr>
          <p:cNvPr id="235" name="组合 4"/>
          <p:cNvGrpSpPr/>
          <p:nvPr/>
        </p:nvGrpSpPr>
        <p:grpSpPr>
          <a:xfrm>
            <a:off x="4765623" y="2356665"/>
            <a:ext cx="1942049" cy="1944000"/>
            <a:chOff x="2121712" y="4642988"/>
            <a:chExt cx="1942049" cy="1944000"/>
          </a:xfrm>
        </p:grpSpPr>
        <p:sp>
          <p:nvSpPr>
            <p:cNvPr id="1048824" name="椭圆 10"/>
            <p:cNvSpPr>
              <a:spLocks noChangeAspect="1"/>
            </p:cNvSpPr>
            <p:nvPr/>
          </p:nvSpPr>
          <p:spPr>
            <a:xfrm>
              <a:off x="2121712" y="4642988"/>
              <a:ext cx="1942049" cy="1944000"/>
            </a:xfrm>
            <a:prstGeom prst="ellipse">
              <a:avLst/>
            </a:prstGeom>
            <a:solidFill>
              <a:srgbClr val="008C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lnSpc>
                  <a:spcPct val="150000"/>
                </a:lnSpc>
                <a:spcAft>
                  <a:spcPct val="35000"/>
                </a:spcAft>
              </a:pPr>
              <a:endParaRPr lang="zh-CN" altLang="en-US" sz="2000" dirty="0">
                <a:solidFill>
                  <a:schemeClr val="bg1"/>
                </a:solidFill>
              </a:endParaRPr>
            </a:p>
          </p:txBody>
        </p:sp>
        <p:sp>
          <p:nvSpPr>
            <p:cNvPr id="1048825" name="矩形 3"/>
            <p:cNvSpPr/>
            <p:nvPr/>
          </p:nvSpPr>
          <p:spPr>
            <a:xfrm>
              <a:off x="2192490" y="5129535"/>
              <a:ext cx="1800493" cy="970907"/>
            </a:xfrm>
            <a:prstGeom prst="rect">
              <a:avLst/>
            </a:prstGeom>
          </p:spPr>
          <p:txBody>
            <a:bodyPr wrap="none">
              <a:spAutoFit/>
            </a:bodyPr>
            <a:lstStyle/>
            <a:p>
              <a:pPr algn="ctr" defTabSz="2133600">
                <a:lnSpc>
                  <a:spcPct val="150000"/>
                </a:lnSpc>
                <a:spcAft>
                  <a:spcPct val="35000"/>
                </a:spcAft>
              </a:pPr>
              <a:r>
                <a:rPr lang="zh-CN" altLang="zh-CN" b="1" kern="100" dirty="0">
                  <a:solidFill>
                    <a:schemeClr val="bg1"/>
                  </a:solidFill>
                  <a:ea typeface="微软雅黑" panose="020B0503020204020204" pitchFamily="34" charset="-122"/>
                  <a:cs typeface="Times New Roman" panose="02020603050405020304" pitchFamily="18" charset="0"/>
                </a:rPr>
                <a:t>安全法律法规</a:t>
              </a:r>
              <a:endParaRPr lang="en-US" altLang="zh-CN" b="1" kern="100" dirty="0">
                <a:solidFill>
                  <a:schemeClr val="bg1"/>
                </a:solidFill>
                <a:ea typeface="微软雅黑" panose="020B0503020204020204" pitchFamily="34" charset="-122"/>
                <a:cs typeface="Times New Roman" panose="02020603050405020304" pitchFamily="18" charset="0"/>
              </a:endParaRPr>
            </a:p>
            <a:p>
              <a:pPr algn="ctr" defTabSz="2133600">
                <a:lnSpc>
                  <a:spcPct val="150000"/>
                </a:lnSpc>
                <a:spcAft>
                  <a:spcPct val="35000"/>
                </a:spcAft>
              </a:pPr>
              <a:r>
                <a:rPr lang="zh-CN" altLang="zh-CN" b="1" kern="100" dirty="0">
                  <a:solidFill>
                    <a:schemeClr val="bg1"/>
                  </a:solidFill>
                  <a:ea typeface="微软雅黑" panose="020B0503020204020204" pitchFamily="34" charset="-122"/>
                  <a:cs typeface="Times New Roman" panose="02020603050405020304" pitchFamily="18" charset="0"/>
                </a:rPr>
                <a:t>安全知识的宣传</a:t>
              </a:r>
              <a:endParaRPr lang="zh-CN" altLang="en-US" dirty="0">
                <a:solidFill>
                  <a:schemeClr val="bg1"/>
                </a:solidFill>
              </a:endParaRPr>
            </a:p>
          </p:txBody>
        </p:sp>
      </p:grpSp>
      <p:grpSp>
        <p:nvGrpSpPr>
          <p:cNvPr id="236" name="组合 5"/>
          <p:cNvGrpSpPr/>
          <p:nvPr/>
        </p:nvGrpSpPr>
        <p:grpSpPr>
          <a:xfrm>
            <a:off x="7824986" y="2356665"/>
            <a:ext cx="1944000" cy="1944000"/>
            <a:chOff x="5265738" y="4076700"/>
            <a:chExt cx="1944000" cy="1944000"/>
          </a:xfrm>
        </p:grpSpPr>
        <p:sp>
          <p:nvSpPr>
            <p:cNvPr id="1048826" name="椭圆 12"/>
            <p:cNvSpPr/>
            <p:nvPr/>
          </p:nvSpPr>
          <p:spPr>
            <a:xfrm>
              <a:off x="5265738" y="4076700"/>
              <a:ext cx="1944000" cy="1944000"/>
            </a:xfrm>
            <a:prstGeom prst="ellipse">
              <a:avLst/>
            </a:prstGeom>
            <a:solidFill>
              <a:srgbClr val="16849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lnSpc>
                  <a:spcPct val="150000"/>
                </a:lnSpc>
                <a:spcAft>
                  <a:spcPct val="35000"/>
                </a:spcAft>
              </a:pPr>
              <a:endParaRPr lang="zh-CN" altLang="en-US" sz="2000" b="1" dirty="0">
                <a:latin typeface="微软雅黑" panose="020B0503020204020204" pitchFamily="34" charset="-122"/>
                <a:ea typeface="微软雅黑" panose="020B0503020204020204" pitchFamily="34" charset="-122"/>
              </a:endParaRPr>
            </a:p>
          </p:txBody>
        </p:sp>
        <p:sp>
          <p:nvSpPr>
            <p:cNvPr id="1048827" name="任意多边形 11"/>
            <p:cNvSpPr/>
            <p:nvPr/>
          </p:nvSpPr>
          <p:spPr>
            <a:xfrm>
              <a:off x="5325393" y="4507363"/>
              <a:ext cx="1824690" cy="1082675"/>
            </a:xfrm>
            <a:custGeom>
              <a:avLst/>
              <a:gdLst>
                <a:gd name="connsiteX0" fmla="*/ 0 w 1392875"/>
                <a:gd name="connsiteY0" fmla="*/ 0 h 1083468"/>
                <a:gd name="connsiteX1" fmla="*/ 1392875 w 1392875"/>
                <a:gd name="connsiteY1" fmla="*/ 0 h 1083468"/>
                <a:gd name="connsiteX2" fmla="*/ 1392875 w 1392875"/>
                <a:gd name="connsiteY2" fmla="*/ 1083468 h 1083468"/>
                <a:gd name="connsiteX3" fmla="*/ 0 w 1392875"/>
                <a:gd name="connsiteY3" fmla="*/ 1083468 h 1083468"/>
                <a:gd name="connsiteX4" fmla="*/ 0 w 1392875"/>
                <a:gd name="connsiteY4" fmla="*/ 0 h 108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875" h="1083468">
                  <a:moveTo>
                    <a:pt x="0" y="0"/>
                  </a:moveTo>
                  <a:lnTo>
                    <a:pt x="1392875" y="0"/>
                  </a:lnTo>
                  <a:lnTo>
                    <a:pt x="1392875" y="1083468"/>
                  </a:lnTo>
                  <a:lnTo>
                    <a:pt x="0" y="10834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37160" tIns="137160" rIns="137160" bIns="137160" spcCol="1270" anchor="ctr"/>
            <a:lstStyle/>
            <a:p>
              <a:pPr marL="0" lvl="1" defTabSz="1244600">
                <a:lnSpc>
                  <a:spcPct val="150000"/>
                </a:lnSpc>
                <a:spcAft>
                  <a:spcPct val="15000"/>
                </a:spcAft>
              </a:pPr>
              <a:r>
                <a:rPr lang="zh-CN" altLang="en-US" sz="2000" b="1" dirty="0">
                  <a:solidFill>
                    <a:schemeClr val="bg1"/>
                  </a:solidFill>
                  <a:latin typeface="微软雅黑" panose="020B0503020204020204" pitchFamily="34" charset="-122"/>
                  <a:ea typeface="微软雅黑" panose="020B0503020204020204" pitchFamily="34" charset="-122"/>
                </a:rPr>
                <a:t>增强全社会的安全生产意识</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048828" name="AutoShape 4"/>
          <p:cNvSpPr>
            <a:spLocks noChangeArrowheads="1"/>
          </p:cNvSpPr>
          <p:nvPr/>
        </p:nvSpPr>
        <p:spPr bwMode="auto">
          <a:xfrm>
            <a:off x="4063818" y="2507475"/>
            <a:ext cx="392113" cy="1641475"/>
          </a:xfrm>
          <a:prstGeom prst="chevron">
            <a:avLst>
              <a:gd name="adj" fmla="val 85426"/>
            </a:avLst>
          </a:prstGeom>
          <a:solidFill>
            <a:schemeClr val="tx1">
              <a:lumMod val="50000"/>
              <a:lumOff val="50000"/>
            </a:schemeClr>
          </a:solidFill>
          <a:ln w="6350">
            <a:noFill/>
            <a:miter lim="800000"/>
          </a:ln>
          <a:effectLst/>
        </p:spPr>
        <p:txBody>
          <a:bodyPr wrap="none"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048829" name="AutoShape 4"/>
          <p:cNvSpPr>
            <a:spLocks noChangeArrowheads="1"/>
          </p:cNvSpPr>
          <p:nvPr/>
        </p:nvSpPr>
        <p:spPr bwMode="auto">
          <a:xfrm>
            <a:off x="7017304" y="2508616"/>
            <a:ext cx="392113" cy="1641475"/>
          </a:xfrm>
          <a:prstGeom prst="chevron">
            <a:avLst>
              <a:gd name="adj" fmla="val 85426"/>
            </a:avLst>
          </a:prstGeom>
          <a:solidFill>
            <a:schemeClr val="tx1">
              <a:lumMod val="50000"/>
              <a:lumOff val="50000"/>
            </a:schemeClr>
          </a:solidFill>
          <a:ln w="6350">
            <a:noFill/>
            <a:miter lim="800000"/>
          </a:ln>
          <a:effectLst/>
        </p:spPr>
        <p:txBody>
          <a:bodyPr wrap="none"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048830" name="六边形 19"/>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13</a:t>
            </a:r>
            <a:endParaRPr lang="zh-CN" altLang="en-US" sz="2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31" name="任意多边形 8"/>
          <p:cNvSpPr/>
          <p:nvPr/>
        </p:nvSpPr>
        <p:spPr>
          <a:xfrm>
            <a:off x="4553746" y="1925638"/>
            <a:ext cx="1393825" cy="1084262"/>
          </a:xfrm>
          <a:custGeom>
            <a:avLst/>
            <a:gdLst>
              <a:gd name="connsiteX0" fmla="*/ 0 w 1392875"/>
              <a:gd name="connsiteY0" fmla="*/ 0 h 1083468"/>
              <a:gd name="connsiteX1" fmla="*/ 1392875 w 1392875"/>
              <a:gd name="connsiteY1" fmla="*/ 0 h 1083468"/>
              <a:gd name="connsiteX2" fmla="*/ 1392875 w 1392875"/>
              <a:gd name="connsiteY2" fmla="*/ 1083468 h 1083468"/>
              <a:gd name="connsiteX3" fmla="*/ 0 w 1392875"/>
              <a:gd name="connsiteY3" fmla="*/ 1083468 h 1083468"/>
              <a:gd name="connsiteX4" fmla="*/ 0 w 1392875"/>
              <a:gd name="connsiteY4" fmla="*/ 0 h 108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875" h="1083468">
                <a:moveTo>
                  <a:pt x="0" y="0"/>
                </a:moveTo>
                <a:lnTo>
                  <a:pt x="1392875" y="0"/>
                </a:lnTo>
                <a:lnTo>
                  <a:pt x="1392875" y="1083468"/>
                </a:lnTo>
                <a:lnTo>
                  <a:pt x="0" y="10834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37160" tIns="137160" rIns="137160" bIns="137160" spcCol="1270" anchor="ctr"/>
          <a:lstStyle/>
          <a:p>
            <a:pPr marL="285750" lvl="1" indent="-285750" defTabSz="1244600">
              <a:lnSpc>
                <a:spcPct val="90000"/>
              </a:lnSpc>
              <a:spcAft>
                <a:spcPct val="15000"/>
              </a:spcAft>
              <a:buFontTx/>
              <a:buChar char="•"/>
            </a:pPr>
            <a:endParaRPr lang="zh-CN" altLang="en-US" sz="2800"/>
          </a:p>
        </p:txBody>
      </p:sp>
      <p:sp>
        <p:nvSpPr>
          <p:cNvPr id="1048832" name="任意多边形 11"/>
          <p:cNvSpPr/>
          <p:nvPr/>
        </p:nvSpPr>
        <p:spPr>
          <a:xfrm>
            <a:off x="4052966" y="4149082"/>
            <a:ext cx="1393825" cy="1082675"/>
          </a:xfrm>
          <a:custGeom>
            <a:avLst/>
            <a:gdLst>
              <a:gd name="connsiteX0" fmla="*/ 0 w 1392875"/>
              <a:gd name="connsiteY0" fmla="*/ 0 h 1083468"/>
              <a:gd name="connsiteX1" fmla="*/ 1392875 w 1392875"/>
              <a:gd name="connsiteY1" fmla="*/ 0 h 1083468"/>
              <a:gd name="connsiteX2" fmla="*/ 1392875 w 1392875"/>
              <a:gd name="connsiteY2" fmla="*/ 1083468 h 1083468"/>
              <a:gd name="connsiteX3" fmla="*/ 0 w 1392875"/>
              <a:gd name="connsiteY3" fmla="*/ 1083468 h 1083468"/>
              <a:gd name="connsiteX4" fmla="*/ 0 w 1392875"/>
              <a:gd name="connsiteY4" fmla="*/ 0 h 108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875" h="1083468">
                <a:moveTo>
                  <a:pt x="0" y="0"/>
                </a:moveTo>
                <a:lnTo>
                  <a:pt x="1392875" y="0"/>
                </a:lnTo>
                <a:lnTo>
                  <a:pt x="1392875" y="1083468"/>
                </a:lnTo>
                <a:lnTo>
                  <a:pt x="0" y="10834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37160" tIns="137160" rIns="137160" bIns="137160" spcCol="1270" anchor="ctr"/>
          <a:lstStyle/>
          <a:p>
            <a:pPr marL="285750" lvl="1" indent="-285750" defTabSz="1244600">
              <a:lnSpc>
                <a:spcPct val="90000"/>
              </a:lnSpc>
              <a:spcAft>
                <a:spcPct val="15000"/>
              </a:spcAft>
              <a:buFontTx/>
              <a:buChar char="•"/>
            </a:pPr>
            <a:endParaRPr lang="zh-CN" altLang="en-US" sz="2800"/>
          </a:p>
        </p:txBody>
      </p:sp>
      <p:sp>
        <p:nvSpPr>
          <p:cNvPr id="1048833" name="矩形 2"/>
          <p:cNvSpPr>
            <a:spLocks noChangeArrowheads="1"/>
          </p:cNvSpPr>
          <p:nvPr/>
        </p:nvSpPr>
        <p:spPr bwMode="auto">
          <a:xfrm>
            <a:off x="1592988" y="1121773"/>
            <a:ext cx="4513525" cy="523220"/>
          </a:xfrm>
          <a:prstGeom prst="rect">
            <a:avLst/>
          </a:prstGeom>
          <a:noFill/>
          <a:ln>
            <a:noFill/>
          </a:ln>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有关协会组织</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38" name="组合 5"/>
          <p:cNvGrpSpPr/>
          <p:nvPr/>
        </p:nvGrpSpPr>
        <p:grpSpPr>
          <a:xfrm>
            <a:off x="1671713" y="2361926"/>
            <a:ext cx="4751388" cy="684000"/>
            <a:chOff x="4089400" y="4056849"/>
            <a:chExt cx="4751388" cy="684000"/>
          </a:xfrm>
        </p:grpSpPr>
        <p:sp>
          <p:nvSpPr>
            <p:cNvPr id="1048834" name="圆角矩形 7"/>
            <p:cNvSpPr/>
            <p:nvPr/>
          </p:nvSpPr>
          <p:spPr>
            <a:xfrm>
              <a:off x="4089400" y="4089287"/>
              <a:ext cx="4751388" cy="619124"/>
            </a:xfrm>
            <a:prstGeom prst="roundRect">
              <a:avLst>
                <a:gd name="adj" fmla="val 50000"/>
              </a:avLst>
            </a:prstGeom>
            <a:solidFill>
              <a:srgbClr val="E7000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lnSpc>
                  <a:spcPct val="150000"/>
                </a:lnSpc>
                <a:spcAft>
                  <a:spcPct val="35000"/>
                </a:spcAft>
              </a:pPr>
              <a:endParaRPr lang="zh-CN" altLang="en-US" sz="2000" dirty="0">
                <a:solidFill>
                  <a:schemeClr val="bg1"/>
                </a:solidFill>
              </a:endParaRPr>
            </a:p>
          </p:txBody>
        </p:sp>
        <p:sp>
          <p:nvSpPr>
            <p:cNvPr id="1048835" name="矩形 2"/>
            <p:cNvSpPr/>
            <p:nvPr/>
          </p:nvSpPr>
          <p:spPr>
            <a:xfrm>
              <a:off x="4652929" y="4144933"/>
              <a:ext cx="2954655" cy="458459"/>
            </a:xfrm>
            <a:prstGeom prst="rect">
              <a:avLst/>
            </a:prstGeom>
          </p:spPr>
          <p:txBody>
            <a:bodyPr wrap="none">
              <a:spAutoFit/>
            </a:bodyPr>
            <a:lstStyle/>
            <a:p>
              <a:pPr algn="ctr" defTabSz="2133600">
                <a:lnSpc>
                  <a:spcPct val="150000"/>
                </a:lnSpc>
                <a:spcAft>
                  <a:spcPct val="35000"/>
                </a:spcAft>
              </a:pPr>
              <a:r>
                <a:rPr lang="zh-CN" altLang="en-US" b="1" kern="100" dirty="0">
                  <a:solidFill>
                    <a:schemeClr val="bg1"/>
                  </a:solidFill>
                  <a:ea typeface="微软雅黑" panose="020B0503020204020204" pitchFamily="34" charset="-122"/>
                  <a:cs typeface="Times New Roman" panose="02020603050405020304" pitchFamily="18" charset="0"/>
                </a:rPr>
                <a:t>依照法律、行政法规和章程</a:t>
              </a:r>
              <a:endParaRPr lang="zh-CN" altLang="en-US" dirty="0">
                <a:solidFill>
                  <a:schemeClr val="bg1"/>
                </a:solidFill>
              </a:endParaRPr>
            </a:p>
          </p:txBody>
        </p:sp>
        <p:cxnSp>
          <p:nvCxnSpPr>
            <p:cNvPr id="3145760" name="直接连接符 4"/>
            <p:cNvCxnSpPr/>
            <p:nvPr/>
          </p:nvCxnSpPr>
          <p:spPr>
            <a:xfrm>
              <a:off x="4626451" y="4056849"/>
              <a:ext cx="0" cy="6840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39" name="组合 6"/>
          <p:cNvGrpSpPr/>
          <p:nvPr/>
        </p:nvGrpSpPr>
        <p:grpSpPr>
          <a:xfrm>
            <a:off x="1671713" y="3306148"/>
            <a:ext cx="4751388" cy="684000"/>
            <a:chOff x="4089400" y="5019101"/>
            <a:chExt cx="4751388" cy="684000"/>
          </a:xfrm>
        </p:grpSpPr>
        <p:sp>
          <p:nvSpPr>
            <p:cNvPr id="1048836" name="圆角矩形 23"/>
            <p:cNvSpPr/>
            <p:nvPr/>
          </p:nvSpPr>
          <p:spPr>
            <a:xfrm>
              <a:off x="4089400" y="5051539"/>
              <a:ext cx="4751388" cy="619124"/>
            </a:xfrm>
            <a:prstGeom prst="roundRect">
              <a:avLst>
                <a:gd name="adj" fmla="val 50000"/>
              </a:avLst>
            </a:prstGeom>
            <a:solidFill>
              <a:srgbClr val="16849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lnSpc>
                  <a:spcPct val="150000"/>
                </a:lnSpc>
                <a:spcAft>
                  <a:spcPct val="35000"/>
                </a:spcAft>
              </a:pPr>
              <a:endParaRPr lang="zh-CN" altLang="en-US" sz="2000" dirty="0">
                <a:solidFill>
                  <a:schemeClr val="bg1"/>
                </a:solidFill>
              </a:endParaRPr>
            </a:p>
          </p:txBody>
        </p:sp>
        <p:sp>
          <p:nvSpPr>
            <p:cNvPr id="1048837" name="矩形 24"/>
            <p:cNvSpPr/>
            <p:nvPr/>
          </p:nvSpPr>
          <p:spPr>
            <a:xfrm>
              <a:off x="4652929" y="5140987"/>
              <a:ext cx="4108817" cy="458459"/>
            </a:xfrm>
            <a:prstGeom prst="rect">
              <a:avLst/>
            </a:prstGeom>
          </p:spPr>
          <p:txBody>
            <a:bodyPr wrap="none">
              <a:spAutoFit/>
            </a:bodyPr>
            <a:lstStyle/>
            <a:p>
              <a:pPr algn="ctr" defTabSz="2133600">
                <a:lnSpc>
                  <a:spcPct val="150000"/>
                </a:lnSpc>
                <a:spcAft>
                  <a:spcPct val="35000"/>
                </a:spcAft>
              </a:pPr>
              <a:r>
                <a:rPr lang="zh-CN" altLang="en-US" b="1" kern="100" dirty="0">
                  <a:solidFill>
                    <a:schemeClr val="bg1"/>
                  </a:solidFill>
                  <a:ea typeface="微软雅黑" panose="020B0503020204020204" pitchFamily="34" charset="-122"/>
                  <a:cs typeface="Times New Roman" panose="02020603050405020304" pitchFamily="18" charset="0"/>
                </a:rPr>
                <a:t>提供安全生产方面的信息、培训等服务</a:t>
              </a:r>
              <a:endParaRPr lang="zh-CN" altLang="en-US" b="1" kern="100" dirty="0">
                <a:solidFill>
                  <a:schemeClr val="bg1"/>
                </a:solidFill>
                <a:ea typeface="微软雅黑" panose="020B0503020204020204" pitchFamily="34" charset="-122"/>
                <a:cs typeface="Times New Roman" panose="02020603050405020304" pitchFamily="18" charset="0"/>
              </a:endParaRPr>
            </a:p>
          </p:txBody>
        </p:sp>
        <p:cxnSp>
          <p:nvCxnSpPr>
            <p:cNvPr id="3145761" name="直接连接符 25"/>
            <p:cNvCxnSpPr/>
            <p:nvPr/>
          </p:nvCxnSpPr>
          <p:spPr>
            <a:xfrm>
              <a:off x="4626451" y="5019101"/>
              <a:ext cx="0" cy="6840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0" name="组合 9"/>
          <p:cNvGrpSpPr/>
          <p:nvPr/>
        </p:nvGrpSpPr>
        <p:grpSpPr>
          <a:xfrm>
            <a:off x="1707432" y="4250371"/>
            <a:ext cx="4751388" cy="684000"/>
            <a:chOff x="4125119" y="5945294"/>
            <a:chExt cx="4751388" cy="684000"/>
          </a:xfrm>
        </p:grpSpPr>
        <p:sp>
          <p:nvSpPr>
            <p:cNvPr id="1048838" name="圆角矩形 26"/>
            <p:cNvSpPr/>
            <p:nvPr/>
          </p:nvSpPr>
          <p:spPr>
            <a:xfrm>
              <a:off x="4125119" y="5977732"/>
              <a:ext cx="4751388" cy="619124"/>
            </a:xfrm>
            <a:prstGeom prst="roundRect">
              <a:avLst>
                <a:gd name="adj" fmla="val 50000"/>
              </a:avLst>
            </a:prstGeom>
            <a:solidFill>
              <a:srgbClr val="008C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lnSpc>
                  <a:spcPct val="150000"/>
                </a:lnSpc>
                <a:spcAft>
                  <a:spcPct val="35000"/>
                </a:spcAft>
              </a:pPr>
              <a:endParaRPr lang="zh-CN" altLang="en-US" sz="2000" dirty="0">
                <a:solidFill>
                  <a:schemeClr val="bg1"/>
                </a:solidFill>
              </a:endParaRPr>
            </a:p>
          </p:txBody>
        </p:sp>
        <p:sp>
          <p:nvSpPr>
            <p:cNvPr id="1048839" name="矩形 27"/>
            <p:cNvSpPr/>
            <p:nvPr/>
          </p:nvSpPr>
          <p:spPr>
            <a:xfrm>
              <a:off x="4697776" y="6058065"/>
              <a:ext cx="1569660" cy="458459"/>
            </a:xfrm>
            <a:prstGeom prst="rect">
              <a:avLst/>
            </a:prstGeom>
          </p:spPr>
          <p:txBody>
            <a:bodyPr wrap="none">
              <a:spAutoFit/>
            </a:bodyPr>
            <a:lstStyle/>
            <a:p>
              <a:pPr algn="ctr" defTabSz="2133600">
                <a:lnSpc>
                  <a:spcPct val="150000"/>
                </a:lnSpc>
                <a:spcAft>
                  <a:spcPct val="35000"/>
                </a:spcAft>
              </a:pPr>
              <a:r>
                <a:rPr lang="zh-CN" altLang="en-US" b="1" kern="100" dirty="0">
                  <a:solidFill>
                    <a:schemeClr val="bg1"/>
                  </a:solidFill>
                  <a:ea typeface="微软雅黑" panose="020B0503020204020204" pitchFamily="34" charset="-122"/>
                  <a:cs typeface="Times New Roman" panose="02020603050405020304" pitchFamily="18" charset="0"/>
                </a:rPr>
                <a:t>发挥自律作用</a:t>
              </a:r>
              <a:endParaRPr lang="zh-CN" altLang="en-US" b="1" kern="100" dirty="0">
                <a:solidFill>
                  <a:schemeClr val="bg1"/>
                </a:solidFill>
                <a:ea typeface="微软雅黑" panose="020B0503020204020204" pitchFamily="34" charset="-122"/>
                <a:cs typeface="Times New Roman" panose="02020603050405020304" pitchFamily="18" charset="0"/>
              </a:endParaRPr>
            </a:p>
          </p:txBody>
        </p:sp>
        <p:cxnSp>
          <p:nvCxnSpPr>
            <p:cNvPr id="3145762" name="直接连接符 28"/>
            <p:cNvCxnSpPr/>
            <p:nvPr/>
          </p:nvCxnSpPr>
          <p:spPr>
            <a:xfrm>
              <a:off x="4662170" y="5945294"/>
              <a:ext cx="0" cy="6840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48840" name="矩形 30"/>
          <p:cNvSpPr/>
          <p:nvPr/>
        </p:nvSpPr>
        <p:spPr>
          <a:xfrm>
            <a:off x="7955716" y="3056737"/>
            <a:ext cx="2031325" cy="971356"/>
          </a:xfrm>
          <a:prstGeom prst="rect">
            <a:avLst/>
          </a:prstGeom>
        </p:spPr>
        <p:txBody>
          <a:bodyPr wrap="none">
            <a:spAutoFit/>
          </a:bodyPr>
          <a:lstStyle/>
          <a:p>
            <a:pPr algn="ctr" defTabSz="2133600">
              <a:lnSpc>
                <a:spcPct val="150000"/>
              </a:lnSpc>
              <a:spcAft>
                <a:spcPct val="35000"/>
              </a:spcAft>
            </a:pPr>
            <a:r>
              <a:rPr lang="zh-CN" altLang="en-US" b="1" dirty="0">
                <a:latin typeface="微软雅黑" panose="020B0503020204020204" pitchFamily="34" charset="-122"/>
                <a:ea typeface="微软雅黑" panose="020B0503020204020204" pitchFamily="34" charset="-122"/>
              </a:rPr>
              <a:t>促进生产经营单位</a:t>
            </a:r>
            <a:endParaRPr lang="en-US" altLang="zh-CN" b="1" dirty="0">
              <a:latin typeface="微软雅黑" panose="020B0503020204020204" pitchFamily="34" charset="-122"/>
              <a:ea typeface="微软雅黑" panose="020B0503020204020204" pitchFamily="34" charset="-122"/>
            </a:endParaRPr>
          </a:p>
          <a:p>
            <a:pPr algn="ctr" defTabSz="2133600">
              <a:lnSpc>
                <a:spcPct val="150000"/>
              </a:lnSpc>
              <a:spcAft>
                <a:spcPct val="35000"/>
              </a:spcAft>
            </a:pPr>
            <a:r>
              <a:rPr lang="zh-CN" altLang="en-US" b="1" dirty="0">
                <a:latin typeface="微软雅黑" panose="020B0503020204020204" pitchFamily="34" charset="-122"/>
                <a:ea typeface="微软雅黑" panose="020B0503020204020204" pitchFamily="34" charset="-122"/>
              </a:rPr>
              <a:t>加强安全生产管理</a:t>
            </a:r>
            <a:endParaRPr lang="zh-CN" altLang="en-US" b="1" dirty="0">
              <a:latin typeface="微软雅黑" panose="020B0503020204020204" pitchFamily="34" charset="-122"/>
              <a:ea typeface="微软雅黑" panose="020B0503020204020204" pitchFamily="34" charset="-122"/>
            </a:endParaRPr>
          </a:p>
        </p:txBody>
      </p:sp>
      <p:sp>
        <p:nvSpPr>
          <p:cNvPr id="1048841" name="任意多边形 24577"/>
          <p:cNvSpPr/>
          <p:nvPr/>
        </p:nvSpPr>
        <p:spPr>
          <a:xfrm>
            <a:off x="6506406" y="2703927"/>
            <a:ext cx="1370269" cy="848049"/>
          </a:xfrm>
          <a:custGeom>
            <a:avLst/>
            <a:gdLst>
              <a:gd name="connsiteX0" fmla="*/ 0 w 1126273"/>
              <a:gd name="connsiteY0" fmla="*/ 0 h 847493"/>
              <a:gd name="connsiteX1" fmla="*/ 535258 w 1126273"/>
              <a:gd name="connsiteY1" fmla="*/ 535259 h 847493"/>
              <a:gd name="connsiteX2" fmla="*/ 1126273 w 1126273"/>
              <a:gd name="connsiteY2" fmla="*/ 847493 h 847493"/>
              <a:gd name="connsiteX0-1" fmla="*/ 0 w 1126273"/>
              <a:gd name="connsiteY0-2" fmla="*/ 0 h 847493"/>
              <a:gd name="connsiteX1-3" fmla="*/ 535258 w 1126273"/>
              <a:gd name="connsiteY1-4" fmla="*/ 535259 h 847493"/>
              <a:gd name="connsiteX2-5" fmla="*/ 1126273 w 1126273"/>
              <a:gd name="connsiteY2-6" fmla="*/ 847493 h 847493"/>
              <a:gd name="connsiteX0-7" fmla="*/ 0 w 1126273"/>
              <a:gd name="connsiteY0-8" fmla="*/ 0 h 847493"/>
              <a:gd name="connsiteX1-9" fmla="*/ 535258 w 1126273"/>
              <a:gd name="connsiteY1-10" fmla="*/ 535259 h 847493"/>
              <a:gd name="connsiteX2-11" fmla="*/ 1126273 w 1126273"/>
              <a:gd name="connsiteY2-12" fmla="*/ 847493 h 847493"/>
              <a:gd name="connsiteX0-13" fmla="*/ 0 w 1126273"/>
              <a:gd name="connsiteY0-14" fmla="*/ 0 h 848049"/>
              <a:gd name="connsiteX1-15" fmla="*/ 535258 w 1126273"/>
              <a:gd name="connsiteY1-16" fmla="*/ 535259 h 848049"/>
              <a:gd name="connsiteX2-17" fmla="*/ 1126273 w 1126273"/>
              <a:gd name="connsiteY2-18" fmla="*/ 847493 h 848049"/>
            </a:gdLst>
            <a:ahLst/>
            <a:cxnLst>
              <a:cxn ang="0">
                <a:pos x="connsiteX0-1" y="connsiteY0-2"/>
              </a:cxn>
              <a:cxn ang="0">
                <a:pos x="connsiteX1-3" y="connsiteY1-4"/>
              </a:cxn>
              <a:cxn ang="0">
                <a:pos x="connsiteX2-5" y="connsiteY2-6"/>
              </a:cxn>
            </a:cxnLst>
            <a:rect l="l" t="t" r="r" b="b"/>
            <a:pathLst>
              <a:path w="1126273" h="848049">
                <a:moveTo>
                  <a:pt x="0" y="0"/>
                </a:moveTo>
                <a:cubicBezTo>
                  <a:pt x="352192" y="85493"/>
                  <a:pt x="392151" y="249044"/>
                  <a:pt x="535258" y="535259"/>
                </a:cubicBezTo>
                <a:cubicBezTo>
                  <a:pt x="678365" y="821474"/>
                  <a:pt x="1001751" y="853069"/>
                  <a:pt x="1126273" y="847493"/>
                </a:cubicBezTo>
              </a:path>
            </a:pathLst>
          </a:custGeom>
          <a:noFill/>
          <a:ln w="19050">
            <a:solidFill>
              <a:srgbClr val="E700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42" name="任意多边形 35"/>
          <p:cNvSpPr/>
          <p:nvPr/>
        </p:nvSpPr>
        <p:spPr>
          <a:xfrm flipV="1">
            <a:off x="6506406" y="3744324"/>
            <a:ext cx="1370269" cy="848049"/>
          </a:xfrm>
          <a:custGeom>
            <a:avLst/>
            <a:gdLst>
              <a:gd name="connsiteX0" fmla="*/ 0 w 1126273"/>
              <a:gd name="connsiteY0" fmla="*/ 0 h 847493"/>
              <a:gd name="connsiteX1" fmla="*/ 535258 w 1126273"/>
              <a:gd name="connsiteY1" fmla="*/ 535259 h 847493"/>
              <a:gd name="connsiteX2" fmla="*/ 1126273 w 1126273"/>
              <a:gd name="connsiteY2" fmla="*/ 847493 h 847493"/>
              <a:gd name="connsiteX0-1" fmla="*/ 0 w 1126273"/>
              <a:gd name="connsiteY0-2" fmla="*/ 0 h 847493"/>
              <a:gd name="connsiteX1-3" fmla="*/ 535258 w 1126273"/>
              <a:gd name="connsiteY1-4" fmla="*/ 535259 h 847493"/>
              <a:gd name="connsiteX2-5" fmla="*/ 1126273 w 1126273"/>
              <a:gd name="connsiteY2-6" fmla="*/ 847493 h 847493"/>
              <a:gd name="connsiteX0-7" fmla="*/ 0 w 1126273"/>
              <a:gd name="connsiteY0-8" fmla="*/ 0 h 847493"/>
              <a:gd name="connsiteX1-9" fmla="*/ 535258 w 1126273"/>
              <a:gd name="connsiteY1-10" fmla="*/ 535259 h 847493"/>
              <a:gd name="connsiteX2-11" fmla="*/ 1126273 w 1126273"/>
              <a:gd name="connsiteY2-12" fmla="*/ 847493 h 847493"/>
              <a:gd name="connsiteX0-13" fmla="*/ 0 w 1126273"/>
              <a:gd name="connsiteY0-14" fmla="*/ 0 h 848049"/>
              <a:gd name="connsiteX1-15" fmla="*/ 535258 w 1126273"/>
              <a:gd name="connsiteY1-16" fmla="*/ 535259 h 848049"/>
              <a:gd name="connsiteX2-17" fmla="*/ 1126273 w 1126273"/>
              <a:gd name="connsiteY2-18" fmla="*/ 847493 h 848049"/>
            </a:gdLst>
            <a:ahLst/>
            <a:cxnLst>
              <a:cxn ang="0">
                <a:pos x="connsiteX0-1" y="connsiteY0-2"/>
              </a:cxn>
              <a:cxn ang="0">
                <a:pos x="connsiteX1-3" y="connsiteY1-4"/>
              </a:cxn>
              <a:cxn ang="0">
                <a:pos x="connsiteX2-5" y="connsiteY2-6"/>
              </a:cxn>
            </a:cxnLst>
            <a:rect l="l" t="t" r="r" b="b"/>
            <a:pathLst>
              <a:path w="1126273" h="848049">
                <a:moveTo>
                  <a:pt x="0" y="0"/>
                </a:moveTo>
                <a:cubicBezTo>
                  <a:pt x="352192" y="85493"/>
                  <a:pt x="392151" y="249044"/>
                  <a:pt x="535258" y="535259"/>
                </a:cubicBezTo>
                <a:cubicBezTo>
                  <a:pt x="678365" y="821474"/>
                  <a:pt x="1001751" y="853069"/>
                  <a:pt x="1126273" y="847493"/>
                </a:cubicBezTo>
              </a:path>
            </a:pathLst>
          </a:custGeom>
          <a:noFill/>
          <a:ln w="19050">
            <a:solidFill>
              <a:srgbClr val="008C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45763" name="直接连接符 24581"/>
          <p:cNvCxnSpPr/>
          <p:nvPr/>
        </p:nvCxnSpPr>
        <p:spPr>
          <a:xfrm>
            <a:off x="6506404" y="3648148"/>
            <a:ext cx="1368000" cy="0"/>
          </a:xfrm>
          <a:prstGeom prst="line">
            <a:avLst/>
          </a:prstGeom>
          <a:ln w="28575">
            <a:solidFill>
              <a:srgbClr val="168499"/>
            </a:solidFill>
          </a:ln>
        </p:spPr>
        <p:style>
          <a:lnRef idx="1">
            <a:schemeClr val="accent1"/>
          </a:lnRef>
          <a:fillRef idx="0">
            <a:schemeClr val="accent1"/>
          </a:fillRef>
          <a:effectRef idx="0">
            <a:schemeClr val="accent1"/>
          </a:effectRef>
          <a:fontRef idx="minor">
            <a:schemeClr val="tx1"/>
          </a:fontRef>
        </p:style>
      </p:cxnSp>
      <p:cxnSp>
        <p:nvCxnSpPr>
          <p:cNvPr id="3145764" name="直接连接符 24583"/>
          <p:cNvCxnSpPr/>
          <p:nvPr/>
        </p:nvCxnSpPr>
        <p:spPr>
          <a:xfrm>
            <a:off x="1488282" y="1156440"/>
            <a:ext cx="0" cy="504000"/>
          </a:xfrm>
          <a:prstGeom prst="line">
            <a:avLst/>
          </a:prstGeom>
          <a:ln w="76200">
            <a:solidFill>
              <a:srgbClr val="E70009"/>
            </a:solidFill>
          </a:ln>
        </p:spPr>
        <p:style>
          <a:lnRef idx="1">
            <a:schemeClr val="accent1"/>
          </a:lnRef>
          <a:fillRef idx="0">
            <a:schemeClr val="accent1"/>
          </a:fillRef>
          <a:effectRef idx="0">
            <a:schemeClr val="accent1"/>
          </a:effectRef>
          <a:fontRef idx="minor">
            <a:schemeClr val="tx1"/>
          </a:fontRef>
        </p:style>
      </p:cxnSp>
      <p:sp>
        <p:nvSpPr>
          <p:cNvPr id="1048843" name="六边形 43"/>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14</a:t>
            </a:r>
            <a:endParaRPr lang="zh-CN" altLang="en-US" sz="2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44" name="圆角矩形 5"/>
          <p:cNvSpPr/>
          <p:nvPr/>
        </p:nvSpPr>
        <p:spPr>
          <a:xfrm>
            <a:off x="1775621" y="2949575"/>
            <a:ext cx="2449513" cy="1081088"/>
          </a:xfrm>
          <a:prstGeom prst="roundRect">
            <a:avLst>
              <a:gd name="adj" fmla="val 9596"/>
            </a:avLst>
          </a:prstGeom>
          <a:solidFill>
            <a:srgbClr val="18BD9B"/>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lnSpc>
                <a:spcPct val="150000"/>
              </a:lnSpc>
              <a:spcAft>
                <a:spcPct val="35000"/>
              </a:spcAft>
            </a:pPr>
            <a:r>
              <a:rPr lang="zh-CN" altLang="en-US" sz="2400" b="1" dirty="0">
                <a:solidFill>
                  <a:schemeClr val="bg1"/>
                </a:solidFill>
                <a:latin typeface="微软雅黑" panose="020B0503020204020204" pitchFamily="34" charset="-122"/>
                <a:ea typeface="微软雅黑" panose="020B0503020204020204" pitchFamily="34" charset="-122"/>
              </a:rPr>
              <a:t>生产经营单位</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3145765" name="直接箭头连接符 8"/>
          <p:cNvCxnSpPr/>
          <p:nvPr/>
        </p:nvCxnSpPr>
        <p:spPr>
          <a:xfrm>
            <a:off x="4288634" y="3490913"/>
            <a:ext cx="2447925" cy="0"/>
          </a:xfrm>
          <a:prstGeom prst="straightConnector1">
            <a:avLst/>
          </a:prstGeom>
          <a:ln w="28575">
            <a:solidFill>
              <a:schemeClr val="tx1">
                <a:lumMod val="65000"/>
                <a:lumOff val="35000"/>
              </a:schemeClr>
            </a:solidFill>
            <a:prstDash val="dash"/>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145766" name="直接连接符 10"/>
          <p:cNvCxnSpPr/>
          <p:nvPr/>
        </p:nvCxnSpPr>
        <p:spPr>
          <a:xfrm flipV="1">
            <a:off x="8652669" y="1628777"/>
            <a:ext cx="0" cy="1249363"/>
          </a:xfrm>
          <a:prstGeom prst="line">
            <a:avLst/>
          </a:prstGeom>
          <a:ln w="285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45767" name="直接连接符 12"/>
          <p:cNvCxnSpPr/>
          <p:nvPr/>
        </p:nvCxnSpPr>
        <p:spPr>
          <a:xfrm>
            <a:off x="3001169" y="1628775"/>
            <a:ext cx="5651500" cy="0"/>
          </a:xfrm>
          <a:prstGeom prst="line">
            <a:avLst/>
          </a:prstGeom>
          <a:ln w="285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45768" name="直接箭头连接符 14"/>
          <p:cNvCxnSpPr/>
          <p:nvPr/>
        </p:nvCxnSpPr>
        <p:spPr>
          <a:xfrm>
            <a:off x="3001169" y="1628777"/>
            <a:ext cx="0" cy="1249363"/>
          </a:xfrm>
          <a:prstGeom prst="straightConnector1">
            <a:avLst/>
          </a:prstGeom>
          <a:ln w="28575">
            <a:solidFill>
              <a:schemeClr val="tx1">
                <a:lumMod val="65000"/>
                <a:lumOff val="35000"/>
              </a:schemeClr>
            </a:solidFill>
            <a:prstDash val="dash"/>
            <a:tailEnd type="triangle" w="lg" len="lg"/>
          </a:ln>
        </p:spPr>
        <p:style>
          <a:lnRef idx="1">
            <a:schemeClr val="accent1"/>
          </a:lnRef>
          <a:fillRef idx="0">
            <a:schemeClr val="accent1"/>
          </a:fillRef>
          <a:effectRef idx="0">
            <a:schemeClr val="accent1"/>
          </a:effectRef>
          <a:fontRef idx="minor">
            <a:schemeClr val="tx1"/>
          </a:fontRef>
        </p:style>
      </p:cxnSp>
      <p:cxnSp>
        <p:nvCxnSpPr>
          <p:cNvPr id="3145769" name="直接连接符 16"/>
          <p:cNvCxnSpPr/>
          <p:nvPr/>
        </p:nvCxnSpPr>
        <p:spPr>
          <a:xfrm>
            <a:off x="3001169" y="5373688"/>
            <a:ext cx="5651500" cy="0"/>
          </a:xfrm>
          <a:prstGeom prst="line">
            <a:avLst/>
          </a:prstGeom>
          <a:ln w="285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45770" name="直接连接符 17"/>
          <p:cNvCxnSpPr/>
          <p:nvPr/>
        </p:nvCxnSpPr>
        <p:spPr>
          <a:xfrm flipV="1">
            <a:off x="8652669" y="4124327"/>
            <a:ext cx="0" cy="1249363"/>
          </a:xfrm>
          <a:prstGeom prst="line">
            <a:avLst/>
          </a:prstGeom>
          <a:ln w="285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45771" name="直接箭头连接符 18"/>
          <p:cNvCxnSpPr/>
          <p:nvPr/>
        </p:nvCxnSpPr>
        <p:spPr>
          <a:xfrm flipV="1">
            <a:off x="3001169" y="4124327"/>
            <a:ext cx="0" cy="1249363"/>
          </a:xfrm>
          <a:prstGeom prst="straightConnector1">
            <a:avLst/>
          </a:prstGeom>
          <a:ln w="28575">
            <a:solidFill>
              <a:schemeClr val="tx1">
                <a:lumMod val="65000"/>
                <a:lumOff val="35000"/>
              </a:schemeClr>
            </a:solidFill>
            <a:prstDash val="dash"/>
            <a:tailEnd type="triangle" w="lg" len="lg"/>
          </a:ln>
        </p:spPr>
        <p:style>
          <a:lnRef idx="1">
            <a:schemeClr val="accent1"/>
          </a:lnRef>
          <a:fillRef idx="0">
            <a:schemeClr val="accent1"/>
          </a:fillRef>
          <a:effectRef idx="0">
            <a:schemeClr val="accent1"/>
          </a:effectRef>
          <a:fontRef idx="minor">
            <a:schemeClr val="tx1"/>
          </a:fontRef>
        </p:style>
      </p:cxnSp>
      <p:sp>
        <p:nvSpPr>
          <p:cNvPr id="1048845" name="圆角矩形 19"/>
          <p:cNvSpPr/>
          <p:nvPr/>
        </p:nvSpPr>
        <p:spPr>
          <a:xfrm>
            <a:off x="4575969" y="1133475"/>
            <a:ext cx="2160588" cy="973138"/>
          </a:xfrm>
          <a:prstGeom prst="roundRect">
            <a:avLst>
              <a:gd name="adj" fmla="val 9596"/>
            </a:avLst>
          </a:prstGeom>
          <a:solidFill>
            <a:srgbClr val="E75A4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b="1" kern="100" dirty="0">
                <a:solidFill>
                  <a:schemeClr val="bg1"/>
                </a:solidFill>
                <a:ea typeface="微软雅黑" panose="020B0503020204020204" pitchFamily="34" charset="-122"/>
                <a:cs typeface="Times New Roman" panose="02020603050405020304" pitchFamily="18" charset="0"/>
              </a:rPr>
              <a:t>安全生产责任</a:t>
            </a:r>
            <a:endParaRPr lang="en-US" altLang="zh-CN" b="1" kern="100" dirty="0">
              <a:solidFill>
                <a:schemeClr val="bg1"/>
              </a:solidFill>
              <a:ea typeface="微软雅黑" panose="020B0503020204020204" pitchFamily="34" charset="-122"/>
              <a:cs typeface="Times New Roman" panose="02020603050405020304" pitchFamily="18" charset="0"/>
            </a:endParaRPr>
          </a:p>
          <a:p>
            <a:pPr algn="ctr" defTabSz="2133600">
              <a:spcAft>
                <a:spcPct val="35000"/>
              </a:spcAft>
            </a:pPr>
            <a:r>
              <a:rPr lang="zh-CN" altLang="en-US" b="1" kern="100" dirty="0">
                <a:solidFill>
                  <a:schemeClr val="bg1"/>
                </a:solidFill>
                <a:ea typeface="微软雅黑" panose="020B0503020204020204" pitchFamily="34" charset="-122"/>
                <a:cs typeface="Times New Roman" panose="02020603050405020304" pitchFamily="18" charset="0"/>
              </a:rPr>
              <a:t>仍由本单位负责</a:t>
            </a:r>
            <a:endParaRPr lang="zh-CN" altLang="en-US" dirty="0">
              <a:solidFill>
                <a:schemeClr val="bg1"/>
              </a:solidFill>
            </a:endParaRPr>
          </a:p>
        </p:txBody>
      </p:sp>
      <p:sp>
        <p:nvSpPr>
          <p:cNvPr id="1048846" name="矩形 20"/>
          <p:cNvSpPr>
            <a:spLocks noChangeArrowheads="1"/>
          </p:cNvSpPr>
          <p:nvPr/>
        </p:nvSpPr>
        <p:spPr bwMode="auto">
          <a:xfrm>
            <a:off x="5049044" y="3013075"/>
            <a:ext cx="927100" cy="36988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800" b="1" dirty="0">
                <a:latin typeface="微软雅黑" panose="020B0503020204020204" pitchFamily="34" charset="-122"/>
                <a:ea typeface="微软雅黑" panose="020B0503020204020204" pitchFamily="34" charset="-122"/>
              </a:rPr>
              <a:t>委托</a:t>
            </a:r>
            <a:endParaRPr lang="zh-CN" altLang="en-US" sz="1800" b="1" dirty="0">
              <a:latin typeface="微软雅黑" panose="020B0503020204020204" pitchFamily="34" charset="-122"/>
              <a:ea typeface="微软雅黑" panose="020B0503020204020204" pitchFamily="34" charset="-122"/>
            </a:endParaRPr>
          </a:p>
        </p:txBody>
      </p:sp>
      <p:sp>
        <p:nvSpPr>
          <p:cNvPr id="1048847" name="矩形 21"/>
          <p:cNvSpPr>
            <a:spLocks noChangeArrowheads="1"/>
          </p:cNvSpPr>
          <p:nvPr/>
        </p:nvSpPr>
        <p:spPr bwMode="auto">
          <a:xfrm>
            <a:off x="3417231" y="4407186"/>
            <a:ext cx="4190727" cy="923330"/>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800" b="1" dirty="0">
                <a:latin typeface="微软雅黑" panose="020B0503020204020204" pitchFamily="34" charset="-122"/>
                <a:ea typeface="微软雅黑" panose="020B0503020204020204" pitchFamily="34" charset="-122"/>
              </a:rPr>
              <a:t>依照法律、行政法规和执业准则</a:t>
            </a:r>
            <a:endParaRPr lang="en-US" altLang="zh-CN" sz="1800" b="1" dirty="0">
              <a:latin typeface="微软雅黑" panose="020B0503020204020204" pitchFamily="34" charset="-122"/>
              <a:ea typeface="微软雅黑" panose="020B0503020204020204" pitchFamily="34" charset="-122"/>
            </a:endParaRPr>
          </a:p>
          <a:p>
            <a:pPr algn="ctr">
              <a:lnSpc>
                <a:spcPct val="100000"/>
              </a:lnSpc>
              <a:spcBef>
                <a:spcPct val="0"/>
              </a:spcBef>
              <a:buFontTx/>
              <a:buNone/>
            </a:pPr>
            <a:r>
              <a:rPr lang="zh-CN" altLang="en-US" sz="1800" b="1" dirty="0">
                <a:latin typeface="微软雅黑" panose="020B0503020204020204" pitchFamily="34" charset="-122"/>
                <a:ea typeface="微软雅黑" panose="020B0503020204020204" pitchFamily="34" charset="-122"/>
              </a:rPr>
              <a:t>接受生产经营单位的委托为其安全生产工作提供技术、管理服务</a:t>
            </a:r>
            <a:endParaRPr lang="zh-CN" altLang="en-US" sz="1800" b="1" dirty="0">
              <a:latin typeface="微软雅黑" panose="020B0503020204020204" pitchFamily="34" charset="-122"/>
              <a:ea typeface="微软雅黑" panose="020B0503020204020204" pitchFamily="34" charset="-122"/>
            </a:endParaRPr>
          </a:p>
        </p:txBody>
      </p:sp>
      <p:sp>
        <p:nvSpPr>
          <p:cNvPr id="1048848" name="六边形 15"/>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15</a:t>
            </a:r>
            <a:endParaRPr lang="zh-CN" altLang="en-US" sz="2800" dirty="0"/>
          </a:p>
        </p:txBody>
      </p:sp>
      <p:sp>
        <p:nvSpPr>
          <p:cNvPr id="1048849" name="圆角矩形 6"/>
          <p:cNvSpPr/>
          <p:nvPr/>
        </p:nvSpPr>
        <p:spPr>
          <a:xfrm>
            <a:off x="6800055" y="2652999"/>
            <a:ext cx="3743772" cy="1696467"/>
          </a:xfrm>
          <a:prstGeom prst="roundRect">
            <a:avLst>
              <a:gd name="adj" fmla="val 9596"/>
            </a:avLst>
          </a:prstGeom>
          <a:solidFill>
            <a:srgbClr val="38BDDE"/>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sz="2400" b="1" dirty="0">
                <a:solidFill>
                  <a:schemeClr val="bg1"/>
                </a:solidFill>
                <a:latin typeface="微软雅黑" panose="020B0503020204020204" pitchFamily="34" charset="-122"/>
                <a:ea typeface="微软雅黑" panose="020B0503020204020204" pitchFamily="34" charset="-122"/>
              </a:rPr>
              <a:t>为安全生产提供</a:t>
            </a:r>
            <a:endParaRPr lang="en-US" altLang="zh-CN" sz="2400" b="1" dirty="0">
              <a:solidFill>
                <a:schemeClr val="bg1"/>
              </a:solidFill>
              <a:latin typeface="微软雅黑" panose="020B0503020204020204" pitchFamily="34" charset="-122"/>
              <a:ea typeface="微软雅黑" panose="020B0503020204020204" pitchFamily="34" charset="-122"/>
            </a:endParaRPr>
          </a:p>
          <a:p>
            <a:pPr algn="ctr" defTabSz="2133600">
              <a:spcAft>
                <a:spcPct val="35000"/>
              </a:spcAft>
            </a:pPr>
            <a:r>
              <a:rPr lang="zh-CN" altLang="en-US" sz="2400" b="1" dirty="0">
                <a:solidFill>
                  <a:schemeClr val="bg1"/>
                </a:solidFill>
                <a:latin typeface="微软雅黑" panose="020B0503020204020204" pitchFamily="34" charset="-122"/>
                <a:ea typeface="微软雅黑" panose="020B0503020204020204" pitchFamily="34" charset="-122"/>
              </a:rPr>
              <a:t>技术、管理服务的机构</a:t>
            </a:r>
            <a:endParaRPr lang="en-US" altLang="zh-CN" sz="2400" b="1" dirty="0">
              <a:solidFill>
                <a:schemeClr val="bg1"/>
              </a:solidFill>
              <a:latin typeface="微软雅黑" panose="020B0503020204020204" pitchFamily="34" charset="-122"/>
              <a:ea typeface="微软雅黑" panose="020B0503020204020204" pitchFamily="34" charset="-122"/>
            </a:endParaRPr>
          </a:p>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（依法设立）</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50" name="矩形 1"/>
          <p:cNvSpPr/>
          <p:nvPr/>
        </p:nvSpPr>
        <p:spPr>
          <a:xfrm>
            <a:off x="2244150" y="996737"/>
            <a:ext cx="3780636" cy="4680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51" name="矩形 2"/>
          <p:cNvSpPr/>
          <p:nvPr/>
        </p:nvSpPr>
        <p:spPr>
          <a:xfrm>
            <a:off x="1920330" y="1412776"/>
            <a:ext cx="4392488" cy="720080"/>
          </a:xfrm>
          <a:prstGeom prst="rect">
            <a:avLst/>
          </a:prstGeom>
          <a:solidFill>
            <a:srgbClr val="38B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52" name="直角三角形 3"/>
          <p:cNvSpPr/>
          <p:nvPr/>
        </p:nvSpPr>
        <p:spPr>
          <a:xfrm flipV="1">
            <a:off x="6024999" y="2126723"/>
            <a:ext cx="287820" cy="144000"/>
          </a:xfrm>
          <a:prstGeom prst="rtTriangle">
            <a:avLst/>
          </a:prstGeom>
          <a:solidFill>
            <a:srgbClr val="1684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53" name="直角三角形 4"/>
          <p:cNvSpPr/>
          <p:nvPr/>
        </p:nvSpPr>
        <p:spPr>
          <a:xfrm flipH="1" flipV="1">
            <a:off x="1956330" y="2129178"/>
            <a:ext cx="287820" cy="144000"/>
          </a:xfrm>
          <a:prstGeom prst="rtTriangle">
            <a:avLst/>
          </a:prstGeom>
          <a:solidFill>
            <a:srgbClr val="1684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54" name="矩形 5"/>
          <p:cNvSpPr/>
          <p:nvPr/>
        </p:nvSpPr>
        <p:spPr>
          <a:xfrm>
            <a:off x="1956330" y="1598476"/>
            <a:ext cx="4356488"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国家实行生产安全事故责任追究制度</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243" name="组合 15"/>
          <p:cNvGrpSpPr/>
          <p:nvPr/>
        </p:nvGrpSpPr>
        <p:grpSpPr>
          <a:xfrm>
            <a:off x="2567668" y="2552590"/>
            <a:ext cx="2898940" cy="743280"/>
            <a:chOff x="1423874" y="2552590"/>
            <a:chExt cx="2898940" cy="743280"/>
          </a:xfrm>
        </p:grpSpPr>
        <p:sp>
          <p:nvSpPr>
            <p:cNvPr id="1048855" name="矩形 7"/>
            <p:cNvSpPr/>
            <p:nvPr/>
          </p:nvSpPr>
          <p:spPr>
            <a:xfrm>
              <a:off x="1423874" y="2600230"/>
              <a:ext cx="72000" cy="648000"/>
            </a:xfrm>
            <a:prstGeom prst="rect">
              <a:avLst/>
            </a:prstGeom>
            <a:solidFill>
              <a:srgbClr val="E75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56" name="矩形 8"/>
            <p:cNvSpPr/>
            <p:nvPr/>
          </p:nvSpPr>
          <p:spPr>
            <a:xfrm>
              <a:off x="1575980" y="2552590"/>
              <a:ext cx="2746834" cy="743280"/>
            </a:xfrm>
            <a:prstGeom prst="rect">
              <a:avLst/>
            </a:prstGeom>
          </p:spPr>
          <p:txBody>
            <a:bodyPr wrap="square" anchor="ctr" anchorCtr="0">
              <a:spAutoFit/>
            </a:bodyPr>
            <a:lstStyle/>
            <a:p>
              <a:pPr defTabSz="2133600">
                <a:spcAft>
                  <a:spcPct val="35000"/>
                </a:spcAft>
              </a:pPr>
              <a:r>
                <a:rPr lang="zh-CN" altLang="en-US" b="1" kern="100" dirty="0">
                  <a:solidFill>
                    <a:schemeClr val="tx1">
                      <a:lumMod val="75000"/>
                      <a:lumOff val="25000"/>
                    </a:schemeClr>
                  </a:solidFill>
                  <a:ea typeface="微软雅黑" panose="020B0503020204020204" pitchFamily="34" charset="-122"/>
                  <a:cs typeface="Times New Roman" panose="02020603050405020304" pitchFamily="18" charset="0"/>
                </a:rPr>
                <a:t>依照本法</a:t>
              </a:r>
              <a:endParaRPr lang="en-US" altLang="zh-CN" b="1" kern="100" dirty="0">
                <a:solidFill>
                  <a:schemeClr val="tx1">
                    <a:lumMod val="75000"/>
                    <a:lumOff val="25000"/>
                  </a:schemeClr>
                </a:solidFill>
                <a:ea typeface="微软雅黑" panose="020B0503020204020204" pitchFamily="34" charset="-122"/>
                <a:cs typeface="Times New Roman" panose="02020603050405020304" pitchFamily="18" charset="0"/>
              </a:endParaRPr>
            </a:p>
            <a:p>
              <a:pPr defTabSz="2133600">
                <a:spcAft>
                  <a:spcPct val="35000"/>
                </a:spcAft>
              </a:pPr>
              <a:r>
                <a:rPr lang="zh-CN" altLang="en-US" b="1" kern="100" dirty="0">
                  <a:solidFill>
                    <a:schemeClr val="tx1">
                      <a:lumMod val="75000"/>
                      <a:lumOff val="25000"/>
                    </a:schemeClr>
                  </a:solidFill>
                  <a:ea typeface="微软雅黑" panose="020B0503020204020204" pitchFamily="34" charset="-122"/>
                  <a:cs typeface="Times New Roman" panose="02020603050405020304" pitchFamily="18" charset="0"/>
                </a:rPr>
                <a:t>和有关法律、法规的规定</a:t>
              </a:r>
              <a:endParaRPr lang="zh-CN" altLang="en-US" b="1" kern="100" dirty="0">
                <a:solidFill>
                  <a:schemeClr val="tx1">
                    <a:lumMod val="75000"/>
                    <a:lumOff val="25000"/>
                  </a:schemeClr>
                </a:solidFill>
                <a:ea typeface="微软雅黑" panose="020B0503020204020204" pitchFamily="34" charset="-122"/>
                <a:cs typeface="Times New Roman" panose="02020603050405020304" pitchFamily="18" charset="0"/>
              </a:endParaRPr>
            </a:p>
          </p:txBody>
        </p:sp>
      </p:grpSp>
      <p:grpSp>
        <p:nvGrpSpPr>
          <p:cNvPr id="244" name="组合 16"/>
          <p:cNvGrpSpPr/>
          <p:nvPr/>
        </p:nvGrpSpPr>
        <p:grpSpPr>
          <a:xfrm>
            <a:off x="2567670" y="3693832"/>
            <a:ext cx="3457661" cy="743280"/>
            <a:chOff x="1423874" y="3511928"/>
            <a:chExt cx="7946744" cy="743280"/>
          </a:xfrm>
        </p:grpSpPr>
        <p:sp>
          <p:nvSpPr>
            <p:cNvPr id="1048857" name="矩形 10"/>
            <p:cNvSpPr/>
            <p:nvPr/>
          </p:nvSpPr>
          <p:spPr>
            <a:xfrm>
              <a:off x="1423874" y="3559568"/>
              <a:ext cx="72000" cy="648000"/>
            </a:xfrm>
            <a:prstGeom prst="rect">
              <a:avLst/>
            </a:prstGeom>
            <a:solidFill>
              <a:srgbClr val="38B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58" name="矩形 11"/>
            <p:cNvSpPr/>
            <p:nvPr/>
          </p:nvSpPr>
          <p:spPr>
            <a:xfrm>
              <a:off x="1518888" y="3511928"/>
              <a:ext cx="7851730" cy="743280"/>
            </a:xfrm>
            <a:prstGeom prst="rect">
              <a:avLst/>
            </a:prstGeom>
          </p:spPr>
          <p:txBody>
            <a:bodyPr wrap="none" anchor="ctr" anchorCtr="0">
              <a:spAutoFit/>
            </a:bodyPr>
            <a:lstStyle/>
            <a:p>
              <a:pPr defTabSz="2133600">
                <a:spcAft>
                  <a:spcPct val="35000"/>
                </a:spcAft>
              </a:pPr>
              <a:r>
                <a:rPr lang="zh-CN" altLang="en-US" b="1" kern="100" dirty="0">
                  <a:solidFill>
                    <a:schemeClr val="tx1">
                      <a:lumMod val="75000"/>
                      <a:lumOff val="25000"/>
                    </a:schemeClr>
                  </a:solidFill>
                  <a:ea typeface="微软雅黑" panose="020B0503020204020204" pitchFamily="34" charset="-122"/>
                  <a:cs typeface="Times New Roman" panose="02020603050405020304" pitchFamily="18" charset="0"/>
                </a:rPr>
                <a:t>追究生产安全事故</a:t>
              </a:r>
              <a:endParaRPr lang="en-US" altLang="zh-CN" b="1" kern="100" dirty="0">
                <a:solidFill>
                  <a:schemeClr val="tx1">
                    <a:lumMod val="75000"/>
                    <a:lumOff val="25000"/>
                  </a:schemeClr>
                </a:solidFill>
                <a:ea typeface="微软雅黑" panose="020B0503020204020204" pitchFamily="34" charset="-122"/>
                <a:cs typeface="Times New Roman" panose="02020603050405020304" pitchFamily="18" charset="0"/>
              </a:endParaRPr>
            </a:p>
            <a:p>
              <a:pPr defTabSz="2133600">
                <a:spcAft>
                  <a:spcPct val="35000"/>
                </a:spcAft>
              </a:pPr>
              <a:r>
                <a:rPr lang="zh-CN" altLang="en-US" b="1" kern="100" dirty="0">
                  <a:solidFill>
                    <a:schemeClr val="tx1">
                      <a:lumMod val="75000"/>
                      <a:lumOff val="25000"/>
                    </a:schemeClr>
                  </a:solidFill>
                  <a:ea typeface="微软雅黑" panose="020B0503020204020204" pitchFamily="34" charset="-122"/>
                  <a:cs typeface="Times New Roman" panose="02020603050405020304" pitchFamily="18" charset="0"/>
                </a:rPr>
                <a:t>责任单位和责任人员的法律责任</a:t>
              </a:r>
              <a:endParaRPr lang="zh-CN" altLang="en-US" b="1" kern="100" dirty="0">
                <a:solidFill>
                  <a:schemeClr val="tx1">
                    <a:lumMod val="75000"/>
                    <a:lumOff val="25000"/>
                  </a:schemeClr>
                </a:solidFill>
                <a:ea typeface="微软雅黑" panose="020B0503020204020204" pitchFamily="34" charset="-122"/>
                <a:cs typeface="Times New Roman" panose="02020603050405020304" pitchFamily="18" charset="0"/>
              </a:endParaRPr>
            </a:p>
          </p:txBody>
        </p:sp>
      </p:grpSp>
      <p:pic>
        <p:nvPicPr>
          <p:cNvPr id="2097180" name="Picture 2" descr="13"/>
          <p:cNvPicPr>
            <a:picLocks noChangeAspect="1" noChangeArrowheads="1"/>
          </p:cNvPicPr>
          <p:nvPr/>
        </p:nvPicPr>
        <p:blipFill>
          <a:blip r:embed="rId1"/>
          <a:srcRect/>
          <a:stretch>
            <a:fillRect/>
          </a:stretch>
        </p:blipFill>
        <p:spPr bwMode="auto">
          <a:xfrm>
            <a:off x="7248922" y="2123047"/>
            <a:ext cx="3344044" cy="3378532"/>
          </a:xfrm>
          <a:prstGeom prst="rect">
            <a:avLst/>
          </a:prstGeom>
          <a:noFill/>
          <a:ln>
            <a:noFill/>
          </a:ln>
          <a:effectLst/>
        </p:spPr>
      </p:pic>
      <p:sp>
        <p:nvSpPr>
          <p:cNvPr id="1048859" name="六边形 14"/>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16</a:t>
            </a:r>
            <a:endParaRPr lang="zh-CN" altLang="en-US" sz="28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60" name="六边形 6"/>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17</a:t>
            </a:r>
            <a:endParaRPr lang="zh-CN" altLang="en-US" sz="2800" dirty="0"/>
          </a:p>
        </p:txBody>
      </p:sp>
      <p:grpSp>
        <p:nvGrpSpPr>
          <p:cNvPr id="246" name="组合 9"/>
          <p:cNvGrpSpPr/>
          <p:nvPr/>
        </p:nvGrpSpPr>
        <p:grpSpPr>
          <a:xfrm>
            <a:off x="1023070" y="2208845"/>
            <a:ext cx="2910672" cy="923330"/>
            <a:chOff x="141138" y="2729400"/>
            <a:chExt cx="2910672" cy="923330"/>
          </a:xfrm>
        </p:grpSpPr>
        <p:sp>
          <p:nvSpPr>
            <p:cNvPr id="1048861" name="圆角矩形 10"/>
            <p:cNvSpPr/>
            <p:nvPr/>
          </p:nvSpPr>
          <p:spPr>
            <a:xfrm>
              <a:off x="141138" y="2729400"/>
              <a:ext cx="2869835" cy="923330"/>
            </a:xfrm>
            <a:prstGeom prst="roundRect">
              <a:avLst>
                <a:gd name="adj" fmla="val 10556"/>
              </a:avLst>
            </a:prstGeom>
            <a:solidFill>
              <a:srgbClr val="2D9CB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400" b="1" dirty="0">
                <a:latin typeface="微软雅黑" panose="020B0503020204020204" pitchFamily="34" charset="-122"/>
                <a:ea typeface="微软雅黑" panose="020B0503020204020204" pitchFamily="34" charset="-122"/>
              </a:endParaRPr>
            </a:p>
          </p:txBody>
        </p:sp>
        <p:sp>
          <p:nvSpPr>
            <p:cNvPr id="1048862" name="矩形 11"/>
            <p:cNvSpPr/>
            <p:nvPr/>
          </p:nvSpPr>
          <p:spPr>
            <a:xfrm>
              <a:off x="181975" y="2881556"/>
              <a:ext cx="2869835" cy="458908"/>
            </a:xfrm>
            <a:prstGeom prst="rect">
              <a:avLst/>
            </a:prstGeom>
          </p:spPr>
          <p:txBody>
            <a:bodyPr wrap="square">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县级以上各级人民政府</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048863" name="圆角矩形 12"/>
          <p:cNvSpPr/>
          <p:nvPr/>
        </p:nvSpPr>
        <p:spPr>
          <a:xfrm>
            <a:off x="5111372" y="2212221"/>
            <a:ext cx="2569598" cy="885825"/>
          </a:xfrm>
          <a:prstGeom prst="roundRect">
            <a:avLst>
              <a:gd name="adj" fmla="val 10556"/>
            </a:avLst>
          </a:prstGeom>
          <a:solidFill>
            <a:srgbClr val="8F429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400" b="1" dirty="0">
              <a:latin typeface="微软雅黑" panose="020B0503020204020204" pitchFamily="34" charset="-122"/>
              <a:ea typeface="微软雅黑" panose="020B0503020204020204" pitchFamily="34" charset="-122"/>
            </a:endParaRPr>
          </a:p>
        </p:txBody>
      </p:sp>
      <p:cxnSp>
        <p:nvCxnSpPr>
          <p:cNvPr id="3145772" name="直接箭头连接符 13"/>
          <p:cNvCxnSpPr/>
          <p:nvPr/>
        </p:nvCxnSpPr>
        <p:spPr>
          <a:xfrm>
            <a:off x="4099067" y="2646048"/>
            <a:ext cx="828000" cy="0"/>
          </a:xfrm>
          <a:prstGeom prst="straightConnector1">
            <a:avLst/>
          </a:prstGeom>
          <a:ln w="57150">
            <a:solidFill>
              <a:srgbClr val="F15A24"/>
            </a:solidFill>
            <a:tailEnd type="triangle"/>
          </a:ln>
        </p:spPr>
        <p:style>
          <a:lnRef idx="1">
            <a:schemeClr val="accent1"/>
          </a:lnRef>
          <a:fillRef idx="0">
            <a:schemeClr val="accent1"/>
          </a:fillRef>
          <a:effectRef idx="0">
            <a:schemeClr val="accent1"/>
          </a:effectRef>
          <a:fontRef idx="minor">
            <a:schemeClr val="tx1"/>
          </a:fontRef>
        </p:style>
      </p:cxnSp>
      <p:sp>
        <p:nvSpPr>
          <p:cNvPr id="1048864" name="矩形 19"/>
          <p:cNvSpPr>
            <a:spLocks noChangeArrowheads="1"/>
          </p:cNvSpPr>
          <p:nvPr/>
        </p:nvSpPr>
        <p:spPr bwMode="auto">
          <a:xfrm>
            <a:off x="4162067" y="2056690"/>
            <a:ext cx="877887" cy="1002967"/>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None/>
            </a:pPr>
            <a:r>
              <a:rPr lang="zh-CN" altLang="en-US" sz="1600" b="1" dirty="0">
                <a:latin typeface="微软雅黑" panose="020B0503020204020204" pitchFamily="34" charset="-122"/>
                <a:ea typeface="微软雅黑" panose="020B0503020204020204" pitchFamily="34" charset="-122"/>
              </a:rPr>
              <a:t>应当</a:t>
            </a:r>
            <a:endParaRPr lang="en-US" altLang="zh-CN" sz="1600" b="1" dirty="0">
              <a:latin typeface="微软雅黑" panose="020B0503020204020204" pitchFamily="34" charset="-122"/>
              <a:ea typeface="微软雅黑" panose="020B0503020204020204" pitchFamily="34" charset="-122"/>
            </a:endParaRPr>
          </a:p>
          <a:p>
            <a:pPr>
              <a:lnSpc>
                <a:spcPct val="200000"/>
              </a:lnSpc>
              <a:spcBef>
                <a:spcPct val="0"/>
              </a:spcBef>
              <a:buNone/>
            </a:pPr>
            <a:r>
              <a:rPr lang="zh-CN" altLang="en-US" sz="1600" b="1" dirty="0">
                <a:latin typeface="微软雅黑" panose="020B0503020204020204" pitchFamily="34" charset="-122"/>
                <a:ea typeface="微软雅黑" panose="020B0503020204020204" pitchFamily="34" charset="-122"/>
              </a:rPr>
              <a:t>组织</a:t>
            </a:r>
            <a:endParaRPr lang="zh-CN" altLang="en-US" sz="1600" b="1" dirty="0">
              <a:latin typeface="微软雅黑" panose="020B0503020204020204" pitchFamily="34" charset="-122"/>
              <a:ea typeface="微软雅黑" panose="020B0503020204020204" pitchFamily="34" charset="-122"/>
            </a:endParaRPr>
          </a:p>
        </p:txBody>
      </p:sp>
      <p:sp>
        <p:nvSpPr>
          <p:cNvPr id="1048865" name="矩形 15"/>
          <p:cNvSpPr/>
          <p:nvPr/>
        </p:nvSpPr>
        <p:spPr>
          <a:xfrm>
            <a:off x="4990306" y="2193466"/>
            <a:ext cx="2690664" cy="874407"/>
          </a:xfrm>
          <a:prstGeom prst="rect">
            <a:avLst/>
          </a:prstGeom>
        </p:spPr>
        <p:txBody>
          <a:bodyPr wrap="square">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负有安全生产监督管理职责的部门</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3145773" name="直接箭头连接符 19"/>
          <p:cNvCxnSpPr>
            <a:endCxn id="1048867" idx="1"/>
          </p:cNvCxnSpPr>
          <p:nvPr/>
        </p:nvCxnSpPr>
        <p:spPr>
          <a:xfrm flipV="1">
            <a:off x="7824987" y="2208846"/>
            <a:ext cx="586953" cy="437203"/>
          </a:xfrm>
          <a:prstGeom prst="straightConnector1">
            <a:avLst/>
          </a:prstGeom>
          <a:ln w="57150">
            <a:solidFill>
              <a:srgbClr val="F15A24"/>
            </a:solidFill>
            <a:tailEnd type="triangle"/>
          </a:ln>
        </p:spPr>
        <p:style>
          <a:lnRef idx="1">
            <a:schemeClr val="accent1"/>
          </a:lnRef>
          <a:fillRef idx="0">
            <a:schemeClr val="accent1"/>
          </a:fillRef>
          <a:effectRef idx="0">
            <a:schemeClr val="accent1"/>
          </a:effectRef>
          <a:fontRef idx="minor">
            <a:schemeClr val="tx1"/>
          </a:fontRef>
        </p:style>
      </p:cxnSp>
      <p:sp>
        <p:nvSpPr>
          <p:cNvPr id="1048866" name="圆角矩形 20"/>
          <p:cNvSpPr/>
          <p:nvPr/>
        </p:nvSpPr>
        <p:spPr>
          <a:xfrm>
            <a:off x="8411940" y="2764193"/>
            <a:ext cx="3560273" cy="576063"/>
          </a:xfrm>
          <a:prstGeom prst="roundRect">
            <a:avLst>
              <a:gd name="adj" fmla="val 10556"/>
            </a:avLst>
          </a:prstGeom>
          <a:solidFill>
            <a:srgbClr val="0072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b="1" dirty="0">
                <a:latin typeface="微软雅黑" panose="020B0503020204020204" pitchFamily="34" charset="-122"/>
                <a:ea typeface="微软雅黑" panose="020B0503020204020204" pitchFamily="34" charset="-122"/>
              </a:rPr>
              <a:t>依法编制安全生产权力和责任清单</a:t>
            </a:r>
            <a:endParaRPr lang="zh-CN" altLang="en-US" sz="1600" b="1" dirty="0">
              <a:latin typeface="微软雅黑" panose="020B0503020204020204" pitchFamily="34" charset="-122"/>
              <a:ea typeface="微软雅黑" panose="020B0503020204020204" pitchFamily="34" charset="-122"/>
            </a:endParaRPr>
          </a:p>
        </p:txBody>
      </p:sp>
      <p:sp>
        <p:nvSpPr>
          <p:cNvPr id="1048867" name="圆角矩形 21"/>
          <p:cNvSpPr/>
          <p:nvPr/>
        </p:nvSpPr>
        <p:spPr>
          <a:xfrm>
            <a:off x="8411940" y="1920814"/>
            <a:ext cx="3560273" cy="576063"/>
          </a:xfrm>
          <a:prstGeom prst="roundRect">
            <a:avLst>
              <a:gd name="adj" fmla="val 10556"/>
            </a:avLst>
          </a:prstGeom>
          <a:solidFill>
            <a:srgbClr val="0072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b="1" dirty="0">
                <a:latin typeface="微软雅黑" panose="020B0503020204020204" pitchFamily="34" charset="-122"/>
                <a:ea typeface="微软雅黑" panose="020B0503020204020204" pitchFamily="34" charset="-122"/>
              </a:rPr>
              <a:t>公开并接受社会监督</a:t>
            </a:r>
            <a:endParaRPr lang="zh-CN" altLang="en-US" sz="1600" b="1" dirty="0">
              <a:latin typeface="微软雅黑" panose="020B0503020204020204" pitchFamily="34" charset="-122"/>
              <a:ea typeface="微软雅黑" panose="020B0503020204020204" pitchFamily="34" charset="-122"/>
            </a:endParaRPr>
          </a:p>
        </p:txBody>
      </p:sp>
      <p:cxnSp>
        <p:nvCxnSpPr>
          <p:cNvPr id="3145774" name="直接箭头连接符 22"/>
          <p:cNvCxnSpPr>
            <a:endCxn id="1048866" idx="1"/>
          </p:cNvCxnSpPr>
          <p:nvPr/>
        </p:nvCxnSpPr>
        <p:spPr>
          <a:xfrm>
            <a:off x="7870951" y="2645046"/>
            <a:ext cx="540988" cy="407178"/>
          </a:xfrm>
          <a:prstGeom prst="straightConnector1">
            <a:avLst/>
          </a:prstGeom>
          <a:ln w="57150">
            <a:solidFill>
              <a:srgbClr val="F15A24"/>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1" name="图片 2"/>
          <p:cNvPicPr>
            <a:picLocks noChangeAspect="1"/>
          </p:cNvPicPr>
          <p:nvPr/>
        </p:nvPicPr>
        <p:blipFill rotWithShape="1">
          <a:blip r:embed="rId1" cstate="print"/>
          <a:srcRect l="-184478" t="-70129" r="20033" b="-61293"/>
          <a:stretch>
            <a:fillRect/>
          </a:stretch>
        </p:blipFill>
        <p:spPr>
          <a:xfrm flipH="1">
            <a:off x="5520730" y="1412776"/>
            <a:ext cx="4752526" cy="4752528"/>
          </a:xfrm>
          <a:prstGeom prst="ellipse">
            <a:avLst/>
          </a:prstGeom>
          <a:ln w="28575">
            <a:solidFill>
              <a:srgbClr val="18BD9B"/>
            </a:solidFill>
          </a:ln>
        </p:spPr>
      </p:pic>
      <p:sp>
        <p:nvSpPr>
          <p:cNvPr id="1048868" name="矩形 7"/>
          <p:cNvSpPr/>
          <p:nvPr/>
        </p:nvSpPr>
        <p:spPr>
          <a:xfrm>
            <a:off x="6960888" y="3188877"/>
            <a:ext cx="3312368" cy="1200329"/>
          </a:xfrm>
          <a:prstGeom prst="rect">
            <a:avLst/>
          </a:prstGeom>
        </p:spPr>
        <p:txBody>
          <a:bodyPr wrap="square">
            <a:spAutoFit/>
          </a:bodyPr>
          <a:lstStyle/>
          <a:p>
            <a:pPr>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国家鼓励和支持安全生产科学技术研究和安全生产先进技术的推广应用，提高安全生产水平</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097182" name="Picture 2" descr="14"/>
          <p:cNvPicPr>
            <a:picLocks noChangeAspect="1" noChangeArrowheads="1"/>
          </p:cNvPicPr>
          <p:nvPr/>
        </p:nvPicPr>
        <p:blipFill rotWithShape="1">
          <a:blip r:embed="rId2"/>
          <a:srcRect l="2254" t="2345" r="9560" b="693"/>
          <a:stretch>
            <a:fillRect/>
          </a:stretch>
        </p:blipFill>
        <p:spPr bwMode="auto">
          <a:xfrm>
            <a:off x="1560292" y="2300195"/>
            <a:ext cx="2977687" cy="2977687"/>
          </a:xfrm>
          <a:prstGeom prst="ellipse">
            <a:avLst/>
          </a:prstGeom>
          <a:noFill/>
          <a:ln w="28575">
            <a:solidFill>
              <a:srgbClr val="18BD9B"/>
            </a:solidFill>
            <a:miter lim="800000"/>
            <a:headEnd/>
            <a:tailEnd/>
          </a:ln>
        </p:spPr>
      </p:pic>
      <p:sp>
        <p:nvSpPr>
          <p:cNvPr id="1048869" name="AutoShape 4"/>
          <p:cNvSpPr>
            <a:spLocks noChangeArrowheads="1"/>
          </p:cNvSpPr>
          <p:nvPr/>
        </p:nvSpPr>
        <p:spPr bwMode="auto">
          <a:xfrm>
            <a:off x="4833299" y="2968300"/>
            <a:ext cx="392113" cy="1641475"/>
          </a:xfrm>
          <a:prstGeom prst="chevron">
            <a:avLst>
              <a:gd name="adj" fmla="val 85426"/>
            </a:avLst>
          </a:prstGeom>
          <a:solidFill>
            <a:schemeClr val="tx1">
              <a:lumMod val="50000"/>
              <a:lumOff val="50000"/>
            </a:schemeClr>
          </a:solidFill>
          <a:ln w="6350">
            <a:noFill/>
            <a:miter lim="800000"/>
          </a:ln>
          <a:effectLst/>
        </p:spPr>
        <p:txBody>
          <a:bodyPr wrap="none"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048870" name="六边形 6"/>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18</a:t>
            </a:r>
            <a:endParaRPr lang="zh-CN" altLang="en-US" sz="28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71" name="矩形 3"/>
          <p:cNvSpPr/>
          <p:nvPr/>
        </p:nvSpPr>
        <p:spPr>
          <a:xfrm>
            <a:off x="2244150" y="996737"/>
            <a:ext cx="3240360" cy="4680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72" name="矩形 4"/>
          <p:cNvSpPr/>
          <p:nvPr/>
        </p:nvSpPr>
        <p:spPr>
          <a:xfrm>
            <a:off x="1920330" y="1412776"/>
            <a:ext cx="3888000" cy="720080"/>
          </a:xfrm>
          <a:prstGeom prst="rect">
            <a:avLst/>
          </a:prstGeom>
          <a:solidFill>
            <a:srgbClr val="38B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73" name="直角三角形 5"/>
          <p:cNvSpPr/>
          <p:nvPr/>
        </p:nvSpPr>
        <p:spPr>
          <a:xfrm flipV="1">
            <a:off x="5499336" y="2125548"/>
            <a:ext cx="287820" cy="144000"/>
          </a:xfrm>
          <a:prstGeom prst="rtTriangle">
            <a:avLst/>
          </a:prstGeom>
          <a:solidFill>
            <a:srgbClr val="1684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74" name="直角三角形 10"/>
          <p:cNvSpPr/>
          <p:nvPr/>
        </p:nvSpPr>
        <p:spPr>
          <a:xfrm flipH="1" flipV="1">
            <a:off x="1956330" y="2129178"/>
            <a:ext cx="287820" cy="144000"/>
          </a:xfrm>
          <a:prstGeom prst="rtTriangle">
            <a:avLst/>
          </a:prstGeom>
          <a:solidFill>
            <a:srgbClr val="1684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75" name="矩形 11"/>
          <p:cNvSpPr/>
          <p:nvPr/>
        </p:nvSpPr>
        <p:spPr>
          <a:xfrm>
            <a:off x="1920332" y="1635885"/>
            <a:ext cx="3896587" cy="338554"/>
          </a:xfrm>
          <a:prstGeom prst="rect">
            <a:avLst/>
          </a:prstGeom>
        </p:spPr>
        <p:txBody>
          <a:bodyPr wrap="squar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国家对以下方面的单位和个人，给予奖励</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249" name="组合 18"/>
          <p:cNvGrpSpPr/>
          <p:nvPr/>
        </p:nvGrpSpPr>
        <p:grpSpPr>
          <a:xfrm>
            <a:off x="2526770" y="2594543"/>
            <a:ext cx="2165912" cy="458459"/>
            <a:chOff x="1382976" y="2594541"/>
            <a:chExt cx="2165912" cy="458459"/>
          </a:xfrm>
        </p:grpSpPr>
        <p:sp>
          <p:nvSpPr>
            <p:cNvPr id="1048876" name="矩形 12"/>
            <p:cNvSpPr/>
            <p:nvPr/>
          </p:nvSpPr>
          <p:spPr>
            <a:xfrm>
              <a:off x="1382976" y="2643770"/>
              <a:ext cx="72000" cy="360000"/>
            </a:xfrm>
            <a:prstGeom prst="rect">
              <a:avLst/>
            </a:prstGeom>
            <a:solidFill>
              <a:srgbClr val="E75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77" name="矩形 13"/>
            <p:cNvSpPr/>
            <p:nvPr/>
          </p:nvSpPr>
          <p:spPr>
            <a:xfrm>
              <a:off x="1517563" y="2594541"/>
              <a:ext cx="2031325" cy="458459"/>
            </a:xfrm>
            <a:prstGeom prst="rect">
              <a:avLst/>
            </a:prstGeom>
          </p:spPr>
          <p:txBody>
            <a:bodyPr wrap="none" anchor="ctr" anchorCtr="0">
              <a:spAutoFit/>
            </a:bodyPr>
            <a:lstStyle/>
            <a:p>
              <a:pPr algn="ctr" defTabSz="2133600">
                <a:lnSpc>
                  <a:spcPct val="150000"/>
                </a:lnSpc>
                <a:spcAft>
                  <a:spcPct val="35000"/>
                </a:spcAft>
              </a:pPr>
              <a:r>
                <a:rPr lang="zh-CN" altLang="en-US" b="1" kern="100" dirty="0">
                  <a:solidFill>
                    <a:schemeClr val="tx1">
                      <a:lumMod val="75000"/>
                      <a:lumOff val="25000"/>
                    </a:schemeClr>
                  </a:solidFill>
                  <a:ea typeface="微软雅黑" panose="020B0503020204020204" pitchFamily="34" charset="-122"/>
                  <a:cs typeface="Times New Roman" panose="02020603050405020304" pitchFamily="18" charset="0"/>
                </a:rPr>
                <a:t>改善安全生产条件</a:t>
              </a:r>
              <a:endParaRPr lang="zh-CN" altLang="en-US" dirty="0">
                <a:solidFill>
                  <a:schemeClr val="tx1">
                    <a:lumMod val="75000"/>
                    <a:lumOff val="25000"/>
                  </a:schemeClr>
                </a:solidFill>
              </a:endParaRPr>
            </a:p>
          </p:txBody>
        </p:sp>
      </p:grpSp>
      <p:grpSp>
        <p:nvGrpSpPr>
          <p:cNvPr id="250" name="组合 19"/>
          <p:cNvGrpSpPr/>
          <p:nvPr/>
        </p:nvGrpSpPr>
        <p:grpSpPr>
          <a:xfrm>
            <a:off x="2526770" y="3492167"/>
            <a:ext cx="2165912" cy="458459"/>
            <a:chOff x="1382976" y="2594541"/>
            <a:chExt cx="2165912" cy="458459"/>
          </a:xfrm>
        </p:grpSpPr>
        <p:sp>
          <p:nvSpPr>
            <p:cNvPr id="1048878" name="矩形 20"/>
            <p:cNvSpPr/>
            <p:nvPr/>
          </p:nvSpPr>
          <p:spPr>
            <a:xfrm>
              <a:off x="1382976" y="2643770"/>
              <a:ext cx="72000" cy="360000"/>
            </a:xfrm>
            <a:prstGeom prst="rect">
              <a:avLst/>
            </a:prstGeom>
            <a:solidFill>
              <a:srgbClr val="38B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79" name="矩形 21"/>
            <p:cNvSpPr/>
            <p:nvPr/>
          </p:nvSpPr>
          <p:spPr>
            <a:xfrm>
              <a:off x="1517563" y="2594541"/>
              <a:ext cx="2031325" cy="458459"/>
            </a:xfrm>
            <a:prstGeom prst="rect">
              <a:avLst/>
            </a:prstGeom>
          </p:spPr>
          <p:txBody>
            <a:bodyPr wrap="none" anchor="ctr" anchorCtr="0">
              <a:spAutoFit/>
            </a:bodyPr>
            <a:lstStyle/>
            <a:p>
              <a:pPr algn="ctr" defTabSz="2133600">
                <a:lnSpc>
                  <a:spcPct val="150000"/>
                </a:lnSpc>
                <a:spcAft>
                  <a:spcPct val="35000"/>
                </a:spcAft>
              </a:pPr>
              <a:r>
                <a:rPr lang="zh-CN" altLang="en-US" b="1" kern="100" dirty="0">
                  <a:solidFill>
                    <a:schemeClr val="tx1">
                      <a:lumMod val="75000"/>
                      <a:lumOff val="25000"/>
                    </a:schemeClr>
                  </a:solidFill>
                  <a:ea typeface="微软雅黑" panose="020B0503020204020204" pitchFamily="34" charset="-122"/>
                  <a:cs typeface="Times New Roman" panose="02020603050405020304" pitchFamily="18" charset="0"/>
                </a:rPr>
                <a:t>防止生产安全事故</a:t>
              </a:r>
              <a:endParaRPr lang="zh-CN" altLang="en-US" b="1" kern="100" dirty="0">
                <a:solidFill>
                  <a:schemeClr val="tx1">
                    <a:lumMod val="75000"/>
                    <a:lumOff val="25000"/>
                  </a:schemeClr>
                </a:solidFill>
                <a:ea typeface="微软雅黑" panose="020B0503020204020204" pitchFamily="34" charset="-122"/>
                <a:cs typeface="Times New Roman" panose="02020603050405020304" pitchFamily="18" charset="0"/>
              </a:endParaRPr>
            </a:p>
          </p:txBody>
        </p:sp>
      </p:grpSp>
      <p:grpSp>
        <p:nvGrpSpPr>
          <p:cNvPr id="251" name="组合 22"/>
          <p:cNvGrpSpPr/>
          <p:nvPr/>
        </p:nvGrpSpPr>
        <p:grpSpPr>
          <a:xfrm>
            <a:off x="2526772" y="4365105"/>
            <a:ext cx="1704247" cy="458459"/>
            <a:chOff x="1382976" y="2594540"/>
            <a:chExt cx="1704247" cy="458459"/>
          </a:xfrm>
        </p:grpSpPr>
        <p:sp>
          <p:nvSpPr>
            <p:cNvPr id="1048880" name="矩形 23"/>
            <p:cNvSpPr/>
            <p:nvPr/>
          </p:nvSpPr>
          <p:spPr>
            <a:xfrm>
              <a:off x="1382976" y="2643770"/>
              <a:ext cx="72000" cy="360000"/>
            </a:xfrm>
            <a:prstGeom prst="rect">
              <a:avLst/>
            </a:prstGeom>
            <a:solidFill>
              <a:srgbClr val="FFA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81" name="矩形 24"/>
            <p:cNvSpPr/>
            <p:nvPr/>
          </p:nvSpPr>
          <p:spPr>
            <a:xfrm>
              <a:off x="1517563" y="2594540"/>
              <a:ext cx="1569660" cy="458459"/>
            </a:xfrm>
            <a:prstGeom prst="rect">
              <a:avLst/>
            </a:prstGeom>
          </p:spPr>
          <p:txBody>
            <a:bodyPr wrap="none" anchor="ctr" anchorCtr="0">
              <a:spAutoFit/>
            </a:bodyPr>
            <a:lstStyle/>
            <a:p>
              <a:pPr defTabSz="2133600">
                <a:lnSpc>
                  <a:spcPct val="150000"/>
                </a:lnSpc>
                <a:spcAft>
                  <a:spcPct val="35000"/>
                </a:spcAft>
              </a:pPr>
              <a:r>
                <a:rPr lang="zh-CN" altLang="en-US" b="1" kern="100" dirty="0">
                  <a:solidFill>
                    <a:schemeClr val="tx1">
                      <a:lumMod val="75000"/>
                      <a:lumOff val="25000"/>
                    </a:schemeClr>
                  </a:solidFill>
                  <a:ea typeface="微软雅黑" panose="020B0503020204020204" pitchFamily="34" charset="-122"/>
                  <a:cs typeface="Times New Roman" panose="02020603050405020304" pitchFamily="18" charset="0"/>
                </a:rPr>
                <a:t>参加抢险救护</a:t>
              </a:r>
              <a:endParaRPr lang="zh-CN" altLang="en-US" b="1" kern="100" dirty="0">
                <a:solidFill>
                  <a:schemeClr val="tx1">
                    <a:lumMod val="75000"/>
                    <a:lumOff val="25000"/>
                  </a:schemeClr>
                </a:solidFill>
                <a:ea typeface="微软雅黑" panose="020B0503020204020204" pitchFamily="34" charset="-122"/>
                <a:cs typeface="Times New Roman" panose="02020603050405020304" pitchFamily="18" charset="0"/>
              </a:endParaRPr>
            </a:p>
          </p:txBody>
        </p:sp>
      </p:grpSp>
      <p:pic>
        <p:nvPicPr>
          <p:cNvPr id="2097183" name="Picture 3" descr="15"/>
          <p:cNvPicPr>
            <a:picLocks noChangeAspect="1" noChangeArrowheads="1"/>
          </p:cNvPicPr>
          <p:nvPr/>
        </p:nvPicPr>
        <p:blipFill>
          <a:blip r:embed="rId1"/>
          <a:srcRect/>
          <a:stretch>
            <a:fillRect/>
          </a:stretch>
        </p:blipFill>
        <p:spPr bwMode="auto">
          <a:xfrm>
            <a:off x="7769499" y="3446010"/>
            <a:ext cx="2935808" cy="2296647"/>
          </a:xfrm>
          <a:prstGeom prst="rect">
            <a:avLst/>
          </a:prstGeom>
          <a:noFill/>
          <a:ln>
            <a:noFill/>
          </a:ln>
        </p:spPr>
      </p:pic>
      <p:sp>
        <p:nvSpPr>
          <p:cNvPr id="1048882" name="六边形 17"/>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19</a:t>
            </a:r>
            <a:endParaRPr lang="zh-CN" altLang="en-US" sz="28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83" name="任意多边形 2"/>
          <p:cNvSpPr/>
          <p:nvPr/>
        </p:nvSpPr>
        <p:spPr>
          <a:xfrm>
            <a:off x="2064346" y="2420888"/>
            <a:ext cx="8451776" cy="1116208"/>
          </a:xfrm>
          <a:custGeom>
            <a:avLst/>
            <a:gdLst>
              <a:gd name="connsiteX0" fmla="*/ 1800200 w 5724329"/>
              <a:gd name="connsiteY0" fmla="*/ 0 h 756000"/>
              <a:gd name="connsiteX1" fmla="*/ 5724329 w 5724329"/>
              <a:gd name="connsiteY1" fmla="*/ 0 h 756000"/>
              <a:gd name="connsiteX2" fmla="*/ 5724329 w 5724329"/>
              <a:gd name="connsiteY2" fmla="*/ 756000 h 756000"/>
              <a:gd name="connsiteX3" fmla="*/ 1800200 w 5724329"/>
              <a:gd name="connsiteY3" fmla="*/ 756000 h 756000"/>
              <a:gd name="connsiteX4" fmla="*/ 288032 w 5724329"/>
              <a:gd name="connsiteY4" fmla="*/ 0 h 756000"/>
              <a:gd name="connsiteX5" fmla="*/ 1008112 w 5724329"/>
              <a:gd name="connsiteY5" fmla="*/ 0 h 756000"/>
              <a:gd name="connsiteX6" fmla="*/ 1008112 w 5724329"/>
              <a:gd name="connsiteY6" fmla="*/ 756000 h 756000"/>
              <a:gd name="connsiteX7" fmla="*/ 288032 w 5724329"/>
              <a:gd name="connsiteY7" fmla="*/ 756000 h 756000"/>
              <a:gd name="connsiteX8" fmla="*/ 0 w 5724329"/>
              <a:gd name="connsiteY8" fmla="*/ 0 h 756000"/>
              <a:gd name="connsiteX9" fmla="*/ 144016 w 5724329"/>
              <a:gd name="connsiteY9" fmla="*/ 0 h 756000"/>
              <a:gd name="connsiteX10" fmla="*/ 144016 w 5724329"/>
              <a:gd name="connsiteY10" fmla="*/ 756000 h 756000"/>
              <a:gd name="connsiteX11" fmla="*/ 0 w 5724329"/>
              <a:gd name="connsiteY11" fmla="*/ 756000 h 7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4329" h="756000">
                <a:moveTo>
                  <a:pt x="1800200" y="0"/>
                </a:moveTo>
                <a:lnTo>
                  <a:pt x="5724329" y="0"/>
                </a:lnTo>
                <a:lnTo>
                  <a:pt x="5724329" y="756000"/>
                </a:lnTo>
                <a:lnTo>
                  <a:pt x="1800200" y="756000"/>
                </a:lnTo>
                <a:close/>
                <a:moveTo>
                  <a:pt x="288032" y="0"/>
                </a:moveTo>
                <a:lnTo>
                  <a:pt x="1008112" y="0"/>
                </a:lnTo>
                <a:lnTo>
                  <a:pt x="1008112" y="756000"/>
                </a:lnTo>
                <a:lnTo>
                  <a:pt x="288032" y="756000"/>
                </a:lnTo>
                <a:close/>
                <a:moveTo>
                  <a:pt x="0" y="0"/>
                </a:moveTo>
                <a:lnTo>
                  <a:pt x="144016" y="0"/>
                </a:lnTo>
                <a:lnTo>
                  <a:pt x="144016" y="756000"/>
                </a:lnTo>
                <a:lnTo>
                  <a:pt x="0" y="756000"/>
                </a:lnTo>
                <a:close/>
              </a:path>
            </a:pathLst>
          </a:cu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84" name="文本框 3"/>
          <p:cNvSpPr txBox="1"/>
          <p:nvPr/>
        </p:nvSpPr>
        <p:spPr>
          <a:xfrm>
            <a:off x="2640410" y="2594273"/>
            <a:ext cx="1008112" cy="769441"/>
          </a:xfrm>
          <a:prstGeom prst="rect">
            <a:avLst/>
          </a:prstGeom>
          <a:noFill/>
        </p:spPr>
        <p:txBody>
          <a:bodyPr wrap="square" rtlCol="0">
            <a:spAutoFit/>
          </a:bodyPr>
          <a:lstStyle/>
          <a:p>
            <a:r>
              <a:rPr lang="en-US" altLang="zh-CN" sz="4400" dirty="0">
                <a:solidFill>
                  <a:schemeClr val="bg1"/>
                </a:solidFill>
              </a:rPr>
              <a:t>02</a:t>
            </a:r>
            <a:endParaRPr lang="zh-CN" altLang="en-US" sz="4400" dirty="0">
              <a:solidFill>
                <a:schemeClr val="bg1"/>
              </a:solidFill>
            </a:endParaRPr>
          </a:p>
        </p:txBody>
      </p:sp>
      <p:sp>
        <p:nvSpPr>
          <p:cNvPr id="1048885" name="文本框 4"/>
          <p:cNvSpPr txBox="1"/>
          <p:nvPr/>
        </p:nvSpPr>
        <p:spPr>
          <a:xfrm>
            <a:off x="4934402" y="2686605"/>
            <a:ext cx="567974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生产经营单位的安全生产保障</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nvGrpSpPr>
          <p:cNvPr id="253" name="Group 107"/>
          <p:cNvGrpSpPr/>
          <p:nvPr/>
        </p:nvGrpSpPr>
        <p:grpSpPr>
          <a:xfrm>
            <a:off x="3792538" y="2614156"/>
            <a:ext cx="602642" cy="749556"/>
            <a:chOff x="1833274" y="11274165"/>
            <a:chExt cx="430344" cy="535254"/>
          </a:xfrm>
          <a:solidFill>
            <a:srgbClr val="DC3C00"/>
          </a:solidFill>
        </p:grpSpPr>
        <p:sp>
          <p:nvSpPr>
            <p:cNvPr id="1048886" name="Freeform 21"/>
            <p:cNvSpPr/>
            <p:nvPr/>
          </p:nvSpPr>
          <p:spPr bwMode="auto">
            <a:xfrm>
              <a:off x="1906068" y="11370511"/>
              <a:ext cx="284755" cy="356480"/>
            </a:xfrm>
            <a:custGeom>
              <a:avLst/>
              <a:gdLst>
                <a:gd name="T0" fmla="*/ 200 w 403"/>
                <a:gd name="T1" fmla="*/ 371 h 504"/>
                <a:gd name="T2" fmla="*/ 197 w 403"/>
                <a:gd name="T3" fmla="*/ 371 h 504"/>
                <a:gd name="T4" fmla="*/ 169 w 403"/>
                <a:gd name="T5" fmla="*/ 359 h 504"/>
                <a:gd name="T6" fmla="*/ 75 w 403"/>
                <a:gd name="T7" fmla="*/ 267 h 504"/>
                <a:gd name="T8" fmla="*/ 74 w 403"/>
                <a:gd name="T9" fmla="*/ 211 h 504"/>
                <a:gd name="T10" fmla="*/ 131 w 403"/>
                <a:gd name="T11" fmla="*/ 210 h 504"/>
                <a:gd name="T12" fmla="*/ 193 w 403"/>
                <a:gd name="T13" fmla="*/ 271 h 504"/>
                <a:gd name="T14" fmla="*/ 346 w 403"/>
                <a:gd name="T15" fmla="*/ 77 h 504"/>
                <a:gd name="T16" fmla="*/ 355 w 403"/>
                <a:gd name="T17" fmla="*/ 69 h 504"/>
                <a:gd name="T18" fmla="*/ 232 w 403"/>
                <a:gd name="T19" fmla="*/ 12 h 504"/>
                <a:gd name="T20" fmla="*/ 199 w 403"/>
                <a:gd name="T21" fmla="*/ 0 h 504"/>
                <a:gd name="T22" fmla="*/ 168 w 403"/>
                <a:gd name="T23" fmla="*/ 12 h 504"/>
                <a:gd name="T24" fmla="*/ 26 w 403"/>
                <a:gd name="T25" fmla="*/ 73 h 504"/>
                <a:gd name="T26" fmla="*/ 0 w 403"/>
                <a:gd name="T27" fmla="*/ 109 h 504"/>
                <a:gd name="T28" fmla="*/ 0 w 403"/>
                <a:gd name="T29" fmla="*/ 214 h 504"/>
                <a:gd name="T30" fmla="*/ 82 w 403"/>
                <a:gd name="T31" fmla="*/ 423 h 504"/>
                <a:gd name="T32" fmla="*/ 198 w 403"/>
                <a:gd name="T33" fmla="*/ 504 h 504"/>
                <a:gd name="T34" fmla="*/ 403 w 403"/>
                <a:gd name="T35" fmla="*/ 217 h 504"/>
                <a:gd name="T36" fmla="*/ 403 w 403"/>
                <a:gd name="T37" fmla="*/ 134 h 504"/>
                <a:gd name="T38" fmla="*/ 229 w 403"/>
                <a:gd name="T39" fmla="*/ 356 h 504"/>
                <a:gd name="T40" fmla="*/ 200 w 403"/>
                <a:gd name="T41" fmla="*/ 37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3" h="504">
                  <a:moveTo>
                    <a:pt x="200" y="371"/>
                  </a:moveTo>
                  <a:cubicBezTo>
                    <a:pt x="199" y="371"/>
                    <a:pt x="198" y="371"/>
                    <a:pt x="197" y="371"/>
                  </a:cubicBezTo>
                  <a:cubicBezTo>
                    <a:pt x="187" y="371"/>
                    <a:pt x="177" y="367"/>
                    <a:pt x="169" y="359"/>
                  </a:cubicBezTo>
                  <a:cubicBezTo>
                    <a:pt x="75" y="267"/>
                    <a:pt x="75" y="267"/>
                    <a:pt x="75" y="267"/>
                  </a:cubicBezTo>
                  <a:cubicBezTo>
                    <a:pt x="59" y="252"/>
                    <a:pt x="59" y="226"/>
                    <a:pt x="74" y="211"/>
                  </a:cubicBezTo>
                  <a:cubicBezTo>
                    <a:pt x="90" y="195"/>
                    <a:pt x="115" y="195"/>
                    <a:pt x="131" y="210"/>
                  </a:cubicBezTo>
                  <a:cubicBezTo>
                    <a:pt x="193" y="271"/>
                    <a:pt x="193" y="271"/>
                    <a:pt x="193" y="271"/>
                  </a:cubicBezTo>
                  <a:cubicBezTo>
                    <a:pt x="346" y="77"/>
                    <a:pt x="346" y="77"/>
                    <a:pt x="346" y="77"/>
                  </a:cubicBezTo>
                  <a:cubicBezTo>
                    <a:pt x="348" y="74"/>
                    <a:pt x="351" y="71"/>
                    <a:pt x="355" y="69"/>
                  </a:cubicBezTo>
                  <a:cubicBezTo>
                    <a:pt x="323" y="57"/>
                    <a:pt x="266" y="34"/>
                    <a:pt x="232" y="12"/>
                  </a:cubicBezTo>
                  <a:cubicBezTo>
                    <a:pt x="219" y="4"/>
                    <a:pt x="209" y="0"/>
                    <a:pt x="199" y="0"/>
                  </a:cubicBezTo>
                  <a:cubicBezTo>
                    <a:pt x="189" y="0"/>
                    <a:pt x="179" y="4"/>
                    <a:pt x="168" y="12"/>
                  </a:cubicBezTo>
                  <a:cubicBezTo>
                    <a:pt x="133" y="36"/>
                    <a:pt x="30" y="71"/>
                    <a:pt x="26" y="73"/>
                  </a:cubicBezTo>
                  <a:cubicBezTo>
                    <a:pt x="13" y="78"/>
                    <a:pt x="0" y="95"/>
                    <a:pt x="0" y="109"/>
                  </a:cubicBezTo>
                  <a:cubicBezTo>
                    <a:pt x="0" y="109"/>
                    <a:pt x="0" y="202"/>
                    <a:pt x="0" y="214"/>
                  </a:cubicBezTo>
                  <a:cubicBezTo>
                    <a:pt x="0" y="312"/>
                    <a:pt x="51" y="387"/>
                    <a:pt x="82" y="423"/>
                  </a:cubicBezTo>
                  <a:cubicBezTo>
                    <a:pt x="130" y="479"/>
                    <a:pt x="179" y="504"/>
                    <a:pt x="198" y="504"/>
                  </a:cubicBezTo>
                  <a:cubicBezTo>
                    <a:pt x="233" y="504"/>
                    <a:pt x="403" y="389"/>
                    <a:pt x="403" y="217"/>
                  </a:cubicBezTo>
                  <a:cubicBezTo>
                    <a:pt x="403" y="134"/>
                    <a:pt x="403" y="134"/>
                    <a:pt x="403" y="134"/>
                  </a:cubicBezTo>
                  <a:cubicBezTo>
                    <a:pt x="229" y="356"/>
                    <a:pt x="229" y="356"/>
                    <a:pt x="229" y="356"/>
                  </a:cubicBezTo>
                  <a:cubicBezTo>
                    <a:pt x="222" y="365"/>
                    <a:pt x="211" y="370"/>
                    <a:pt x="200" y="371"/>
                  </a:cubicBezTo>
                  <a:close/>
                </a:path>
              </a:pathLst>
            </a:custGeom>
            <a:grpFill/>
            <a:ln>
              <a:noFill/>
            </a:ln>
          </p:spPr>
          <p:txBody>
            <a:bodyPr vert="horz" wrap="square" lIns="91427" tIns="45713" rIns="91427" bIns="45713" numCol="1" anchor="t" anchorCtr="0" compatLnSpc="1"/>
            <a:lstStyle/>
            <a:p>
              <a:pPr algn="ctr" defTabSz="932180"/>
              <a:endParaRPr lang="en-US" sz="2400">
                <a:gradFill>
                  <a:gsLst>
                    <a:gs pos="0">
                      <a:srgbClr val="505050">
                        <a:lumMod val="0"/>
                        <a:lumOff val="100000"/>
                      </a:srgbClr>
                    </a:gs>
                    <a:gs pos="100000">
                      <a:srgbClr val="505050">
                        <a:lumMod val="0"/>
                        <a:lumOff val="100000"/>
                      </a:srgbClr>
                    </a:gs>
                  </a:gsLst>
                  <a:lin ang="5400000" scaled="0"/>
                </a:gradFill>
              </a:endParaRPr>
            </a:p>
          </p:txBody>
        </p:sp>
        <p:sp>
          <p:nvSpPr>
            <p:cNvPr id="1048887" name="Freeform 22"/>
            <p:cNvSpPr>
              <a:spLocks noEditPoints="1"/>
            </p:cNvSpPr>
            <p:nvPr/>
          </p:nvSpPr>
          <p:spPr bwMode="auto">
            <a:xfrm>
              <a:off x="1833274" y="11274165"/>
              <a:ext cx="430344" cy="535254"/>
            </a:xfrm>
            <a:custGeom>
              <a:avLst/>
              <a:gdLst>
                <a:gd name="T0" fmla="*/ 571 w 609"/>
                <a:gd name="T1" fmla="*/ 133 h 757"/>
                <a:gd name="T2" fmla="*/ 360 w 609"/>
                <a:gd name="T3" fmla="*/ 33 h 757"/>
                <a:gd name="T4" fmla="*/ 243 w 609"/>
                <a:gd name="T5" fmla="*/ 33 h 757"/>
                <a:gd name="T6" fmla="*/ 37 w 609"/>
                <a:gd name="T7" fmla="*/ 126 h 757"/>
                <a:gd name="T8" fmla="*/ 0 w 609"/>
                <a:gd name="T9" fmla="*/ 180 h 757"/>
                <a:gd name="T10" fmla="*/ 0 w 609"/>
                <a:gd name="T11" fmla="*/ 338 h 757"/>
                <a:gd name="T12" fmla="*/ 300 w 609"/>
                <a:gd name="T13" fmla="*/ 757 h 757"/>
                <a:gd name="T14" fmla="*/ 609 w 609"/>
                <a:gd name="T15" fmla="*/ 342 h 757"/>
                <a:gd name="T16" fmla="*/ 609 w 609"/>
                <a:gd name="T17" fmla="*/ 186 h 757"/>
                <a:gd name="T18" fmla="*/ 571 w 609"/>
                <a:gd name="T19" fmla="*/ 133 h 757"/>
                <a:gd name="T20" fmla="*/ 542 w 609"/>
                <a:gd name="T21" fmla="*/ 353 h 757"/>
                <a:gd name="T22" fmla="*/ 301 w 609"/>
                <a:gd name="T23" fmla="*/ 676 h 757"/>
                <a:gd name="T24" fmla="*/ 158 w 609"/>
                <a:gd name="T25" fmla="*/ 582 h 757"/>
                <a:gd name="T26" fmla="*/ 67 w 609"/>
                <a:gd name="T27" fmla="*/ 350 h 757"/>
                <a:gd name="T28" fmla="*/ 67 w 609"/>
                <a:gd name="T29" fmla="*/ 245 h 757"/>
                <a:gd name="T30" fmla="*/ 117 w 609"/>
                <a:gd name="T31" fmla="*/ 175 h 757"/>
                <a:gd name="T32" fmla="*/ 250 w 609"/>
                <a:gd name="T33" fmla="*/ 118 h 757"/>
                <a:gd name="T34" fmla="*/ 302 w 609"/>
                <a:gd name="T35" fmla="*/ 100 h 757"/>
                <a:gd name="T36" fmla="*/ 354 w 609"/>
                <a:gd name="T37" fmla="*/ 118 h 757"/>
                <a:gd name="T38" fmla="*/ 492 w 609"/>
                <a:gd name="T39" fmla="*/ 179 h 757"/>
                <a:gd name="T40" fmla="*/ 542 w 609"/>
                <a:gd name="T41" fmla="*/ 249 h 757"/>
                <a:gd name="T42" fmla="*/ 542 w 609"/>
                <a:gd name="T43" fmla="*/ 353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9" h="757">
                  <a:moveTo>
                    <a:pt x="571" y="133"/>
                  </a:moveTo>
                  <a:cubicBezTo>
                    <a:pt x="571" y="133"/>
                    <a:pt x="436" y="87"/>
                    <a:pt x="360" y="33"/>
                  </a:cubicBezTo>
                  <a:cubicBezTo>
                    <a:pt x="326" y="9"/>
                    <a:pt x="288" y="0"/>
                    <a:pt x="243" y="33"/>
                  </a:cubicBezTo>
                  <a:cubicBezTo>
                    <a:pt x="196" y="68"/>
                    <a:pt x="37" y="126"/>
                    <a:pt x="37" y="126"/>
                  </a:cubicBezTo>
                  <a:cubicBezTo>
                    <a:pt x="17" y="134"/>
                    <a:pt x="0" y="158"/>
                    <a:pt x="0" y="180"/>
                  </a:cubicBezTo>
                  <a:cubicBezTo>
                    <a:pt x="0" y="180"/>
                    <a:pt x="0" y="321"/>
                    <a:pt x="0" y="338"/>
                  </a:cubicBezTo>
                  <a:cubicBezTo>
                    <a:pt x="0" y="577"/>
                    <a:pt x="219" y="757"/>
                    <a:pt x="300" y="757"/>
                  </a:cubicBezTo>
                  <a:cubicBezTo>
                    <a:pt x="364" y="757"/>
                    <a:pt x="609" y="586"/>
                    <a:pt x="609" y="342"/>
                  </a:cubicBezTo>
                  <a:cubicBezTo>
                    <a:pt x="609" y="325"/>
                    <a:pt x="609" y="186"/>
                    <a:pt x="609" y="186"/>
                  </a:cubicBezTo>
                  <a:cubicBezTo>
                    <a:pt x="609" y="164"/>
                    <a:pt x="592" y="140"/>
                    <a:pt x="571" y="133"/>
                  </a:cubicBezTo>
                  <a:close/>
                  <a:moveTo>
                    <a:pt x="542" y="353"/>
                  </a:moveTo>
                  <a:cubicBezTo>
                    <a:pt x="542" y="542"/>
                    <a:pt x="359" y="676"/>
                    <a:pt x="301" y="676"/>
                  </a:cubicBezTo>
                  <a:cubicBezTo>
                    <a:pt x="264" y="676"/>
                    <a:pt x="205" y="637"/>
                    <a:pt x="158" y="582"/>
                  </a:cubicBezTo>
                  <a:cubicBezTo>
                    <a:pt x="124" y="542"/>
                    <a:pt x="67" y="459"/>
                    <a:pt x="67" y="350"/>
                  </a:cubicBezTo>
                  <a:cubicBezTo>
                    <a:pt x="67" y="338"/>
                    <a:pt x="67" y="245"/>
                    <a:pt x="67" y="245"/>
                  </a:cubicBezTo>
                  <a:cubicBezTo>
                    <a:pt x="67" y="215"/>
                    <a:pt x="89" y="185"/>
                    <a:pt x="117" y="175"/>
                  </a:cubicBezTo>
                  <a:cubicBezTo>
                    <a:pt x="146" y="165"/>
                    <a:pt x="225" y="136"/>
                    <a:pt x="250" y="118"/>
                  </a:cubicBezTo>
                  <a:cubicBezTo>
                    <a:pt x="268" y="106"/>
                    <a:pt x="285" y="100"/>
                    <a:pt x="302" y="100"/>
                  </a:cubicBezTo>
                  <a:cubicBezTo>
                    <a:pt x="324" y="100"/>
                    <a:pt x="342" y="110"/>
                    <a:pt x="354" y="118"/>
                  </a:cubicBezTo>
                  <a:cubicBezTo>
                    <a:pt x="398" y="146"/>
                    <a:pt x="491" y="179"/>
                    <a:pt x="492" y="179"/>
                  </a:cubicBezTo>
                  <a:cubicBezTo>
                    <a:pt x="520" y="189"/>
                    <a:pt x="542" y="220"/>
                    <a:pt x="542" y="249"/>
                  </a:cubicBezTo>
                  <a:lnTo>
                    <a:pt x="542" y="353"/>
                  </a:lnTo>
                  <a:close/>
                </a:path>
              </a:pathLst>
            </a:custGeom>
            <a:grpFill/>
            <a:ln>
              <a:noFill/>
            </a:ln>
          </p:spPr>
          <p:txBody>
            <a:bodyPr vert="horz" wrap="square" lIns="91427" tIns="45713" rIns="91427" bIns="45713" numCol="1" anchor="t" anchorCtr="0" compatLnSpc="1"/>
            <a:lstStyle/>
            <a:p>
              <a:pPr algn="ctr" defTabSz="932180"/>
              <a:endParaRPr lang="en-US" sz="2400">
                <a:gradFill>
                  <a:gsLst>
                    <a:gs pos="0">
                      <a:srgbClr val="505050">
                        <a:lumMod val="0"/>
                        <a:lumOff val="100000"/>
                      </a:srgbClr>
                    </a:gs>
                    <a:gs pos="100000">
                      <a:srgbClr val="505050">
                        <a:lumMod val="0"/>
                        <a:lumOff val="100000"/>
                      </a:srgbClr>
                    </a:gs>
                  </a:gsLst>
                  <a:lin ang="5400000" scaled="0"/>
                </a:gradFil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1" name="文本框 2"/>
          <p:cNvSpPr txBox="1"/>
          <p:nvPr/>
        </p:nvSpPr>
        <p:spPr>
          <a:xfrm>
            <a:off x="192138" y="620689"/>
            <a:ext cx="11737304" cy="5577840"/>
          </a:xfrm>
          <a:prstGeom prst="rect">
            <a:avLst/>
          </a:prstGeom>
          <a:noFill/>
        </p:spPr>
        <p:txBody>
          <a:bodyPr wrap="squar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这次修改决定一共</a:t>
            </a:r>
            <a:r>
              <a:rPr lang="en-US" altLang="zh-CN" sz="1400" dirty="0">
                <a:latin typeface="微软雅黑" panose="020B0503020204020204" pitchFamily="34" charset="-122"/>
                <a:ea typeface="微软雅黑" panose="020B0503020204020204" pitchFamily="34" charset="-122"/>
              </a:rPr>
              <a:t>42</a:t>
            </a:r>
            <a:r>
              <a:rPr lang="zh-CN" altLang="en-US" sz="1400" dirty="0">
                <a:latin typeface="微软雅黑" panose="020B0503020204020204" pitchFamily="34" charset="-122"/>
                <a:ea typeface="微软雅黑" panose="020B0503020204020204" pitchFamily="34" charset="-122"/>
              </a:rPr>
              <a:t>条，大约占原来条款的</a:t>
            </a:r>
            <a:r>
              <a:rPr lang="en-US" altLang="zh-CN" sz="1400" dirty="0">
                <a:latin typeface="微软雅黑" panose="020B0503020204020204" pitchFamily="34" charset="-122"/>
                <a:ea typeface="微软雅黑" panose="020B0503020204020204" pitchFamily="34" charset="-122"/>
              </a:rPr>
              <a:t>1/3</a:t>
            </a:r>
            <a:r>
              <a:rPr lang="zh-CN" altLang="en-US" sz="1400" dirty="0">
                <a:latin typeface="微软雅黑" panose="020B0503020204020204" pitchFamily="34" charset="-122"/>
                <a:ea typeface="微软雅黑" panose="020B0503020204020204" pitchFamily="34" charset="-122"/>
              </a:rPr>
              <a:t>，主要包括以下几个方面的内容：</a:t>
            </a:r>
            <a:endParaRPr lang="zh-CN" altLang="en-US" sz="1400" dirty="0">
              <a:latin typeface="微软雅黑" panose="020B0503020204020204" pitchFamily="34" charset="-122"/>
              <a:ea typeface="微软雅黑" panose="020B0503020204020204" pitchFamily="34" charset="-122"/>
            </a:endParaRPr>
          </a:p>
          <a:p>
            <a:pPr marL="171450" indent="-171450">
              <a:lnSpc>
                <a:spcPct val="150000"/>
              </a:lnSpc>
              <a:buFont typeface="Wingdings" panose="05000000000000000000" pitchFamily="2" charset="2"/>
              <a:buChar char="Ø"/>
            </a:pPr>
            <a:r>
              <a:rPr lang="zh-CN" altLang="en-US" sz="1400" b="1" dirty="0">
                <a:solidFill>
                  <a:srgbClr val="132A88"/>
                </a:solidFill>
                <a:latin typeface="微软雅黑" panose="020B0503020204020204" pitchFamily="34" charset="-122"/>
                <a:ea typeface="微软雅黑" panose="020B0503020204020204" pitchFamily="34" charset="-122"/>
              </a:rPr>
              <a:t>一是贯彻新思想、新理念</a:t>
            </a:r>
            <a:r>
              <a:rPr lang="zh-CN" altLang="en-US" sz="1400" dirty="0">
                <a:latin typeface="微软雅黑" panose="020B0503020204020204" pitchFamily="34" charset="-122"/>
                <a:ea typeface="微软雅黑" panose="020B0503020204020204" pitchFamily="34" charset="-122"/>
              </a:rPr>
              <a:t>。将习近平总书记关于安全生产工作一系列重要指示批示的精神转化为法律规定，增加了安全生产工作坚持人民至上、生命至上，树牢安全发展理念，从源头上防范化解重大安全风险等规定，为统筹发展和安全两件大事提供了坚强的法治保障。</a:t>
            </a:r>
            <a:endParaRPr lang="zh-CN" altLang="en-US" sz="1400" dirty="0">
              <a:latin typeface="微软雅黑" panose="020B0503020204020204" pitchFamily="34" charset="-122"/>
              <a:ea typeface="微软雅黑" panose="020B0503020204020204" pitchFamily="34" charset="-122"/>
            </a:endParaRPr>
          </a:p>
          <a:p>
            <a:pPr marL="171450" indent="-171450">
              <a:lnSpc>
                <a:spcPct val="150000"/>
              </a:lnSpc>
              <a:buFont typeface="Wingdings" panose="05000000000000000000" pitchFamily="2" charset="2"/>
              <a:buChar char="Ø"/>
            </a:pPr>
            <a:r>
              <a:rPr lang="zh-CN" altLang="en-US" sz="1400" b="1" dirty="0">
                <a:solidFill>
                  <a:srgbClr val="132A88"/>
                </a:solidFill>
                <a:latin typeface="微软雅黑" panose="020B0503020204020204" pitchFamily="34" charset="-122"/>
                <a:ea typeface="微软雅黑" panose="020B0503020204020204" pitchFamily="34" charset="-122"/>
              </a:rPr>
              <a:t>二是落实中央决策部署</a:t>
            </a:r>
            <a:r>
              <a:rPr lang="zh-CN" altLang="en-US" sz="1400" dirty="0">
                <a:latin typeface="微软雅黑" panose="020B0503020204020204" pitchFamily="34" charset="-122"/>
                <a:ea typeface="微软雅黑" panose="020B0503020204020204" pitchFamily="34" charset="-122"/>
              </a:rPr>
              <a:t>。这次修改深入贯彻中央文件的精神，增加规定了重大事故隐患排查治理情况的报告、高危行业领域强制实施安全生产责任保险、安全生产公益诉讼等重要制度。</a:t>
            </a:r>
            <a:endParaRPr lang="zh-CN" altLang="en-US" sz="1400" dirty="0">
              <a:latin typeface="微软雅黑" panose="020B0503020204020204" pitchFamily="34" charset="-122"/>
              <a:ea typeface="微软雅黑" panose="020B0503020204020204" pitchFamily="34" charset="-122"/>
            </a:endParaRPr>
          </a:p>
          <a:p>
            <a:pPr marL="171450" indent="-171450">
              <a:lnSpc>
                <a:spcPct val="150000"/>
              </a:lnSpc>
              <a:buFont typeface="Wingdings" panose="05000000000000000000" pitchFamily="2" charset="2"/>
              <a:buChar char="Ø"/>
            </a:pPr>
            <a:r>
              <a:rPr lang="zh-CN" altLang="en-US" sz="1400" b="1" dirty="0">
                <a:solidFill>
                  <a:srgbClr val="132A88"/>
                </a:solidFill>
                <a:latin typeface="微软雅黑" panose="020B0503020204020204" pitchFamily="34" charset="-122"/>
                <a:ea typeface="微软雅黑" panose="020B0503020204020204" pitchFamily="34" charset="-122"/>
              </a:rPr>
              <a:t>三是健全安全生产责任体系</a:t>
            </a:r>
            <a:r>
              <a:rPr lang="zh-CN" altLang="en-US" sz="1400" dirty="0">
                <a:latin typeface="微软雅黑" panose="020B0503020204020204" pitchFamily="34" charset="-122"/>
                <a:ea typeface="微软雅黑" panose="020B0503020204020204" pitchFamily="34" charset="-122"/>
              </a:rPr>
              <a:t>。第一，</a:t>
            </a:r>
            <a:r>
              <a:rPr lang="zh-CN" altLang="en-US" sz="1400" b="1" dirty="0">
                <a:latin typeface="微软雅黑" panose="020B0503020204020204" pitchFamily="34" charset="-122"/>
                <a:ea typeface="微软雅黑" panose="020B0503020204020204" pitchFamily="34" charset="-122"/>
              </a:rPr>
              <a:t>强化党委和政府的领导责任</a:t>
            </a:r>
            <a:r>
              <a:rPr lang="zh-CN" altLang="en-US" sz="1400" dirty="0">
                <a:latin typeface="微软雅黑" panose="020B0503020204020204" pitchFamily="34" charset="-122"/>
                <a:ea typeface="微软雅黑" panose="020B0503020204020204" pitchFamily="34" charset="-122"/>
              </a:rPr>
              <a:t>。这次修改明确了安全生产工作坚持党的领导，要求各级人民政府加强安全生产基础设施建设和安全生产监管能力建设，所需经费列入本级预算。第二，</a:t>
            </a:r>
            <a:r>
              <a:rPr lang="zh-CN" altLang="en-US" sz="1400" b="1" dirty="0">
                <a:latin typeface="微软雅黑" panose="020B0503020204020204" pitchFamily="34" charset="-122"/>
                <a:ea typeface="微软雅黑" panose="020B0503020204020204" pitchFamily="34" charset="-122"/>
              </a:rPr>
              <a:t>明确了各有关部门的监管职责</a:t>
            </a:r>
            <a:r>
              <a:rPr lang="zh-CN" altLang="en-US" sz="1400" dirty="0">
                <a:latin typeface="微软雅黑" panose="020B0503020204020204" pitchFamily="34" charset="-122"/>
                <a:ea typeface="微软雅黑" panose="020B0503020204020204" pitchFamily="34" charset="-122"/>
              </a:rPr>
              <a:t>。规定安全生产工作实行“管行业必须管安全、管业务必须管安全、管生产经营必须管安全”。同时，对新兴行业、领域的安全生产监管职责，如果不太明确，法律规定了由县级以上地方人民政府按照业务相近的原则确定监管部门。第三，</a:t>
            </a:r>
            <a:r>
              <a:rPr lang="zh-CN" altLang="en-US" sz="1400" b="1" dirty="0">
                <a:latin typeface="微软雅黑" panose="020B0503020204020204" pitchFamily="34" charset="-122"/>
                <a:ea typeface="微软雅黑" panose="020B0503020204020204" pitchFamily="34" charset="-122"/>
              </a:rPr>
              <a:t>压实生产经营单位的主体责任</a:t>
            </a:r>
            <a:r>
              <a:rPr lang="zh-CN" altLang="en-US" sz="1400" dirty="0">
                <a:latin typeface="微软雅黑" panose="020B0503020204020204" pitchFamily="34" charset="-122"/>
                <a:ea typeface="微软雅黑" panose="020B0503020204020204" pitchFamily="34" charset="-122"/>
              </a:rPr>
              <a:t>，明确了生产经营单位的主要负责人是本单位的安全生产第一责任人。同时，要求各类生产经营单位落实全员的安全生产责任制、安全风险分级管控和隐患排查治理双重预防机制，加强安全生产标准化建设，切实提高安全生产水平。</a:t>
            </a:r>
            <a:endParaRPr lang="zh-CN" altLang="en-US" sz="1400" dirty="0">
              <a:latin typeface="微软雅黑" panose="020B0503020204020204" pitchFamily="34" charset="-122"/>
              <a:ea typeface="微软雅黑" panose="020B0503020204020204" pitchFamily="34" charset="-122"/>
            </a:endParaRPr>
          </a:p>
          <a:p>
            <a:pPr marL="171450" indent="-171450">
              <a:lnSpc>
                <a:spcPct val="150000"/>
              </a:lnSpc>
              <a:buFont typeface="Wingdings" panose="05000000000000000000" pitchFamily="2" charset="2"/>
              <a:buChar char="Ø"/>
            </a:pPr>
            <a:r>
              <a:rPr lang="zh-CN" altLang="en-US" sz="1400" b="1" dirty="0">
                <a:solidFill>
                  <a:srgbClr val="132A88"/>
                </a:solidFill>
                <a:latin typeface="微软雅黑" panose="020B0503020204020204" pitchFamily="34" charset="-122"/>
                <a:ea typeface="微软雅黑" panose="020B0503020204020204" pitchFamily="34" charset="-122"/>
              </a:rPr>
              <a:t>四是强化新问题、新风险的防范应对</a:t>
            </a:r>
            <a:r>
              <a:rPr lang="zh-CN" altLang="en-US" sz="1400" dirty="0">
                <a:latin typeface="微软雅黑" panose="020B0503020204020204" pitchFamily="34" charset="-122"/>
                <a:ea typeface="微软雅黑" panose="020B0503020204020204" pitchFamily="34" charset="-122"/>
              </a:rPr>
              <a:t>。深刻汲取近年来的事故教训，对生产安全事故中暴露的新问题作了针对性规定。比如，要求餐饮行业使用燃气的生产经营单位要安装可燃气体报警装置，并且保障其正常使用；要求矿山等高危行业施工单位加强安全管理，不得非法转让施工的资质，不得违法分包、转包；还比如要求承担安全评价的一些机构实施报告公开制度，不得租借资质、挂靠、出具虚假报告。同时，对于新业态、新模式产生的新风险，也强调了应当建立健全并落实安全责任制，加强从业人员的教育和培训，履行法定的安全生产义务。</a:t>
            </a:r>
            <a:endParaRPr lang="zh-CN" altLang="en-US" sz="1400" dirty="0">
              <a:latin typeface="微软雅黑" panose="020B0503020204020204" pitchFamily="34" charset="-122"/>
              <a:ea typeface="微软雅黑" panose="020B0503020204020204" pitchFamily="34" charset="-122"/>
            </a:endParaRPr>
          </a:p>
          <a:p>
            <a:pPr marL="171450" indent="-171450">
              <a:lnSpc>
                <a:spcPct val="150000"/>
              </a:lnSpc>
              <a:buFont typeface="Wingdings" panose="05000000000000000000" pitchFamily="2" charset="2"/>
              <a:buChar char="Ø"/>
            </a:pPr>
            <a:r>
              <a:rPr lang="zh-CN" altLang="en-US" sz="1400" b="1" dirty="0">
                <a:solidFill>
                  <a:srgbClr val="132A88"/>
                </a:solidFill>
                <a:latin typeface="微软雅黑" panose="020B0503020204020204" pitchFamily="34" charset="-122"/>
                <a:ea typeface="微软雅黑" panose="020B0503020204020204" pitchFamily="34" charset="-122"/>
              </a:rPr>
              <a:t>五是加大对违法行为的惩处力度</a:t>
            </a:r>
            <a:r>
              <a:rPr lang="zh-CN" altLang="en-US" sz="1400" dirty="0">
                <a:latin typeface="微软雅黑" panose="020B0503020204020204" pitchFamily="34" charset="-122"/>
                <a:ea typeface="微软雅黑" panose="020B0503020204020204" pitchFamily="34" charset="-122"/>
              </a:rPr>
              <a:t>。第一，</a:t>
            </a:r>
            <a:r>
              <a:rPr lang="zh-CN" altLang="en-US" sz="1400" b="1" dirty="0">
                <a:latin typeface="微软雅黑" panose="020B0503020204020204" pitchFamily="34" charset="-122"/>
                <a:ea typeface="微软雅黑" panose="020B0503020204020204" pitchFamily="34" charset="-122"/>
              </a:rPr>
              <a:t>罚款金额更高</a:t>
            </a:r>
            <a:r>
              <a:rPr lang="zh-CN" altLang="en-US" sz="1400" dirty="0">
                <a:latin typeface="微软雅黑" panose="020B0503020204020204" pitchFamily="34" charset="-122"/>
                <a:ea typeface="微软雅黑" panose="020B0503020204020204" pitchFamily="34" charset="-122"/>
              </a:rPr>
              <a:t>。现在对特别重大事故的罚款，最高可以达到</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亿元的罚款。第二，</a:t>
            </a:r>
            <a:r>
              <a:rPr lang="zh-CN" altLang="en-US" sz="1400" b="1" dirty="0">
                <a:latin typeface="微软雅黑" panose="020B0503020204020204" pitchFamily="34" charset="-122"/>
                <a:ea typeface="微软雅黑" panose="020B0503020204020204" pitchFamily="34" charset="-122"/>
              </a:rPr>
              <a:t>处罚方式更严</a:t>
            </a:r>
            <a:r>
              <a:rPr lang="zh-CN" altLang="en-US" sz="1400" dirty="0">
                <a:latin typeface="微软雅黑" panose="020B0503020204020204" pitchFamily="34" charset="-122"/>
                <a:ea typeface="微软雅黑" panose="020B0503020204020204" pitchFamily="34" charset="-122"/>
              </a:rPr>
              <a:t>，违法行为一经发现，即责令整改并处罚款，拒不整改的，责令停产停业整改整顿，并且可以按日连续计罚。第三，</a:t>
            </a:r>
            <a:r>
              <a:rPr lang="zh-CN" altLang="en-US" sz="1400" b="1" dirty="0">
                <a:latin typeface="微软雅黑" panose="020B0503020204020204" pitchFamily="34" charset="-122"/>
                <a:ea typeface="微软雅黑" panose="020B0503020204020204" pitchFamily="34" charset="-122"/>
              </a:rPr>
              <a:t>惩戒力度更大</a:t>
            </a:r>
            <a:r>
              <a:rPr lang="zh-CN" altLang="en-US" sz="1400" dirty="0">
                <a:latin typeface="微软雅黑" panose="020B0503020204020204" pitchFamily="34" charset="-122"/>
                <a:ea typeface="微软雅黑" panose="020B0503020204020204" pitchFamily="34" charset="-122"/>
              </a:rPr>
              <a:t>。采取联合惩戒方式，最严重的要进行行业或者职业禁入等联合惩戒措施。通过“利剑高悬”，有效打击震慑违法企业，保障守法企业的合法权益。</a:t>
            </a:r>
            <a:endParaRPr lang="zh-CN" altLang="en-US" sz="1400" dirty="0">
              <a:latin typeface="微软雅黑" panose="020B0503020204020204" pitchFamily="34" charset="-122"/>
              <a:ea typeface="微软雅黑" panose="020B0503020204020204" pitchFamily="34" charset="-122"/>
            </a:endParaRPr>
          </a:p>
        </p:txBody>
      </p:sp>
      <p:sp>
        <p:nvSpPr>
          <p:cNvPr id="1048592" name="文本框 4"/>
          <p:cNvSpPr txBox="1"/>
          <p:nvPr/>
        </p:nvSpPr>
        <p:spPr>
          <a:xfrm>
            <a:off x="264146" y="116633"/>
            <a:ext cx="6096000" cy="461665"/>
          </a:xfrm>
          <a:prstGeom prst="rect">
            <a:avLst/>
          </a:prstGeom>
          <a:noFill/>
        </p:spPr>
        <p:txBody>
          <a:bodyPr wrap="square">
            <a:spAutoFit/>
          </a:bodyPr>
          <a:lstStyle/>
          <a:p>
            <a:r>
              <a:rPr lang="en-US" altLang="zh-CN" sz="2400" b="1" spc="600" dirty="0">
                <a:solidFill>
                  <a:srgbClr val="DC3C00"/>
                </a:solidFill>
                <a:latin typeface="微软雅黑" panose="020B0503020204020204" pitchFamily="34" charset="-122"/>
                <a:ea typeface="微软雅黑" panose="020B0503020204020204" pitchFamily="34" charset="-122"/>
              </a:rPr>
              <a:t>2021</a:t>
            </a:r>
            <a:r>
              <a:rPr lang="zh-CN" altLang="en-US" sz="2400" b="1" spc="600" dirty="0">
                <a:solidFill>
                  <a:srgbClr val="DC3C00"/>
                </a:solidFill>
                <a:latin typeface="微软雅黑" panose="020B0503020204020204" pitchFamily="34" charset="-122"/>
                <a:ea typeface="微软雅黑" panose="020B0503020204020204" pitchFamily="34" charset="-122"/>
              </a:rPr>
              <a:t>版安全生产法修改亮点解读</a:t>
            </a:r>
            <a:endParaRPr lang="zh-CN" altLang="en-US" sz="2400" b="1" spc="600" dirty="0">
              <a:solidFill>
                <a:srgbClr val="DC3C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5" name="组合 16"/>
          <p:cNvGrpSpPr/>
          <p:nvPr/>
        </p:nvGrpSpPr>
        <p:grpSpPr>
          <a:xfrm>
            <a:off x="1844752" y="1700808"/>
            <a:ext cx="2938883" cy="2880320"/>
            <a:chOff x="700956" y="1700808"/>
            <a:chExt cx="2938883" cy="2880320"/>
          </a:xfrm>
        </p:grpSpPr>
        <p:sp>
          <p:nvSpPr>
            <p:cNvPr id="1048888" name="Rectangle 44"/>
            <p:cNvSpPr/>
            <p:nvPr/>
          </p:nvSpPr>
          <p:spPr bwMode="auto">
            <a:xfrm>
              <a:off x="700956" y="1700808"/>
              <a:ext cx="2938883" cy="2880320"/>
            </a:xfrm>
            <a:prstGeom prst="rect">
              <a:avLst/>
            </a:prstGeom>
            <a:solidFill>
              <a:srgbClr val="0072C6"/>
            </a:solidFill>
            <a:ln w="38100" cap="flat" cmpd="sng" algn="ctr">
              <a:noFill/>
              <a:prstDash val="solid"/>
              <a:headEnd type="none" w="med" len="med"/>
              <a:tailEnd type="none" w="med" len="med"/>
            </a:ln>
            <a:effectLst/>
          </p:spPr>
          <p:txBody>
            <a:bodyPr vert="horz" wrap="square" lIns="186492" tIns="139871" rIns="186492" bIns="139871" numCol="1" rtlCol="0" anchor="b" anchorCtr="0" compatLnSpc="1"/>
            <a:lstStyle/>
            <a:p>
              <a:pPr defTabSz="932180">
                <a:lnSpc>
                  <a:spcPct val="90000"/>
                </a:lnSpc>
              </a:pPr>
              <a:endParaRPr lang="en-US" sz="2900" kern="0" spc="-41" dirty="0">
                <a:gradFill>
                  <a:gsLst>
                    <a:gs pos="0">
                      <a:srgbClr val="FFFFFF"/>
                    </a:gs>
                    <a:gs pos="100000">
                      <a:srgbClr val="FFFFFF"/>
                    </a:gs>
                  </a:gsLst>
                  <a:lin ang="5400000" scaled="0"/>
                </a:gradFill>
                <a:latin typeface="微软雅黑 Light" panose="020B0502040204020203" pitchFamily="34" charset="-122"/>
                <a:ea typeface="微软雅黑 Light" panose="020B0502040204020203" pitchFamily="34" charset="-122"/>
              </a:endParaRPr>
            </a:p>
          </p:txBody>
        </p:sp>
        <p:pic>
          <p:nvPicPr>
            <p:cNvPr id="2097184" name="Picture 4" descr="\\MAGNUM\Projects\Microsoft\Cloud Power FY12\Design\Icons\PNGs\Factory.png"/>
            <p:cNvPicPr>
              <a:picLocks noChangeAspect="1" noChangeArrowheads="1"/>
            </p:cNvPicPr>
            <p:nvPr/>
          </p:nvPicPr>
          <p:blipFill>
            <a:blip r:embed="rId1" cstate="print">
              <a:lum bright="100000"/>
            </a:blip>
            <a:srcRect/>
            <a:stretch>
              <a:fillRect/>
            </a:stretch>
          </p:blipFill>
          <p:spPr bwMode="auto">
            <a:xfrm>
              <a:off x="1136576" y="1844824"/>
              <a:ext cx="2066075" cy="1865207"/>
            </a:xfrm>
            <a:prstGeom prst="rect">
              <a:avLst/>
            </a:prstGeom>
            <a:noFill/>
          </p:spPr>
        </p:pic>
        <p:sp>
          <p:nvSpPr>
            <p:cNvPr id="1048889" name="矩形 4"/>
            <p:cNvSpPr/>
            <p:nvPr/>
          </p:nvSpPr>
          <p:spPr>
            <a:xfrm>
              <a:off x="1300263" y="3760684"/>
              <a:ext cx="1569660" cy="369332"/>
            </a:xfrm>
            <a:prstGeom prst="rect">
              <a:avLst/>
            </a:prstGeom>
          </p:spPr>
          <p:txBody>
            <a:bodyPr wrap="none">
              <a:spAutoFit/>
            </a:bodyPr>
            <a:lstStyle/>
            <a:p>
              <a:r>
                <a:rPr lang="zh-CN" altLang="en-US" b="1" dirty="0">
                  <a:solidFill>
                    <a:schemeClr val="bg1"/>
                  </a:solidFill>
                  <a:latin typeface="微软雅黑 Light" panose="020B0502040204020203" pitchFamily="34" charset="-122"/>
                  <a:ea typeface="微软雅黑 Light" panose="020B0502040204020203" pitchFamily="34" charset="-122"/>
                </a:rPr>
                <a:t>生产经营单位</a:t>
              </a: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p:grpSp>
      <p:grpSp>
        <p:nvGrpSpPr>
          <p:cNvPr id="256" name="组合 15"/>
          <p:cNvGrpSpPr/>
          <p:nvPr/>
        </p:nvGrpSpPr>
        <p:grpSpPr>
          <a:xfrm>
            <a:off x="6436265" y="1700808"/>
            <a:ext cx="2938883" cy="2880320"/>
            <a:chOff x="5169021" y="1844824"/>
            <a:chExt cx="2938883" cy="2880320"/>
          </a:xfrm>
        </p:grpSpPr>
        <p:sp>
          <p:nvSpPr>
            <p:cNvPr id="1048890" name="Rectangle 42"/>
            <p:cNvSpPr/>
            <p:nvPr/>
          </p:nvSpPr>
          <p:spPr bwMode="auto">
            <a:xfrm>
              <a:off x="5169021" y="1844824"/>
              <a:ext cx="2938883" cy="2880320"/>
            </a:xfrm>
            <a:prstGeom prst="rect">
              <a:avLst/>
            </a:prstGeom>
            <a:solidFill>
              <a:srgbClr val="007233"/>
            </a:solidFill>
            <a:ln w="38100" cap="flat" cmpd="sng" algn="ctr">
              <a:noFill/>
              <a:prstDash val="solid"/>
              <a:headEnd type="none" w="med" len="med"/>
              <a:tailEnd type="none" w="med" len="med"/>
            </a:ln>
            <a:effectLst/>
          </p:spPr>
          <p:txBody>
            <a:bodyPr vert="horz" wrap="square" lIns="186492" tIns="139871" rIns="186492" bIns="139871" numCol="1" rtlCol="0" anchor="b" anchorCtr="0" compatLnSpc="1"/>
            <a:lstStyle/>
            <a:p>
              <a:pPr defTabSz="932180">
                <a:lnSpc>
                  <a:spcPct val="90000"/>
                </a:lnSpc>
              </a:pPr>
              <a:endParaRPr lang="en-US" sz="2900" kern="0" spc="-41" dirty="0">
                <a:gradFill>
                  <a:gsLst>
                    <a:gs pos="0">
                      <a:srgbClr val="FFFFFF"/>
                    </a:gs>
                    <a:gs pos="100000">
                      <a:srgbClr val="FFFFFF"/>
                    </a:gs>
                  </a:gsLst>
                  <a:lin ang="5400000" scaled="0"/>
                </a:gradFill>
                <a:latin typeface="微软雅黑 Light" panose="020B0502040204020203" pitchFamily="34" charset="-122"/>
                <a:ea typeface="微软雅黑 Light" panose="020B0502040204020203" pitchFamily="34" charset="-122"/>
              </a:endParaRPr>
            </a:p>
          </p:txBody>
        </p:sp>
        <p:sp>
          <p:nvSpPr>
            <p:cNvPr id="1048891" name="Freeform 86"/>
            <p:cNvSpPr>
              <a:spLocks noEditPoints="1"/>
            </p:cNvSpPr>
            <p:nvPr/>
          </p:nvSpPr>
          <p:spPr bwMode="black">
            <a:xfrm>
              <a:off x="6291490" y="2181407"/>
              <a:ext cx="693944" cy="697966"/>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p:spPr>
          <p:txBody>
            <a:bodyPr vert="horz" wrap="square" lIns="93224" tIns="46612" rIns="93224" bIns="46612" numCol="1" anchor="t" anchorCtr="0" compatLnSpc="1"/>
            <a:lstStyle/>
            <a:p>
              <a:endParaRPr lang="en-US" sz="1300" dirty="0">
                <a:latin typeface="微软雅黑 Light" panose="020B0502040204020203" pitchFamily="34" charset="-122"/>
                <a:ea typeface="微软雅黑 Light" panose="020B0502040204020203" pitchFamily="34" charset="-122"/>
              </a:endParaRPr>
            </a:p>
          </p:txBody>
        </p:sp>
        <p:sp>
          <p:nvSpPr>
            <p:cNvPr id="1048892" name="Freeform 88"/>
            <p:cNvSpPr>
              <a:spLocks noEditPoints="1"/>
            </p:cNvSpPr>
            <p:nvPr/>
          </p:nvSpPr>
          <p:spPr bwMode="black">
            <a:xfrm>
              <a:off x="6961839" y="2053110"/>
              <a:ext cx="352000" cy="379156"/>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p:spPr>
          <p:txBody>
            <a:bodyPr vert="horz" wrap="square" lIns="93224" tIns="46612" rIns="93224" bIns="46612" numCol="1" anchor="t" anchorCtr="0" compatLnSpc="1"/>
            <a:lstStyle/>
            <a:p>
              <a:endParaRPr lang="en-US" sz="1300" dirty="0">
                <a:latin typeface="微软雅黑 Light" panose="020B0502040204020203" pitchFamily="34" charset="-122"/>
                <a:ea typeface="微软雅黑 Light" panose="020B0502040204020203" pitchFamily="34" charset="-122"/>
              </a:endParaRPr>
            </a:p>
          </p:txBody>
        </p:sp>
        <p:sp>
          <p:nvSpPr>
            <p:cNvPr id="1048893" name="矩形 7"/>
            <p:cNvSpPr/>
            <p:nvPr/>
          </p:nvSpPr>
          <p:spPr>
            <a:xfrm>
              <a:off x="5288786" y="3714156"/>
              <a:ext cx="2699353" cy="702052"/>
            </a:xfrm>
            <a:prstGeom prst="rect">
              <a:avLst/>
            </a:prstGeom>
          </p:spPr>
          <p:txBody>
            <a:bodyPr wrap="square">
              <a:spAutoFit/>
            </a:bodyPr>
            <a:lstStyle/>
            <a:p>
              <a:pPr algn="ctr">
                <a:lnSpc>
                  <a:spcPct val="150000"/>
                </a:lnSpc>
              </a:pPr>
              <a:r>
                <a:rPr lang="zh-CN" altLang="en-US" sz="1400" dirty="0">
                  <a:solidFill>
                    <a:schemeClr val="bg1"/>
                  </a:solidFill>
                  <a:latin typeface="微软雅黑 Light" panose="020B0502040204020203" pitchFamily="34" charset="-122"/>
                  <a:ea typeface="微软雅黑 Light" panose="020B0502040204020203" pitchFamily="34" charset="-122"/>
                </a:rPr>
                <a:t>本法和有关法律、行政法规</a:t>
              </a:r>
              <a:endParaRPr lang="en-US" altLang="zh-CN" sz="1400" dirty="0">
                <a:solidFill>
                  <a:schemeClr val="bg1"/>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1400" dirty="0">
                  <a:solidFill>
                    <a:schemeClr val="bg1"/>
                  </a:solidFill>
                  <a:latin typeface="微软雅黑 Light" panose="020B0502040204020203" pitchFamily="34" charset="-122"/>
                  <a:ea typeface="微软雅黑 Light" panose="020B0502040204020203" pitchFamily="34" charset="-122"/>
                </a:rPr>
                <a:t>国家标准或行业标准规定</a:t>
              </a:r>
              <a:endParaRPr lang="zh-CN" altLang="en-US" sz="1400" dirty="0">
                <a:solidFill>
                  <a:schemeClr val="bg1"/>
                </a:solidFill>
                <a:latin typeface="微软雅黑 Light" panose="020B0502040204020203" pitchFamily="34" charset="-122"/>
                <a:ea typeface="微软雅黑 Light" panose="020B0502040204020203" pitchFamily="34" charset="-122"/>
              </a:endParaRPr>
            </a:p>
          </p:txBody>
        </p:sp>
        <p:cxnSp>
          <p:nvCxnSpPr>
            <p:cNvPr id="3145775" name="直接连接符 13"/>
            <p:cNvCxnSpPr/>
            <p:nvPr/>
          </p:nvCxnSpPr>
          <p:spPr>
            <a:xfrm>
              <a:off x="5330192" y="3701366"/>
              <a:ext cx="26165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8894" name="矩形 14"/>
            <p:cNvSpPr/>
            <p:nvPr/>
          </p:nvSpPr>
          <p:spPr>
            <a:xfrm>
              <a:off x="5853632" y="3073682"/>
              <a:ext cx="1569660" cy="369332"/>
            </a:xfrm>
            <a:prstGeom prst="rect">
              <a:avLst/>
            </a:prstGeom>
          </p:spPr>
          <p:txBody>
            <a:bodyPr wrap="none">
              <a:spAutoFit/>
            </a:bodyPr>
            <a:lstStyle/>
            <a:p>
              <a:r>
                <a:rPr lang="zh-CN" altLang="en-US" b="1" dirty="0">
                  <a:solidFill>
                    <a:schemeClr val="bg1"/>
                  </a:solidFill>
                  <a:latin typeface="微软雅黑 Light" panose="020B0502040204020203" pitchFamily="34" charset="-122"/>
                  <a:ea typeface="微软雅黑 Light" panose="020B0502040204020203" pitchFamily="34" charset="-122"/>
                </a:rPr>
                <a:t>安全生产条件</a:t>
              </a: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p:grpSp>
      <p:grpSp>
        <p:nvGrpSpPr>
          <p:cNvPr id="257" name="组合 24"/>
          <p:cNvGrpSpPr/>
          <p:nvPr/>
        </p:nvGrpSpPr>
        <p:grpSpPr>
          <a:xfrm>
            <a:off x="4880822" y="2448840"/>
            <a:ext cx="1431489" cy="1304003"/>
            <a:chOff x="3556397" y="2456681"/>
            <a:chExt cx="1431489" cy="1304003"/>
          </a:xfrm>
        </p:grpSpPr>
        <p:grpSp>
          <p:nvGrpSpPr>
            <p:cNvPr id="258" name="Group 43"/>
            <p:cNvGrpSpPr/>
            <p:nvPr/>
          </p:nvGrpSpPr>
          <p:grpSpPr bwMode="auto">
            <a:xfrm>
              <a:off x="3556397" y="2456681"/>
              <a:ext cx="1431489" cy="1304003"/>
              <a:chOff x="1824" y="1824"/>
              <a:chExt cx="1275" cy="1074"/>
            </a:xfrm>
            <a:solidFill>
              <a:schemeClr val="accent3">
                <a:lumMod val="75000"/>
              </a:schemeClr>
            </a:solidFill>
          </p:grpSpPr>
          <p:sp>
            <p:nvSpPr>
              <p:cNvPr id="1048895" name="Right Arrow 57"/>
              <p:cNvSpPr>
                <a:spLocks noChangeArrowheads="1"/>
              </p:cNvSpPr>
              <p:nvPr/>
            </p:nvSpPr>
            <p:spPr bwMode="auto">
              <a:xfrm rot="10800000" flipH="1">
                <a:off x="1824" y="1824"/>
                <a:ext cx="1275" cy="1074"/>
              </a:xfrm>
              <a:prstGeom prst="rightArrow">
                <a:avLst>
                  <a:gd name="adj1" fmla="val 50000"/>
                  <a:gd name="adj2" fmla="val 59358"/>
                </a:avLst>
              </a:prstGeom>
              <a:solidFill>
                <a:srgbClr val="DC3C00"/>
              </a:solidFill>
              <a:ln w="9525" algn="ctr">
                <a:noFill/>
                <a:miter lim="800000"/>
              </a:ln>
              <a:effectLst/>
            </p:spPr>
            <p:txBody>
              <a:bodyPr rot="10800000" lIns="84003" tIns="0" rIns="0" bIns="42001" anchor="ctr"/>
              <a:lstStyle/>
              <a:p>
                <a:pPr defTabSz="838835"/>
                <a:endParaRPr lang="en-US" sz="1200" b="1">
                  <a:latin typeface="微软雅黑 Light" panose="020B0502040204020203" pitchFamily="34" charset="-122"/>
                  <a:ea typeface="微软雅黑 Light" panose="020B0502040204020203" pitchFamily="34" charset="-122"/>
                </a:endParaRPr>
              </a:p>
            </p:txBody>
          </p:sp>
          <p:sp>
            <p:nvSpPr>
              <p:cNvPr id="1048896" name="Freeform 262"/>
              <p:cNvSpPr/>
              <p:nvPr/>
            </p:nvSpPr>
            <p:spPr bwMode="gray">
              <a:xfrm>
                <a:off x="2683" y="2269"/>
                <a:ext cx="196" cy="184"/>
              </a:xfrm>
              <a:custGeom>
                <a:avLst/>
                <a:gdLst>
                  <a:gd name="T0" fmla="*/ 202954 w 210"/>
                  <a:gd name="T1" fmla="*/ 2670 h 206"/>
                  <a:gd name="T2" fmla="*/ 5799 w 210"/>
                  <a:gd name="T3" fmla="*/ 136164 h 206"/>
                  <a:gd name="T4" fmla="*/ 0 w 210"/>
                  <a:gd name="T5" fmla="*/ 138835 h 206"/>
                  <a:gd name="T6" fmla="*/ 5799 w 210"/>
                  <a:gd name="T7" fmla="*/ 141505 h 206"/>
                  <a:gd name="T8" fmla="*/ 295734 w 210"/>
                  <a:gd name="T9" fmla="*/ 224272 h 206"/>
                  <a:gd name="T10" fmla="*/ 301533 w 210"/>
                  <a:gd name="T11" fmla="*/ 226942 h 206"/>
                  <a:gd name="T12" fmla="*/ 298633 w 210"/>
                  <a:gd name="T13" fmla="*/ 221601 h 206"/>
                  <a:gd name="T14" fmla="*/ 205854 w 210"/>
                  <a:gd name="T15" fmla="*/ 8009 h 206"/>
                  <a:gd name="T16" fmla="*/ 202954 w 210"/>
                  <a:gd name="T17" fmla="*/ 0 h 206"/>
                  <a:gd name="T18" fmla="*/ 202954 w 210"/>
                  <a:gd name="T19" fmla="*/ 8009 h 206"/>
                  <a:gd name="T20" fmla="*/ 165263 w 210"/>
                  <a:gd name="T21" fmla="*/ 130825 h 206"/>
                  <a:gd name="T22" fmla="*/ 168162 w 210"/>
                  <a:gd name="T23" fmla="*/ 133495 h 206"/>
                  <a:gd name="T24" fmla="*/ 295734 w 210"/>
                  <a:gd name="T25" fmla="*/ 218931 h 206"/>
                  <a:gd name="T26" fmla="*/ 298633 w 210"/>
                  <a:gd name="T27" fmla="*/ 216262 h 206"/>
                  <a:gd name="T28" fmla="*/ 84081 w 210"/>
                  <a:gd name="T29" fmla="*/ 269660 h 206"/>
                  <a:gd name="T30" fmla="*/ 89880 w 210"/>
                  <a:gd name="T31" fmla="*/ 272330 h 206"/>
                  <a:gd name="T32" fmla="*/ 8698 w 210"/>
                  <a:gd name="T33" fmla="*/ 136164 h 206"/>
                  <a:gd name="T34" fmla="*/ 5799 w 210"/>
                  <a:gd name="T35" fmla="*/ 141505 h 206"/>
                  <a:gd name="T36" fmla="*/ 168162 w 210"/>
                  <a:gd name="T37" fmla="*/ 130825 h 206"/>
                  <a:gd name="T38" fmla="*/ 165263 w 210"/>
                  <a:gd name="T39" fmla="*/ 128155 h 206"/>
                  <a:gd name="T40" fmla="*/ 86980 w 210"/>
                  <a:gd name="T41" fmla="*/ 266990 h 206"/>
                  <a:gd name="T42" fmla="*/ 92779 w 210"/>
                  <a:gd name="T43" fmla="*/ 269660 h 206"/>
                  <a:gd name="T44" fmla="*/ 171061 w 210"/>
                  <a:gd name="T45" fmla="*/ 128155 h 206"/>
                  <a:gd name="T46" fmla="*/ 173961 w 210"/>
                  <a:gd name="T47" fmla="*/ 125485 h 206"/>
                  <a:gd name="T48" fmla="*/ 168162 w 210"/>
                  <a:gd name="T49" fmla="*/ 125485 h 206"/>
                  <a:gd name="T50" fmla="*/ 5799 w 210"/>
                  <a:gd name="T51" fmla="*/ 136164 h 206"/>
                  <a:gd name="T52" fmla="*/ 2899 w 210"/>
                  <a:gd name="T53" fmla="*/ 136164 h 206"/>
                  <a:gd name="T54" fmla="*/ 2899 w 210"/>
                  <a:gd name="T55" fmla="*/ 138835 h 206"/>
                  <a:gd name="T56" fmla="*/ 84081 w 210"/>
                  <a:gd name="T57" fmla="*/ 275000 h 206"/>
                  <a:gd name="T58" fmla="*/ 86980 w 210"/>
                  <a:gd name="T59" fmla="*/ 275000 h 206"/>
                  <a:gd name="T60" fmla="*/ 298633 w 210"/>
                  <a:gd name="T61" fmla="*/ 221601 h 206"/>
                  <a:gd name="T62" fmla="*/ 304432 w 210"/>
                  <a:gd name="T63" fmla="*/ 218931 h 206"/>
                  <a:gd name="T64" fmla="*/ 298633 w 210"/>
                  <a:gd name="T65" fmla="*/ 216262 h 206"/>
                  <a:gd name="T66" fmla="*/ 171061 w 210"/>
                  <a:gd name="T67" fmla="*/ 128155 h 206"/>
                  <a:gd name="T68" fmla="*/ 171061 w 210"/>
                  <a:gd name="T69" fmla="*/ 130825 h 206"/>
                  <a:gd name="T70" fmla="*/ 208753 w 210"/>
                  <a:gd name="T71" fmla="*/ 8009 h 206"/>
                  <a:gd name="T72" fmla="*/ 202954 w 210"/>
                  <a:gd name="T73" fmla="*/ 8009 h 206"/>
                  <a:gd name="T74" fmla="*/ 292834 w 210"/>
                  <a:gd name="T75" fmla="*/ 224272 h 206"/>
                  <a:gd name="T76" fmla="*/ 295734 w 210"/>
                  <a:gd name="T77" fmla="*/ 218931 h 206"/>
                  <a:gd name="T78" fmla="*/ 5799 w 210"/>
                  <a:gd name="T79" fmla="*/ 136164 h 206"/>
                  <a:gd name="T80" fmla="*/ 8698 w 210"/>
                  <a:gd name="T81" fmla="*/ 141505 h 206"/>
                  <a:gd name="T82" fmla="*/ 205854 w 210"/>
                  <a:gd name="T83" fmla="*/ 5340 h 206"/>
                  <a:gd name="T84" fmla="*/ 202954 w 210"/>
                  <a:gd name="T85" fmla="*/ 2670 h 20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10"/>
                  <a:gd name="T130" fmla="*/ 0 h 206"/>
                  <a:gd name="T131" fmla="*/ 210 w 210"/>
                  <a:gd name="T132" fmla="*/ 206 h 20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10" h="206">
                    <a:moveTo>
                      <a:pt x="140" y="2"/>
                    </a:moveTo>
                    <a:lnTo>
                      <a:pt x="4" y="102"/>
                    </a:lnTo>
                    <a:lnTo>
                      <a:pt x="0" y="104"/>
                    </a:lnTo>
                    <a:lnTo>
                      <a:pt x="4" y="106"/>
                    </a:lnTo>
                    <a:lnTo>
                      <a:pt x="204" y="168"/>
                    </a:lnTo>
                    <a:lnTo>
                      <a:pt x="208" y="170"/>
                    </a:lnTo>
                    <a:lnTo>
                      <a:pt x="206" y="166"/>
                    </a:lnTo>
                    <a:lnTo>
                      <a:pt x="142" y="6"/>
                    </a:lnTo>
                    <a:lnTo>
                      <a:pt x="140" y="0"/>
                    </a:lnTo>
                    <a:lnTo>
                      <a:pt x="140" y="6"/>
                    </a:lnTo>
                    <a:lnTo>
                      <a:pt x="114" y="98"/>
                    </a:lnTo>
                    <a:lnTo>
                      <a:pt x="116" y="100"/>
                    </a:lnTo>
                    <a:lnTo>
                      <a:pt x="204" y="164"/>
                    </a:lnTo>
                    <a:lnTo>
                      <a:pt x="206" y="162"/>
                    </a:lnTo>
                    <a:lnTo>
                      <a:pt x="58" y="202"/>
                    </a:lnTo>
                    <a:lnTo>
                      <a:pt x="62" y="204"/>
                    </a:lnTo>
                    <a:lnTo>
                      <a:pt x="6" y="102"/>
                    </a:lnTo>
                    <a:lnTo>
                      <a:pt x="4" y="106"/>
                    </a:lnTo>
                    <a:lnTo>
                      <a:pt x="116" y="98"/>
                    </a:lnTo>
                    <a:lnTo>
                      <a:pt x="114" y="96"/>
                    </a:lnTo>
                    <a:lnTo>
                      <a:pt x="60" y="200"/>
                    </a:lnTo>
                    <a:lnTo>
                      <a:pt x="64" y="202"/>
                    </a:lnTo>
                    <a:lnTo>
                      <a:pt x="118" y="96"/>
                    </a:lnTo>
                    <a:lnTo>
                      <a:pt x="120" y="94"/>
                    </a:lnTo>
                    <a:lnTo>
                      <a:pt x="116" y="94"/>
                    </a:lnTo>
                    <a:lnTo>
                      <a:pt x="4" y="102"/>
                    </a:lnTo>
                    <a:lnTo>
                      <a:pt x="2" y="102"/>
                    </a:lnTo>
                    <a:lnTo>
                      <a:pt x="2" y="104"/>
                    </a:lnTo>
                    <a:lnTo>
                      <a:pt x="58" y="206"/>
                    </a:lnTo>
                    <a:lnTo>
                      <a:pt x="60" y="206"/>
                    </a:lnTo>
                    <a:lnTo>
                      <a:pt x="206" y="166"/>
                    </a:lnTo>
                    <a:lnTo>
                      <a:pt x="210" y="164"/>
                    </a:lnTo>
                    <a:lnTo>
                      <a:pt x="206" y="162"/>
                    </a:lnTo>
                    <a:lnTo>
                      <a:pt x="118" y="96"/>
                    </a:lnTo>
                    <a:lnTo>
                      <a:pt x="118" y="98"/>
                    </a:lnTo>
                    <a:lnTo>
                      <a:pt x="144" y="6"/>
                    </a:lnTo>
                    <a:lnTo>
                      <a:pt x="140" y="6"/>
                    </a:lnTo>
                    <a:lnTo>
                      <a:pt x="202" y="168"/>
                    </a:lnTo>
                    <a:lnTo>
                      <a:pt x="204" y="164"/>
                    </a:lnTo>
                    <a:lnTo>
                      <a:pt x="4" y="102"/>
                    </a:lnTo>
                    <a:lnTo>
                      <a:pt x="6" y="106"/>
                    </a:lnTo>
                    <a:lnTo>
                      <a:pt x="142" y="4"/>
                    </a:lnTo>
                    <a:lnTo>
                      <a:pt x="140" y="2"/>
                    </a:lnTo>
                    <a:close/>
                  </a:path>
                </a:pathLst>
              </a:custGeom>
              <a:grpFill/>
              <a:ln w="9525">
                <a:noFill/>
                <a:miter lim="800000"/>
              </a:ln>
            </p:spPr>
            <p:txBody>
              <a:bodyPr anchor="ctr"/>
              <a:lstStyle/>
              <a:p>
                <a:pPr defTabSz="697865"/>
                <a:endParaRPr lang="en-US" sz="1300">
                  <a:latin typeface="微软雅黑 Light" panose="020B0502040204020203" pitchFamily="34" charset="-122"/>
                  <a:ea typeface="微软雅黑 Light" panose="020B0502040204020203" pitchFamily="34" charset="-122"/>
                  <a:cs typeface="Arial" panose="020B0604020202020204" pitchFamily="34" charset="0"/>
                </a:endParaRPr>
              </a:p>
            </p:txBody>
          </p:sp>
        </p:grpSp>
        <p:sp>
          <p:nvSpPr>
            <p:cNvPr id="1048897" name="矩形 20"/>
            <p:cNvSpPr/>
            <p:nvPr/>
          </p:nvSpPr>
          <p:spPr>
            <a:xfrm>
              <a:off x="3648147" y="2908091"/>
              <a:ext cx="1107996" cy="369332"/>
            </a:xfrm>
            <a:prstGeom prst="rect">
              <a:avLst/>
            </a:prstGeom>
          </p:spPr>
          <p:txBody>
            <a:bodyPr wrap="none">
              <a:spAutoFit/>
            </a:bodyPr>
            <a:lstStyle/>
            <a:p>
              <a:r>
                <a:rPr lang="zh-CN" altLang="en-US" dirty="0">
                  <a:solidFill>
                    <a:schemeClr val="bg1"/>
                  </a:solidFill>
                  <a:latin typeface="微软雅黑 Light" panose="020B0502040204020203" pitchFamily="34" charset="-122"/>
                  <a:ea typeface="微软雅黑 Light" panose="020B0502040204020203" pitchFamily="34" charset="-122"/>
                </a:rPr>
                <a:t>应当具备</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cxnSp>
        <p:nvCxnSpPr>
          <p:cNvPr id="3145776" name="直接连接符 25"/>
          <p:cNvCxnSpPr/>
          <p:nvPr/>
        </p:nvCxnSpPr>
        <p:spPr>
          <a:xfrm>
            <a:off x="3324994" y="5949280"/>
            <a:ext cx="4572000" cy="0"/>
          </a:xfrm>
          <a:prstGeom prst="line">
            <a:avLst/>
          </a:prstGeom>
          <a:ln w="285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45777" name="直接连接符 26"/>
          <p:cNvCxnSpPr/>
          <p:nvPr/>
        </p:nvCxnSpPr>
        <p:spPr>
          <a:xfrm flipV="1">
            <a:off x="7896994" y="4699919"/>
            <a:ext cx="0" cy="1249363"/>
          </a:xfrm>
          <a:prstGeom prst="line">
            <a:avLst/>
          </a:prstGeom>
          <a:ln w="285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45778" name="直接箭头连接符 27"/>
          <p:cNvCxnSpPr/>
          <p:nvPr/>
        </p:nvCxnSpPr>
        <p:spPr>
          <a:xfrm flipV="1">
            <a:off x="3288482" y="4699919"/>
            <a:ext cx="0" cy="1249363"/>
          </a:xfrm>
          <a:prstGeom prst="straightConnector1">
            <a:avLst/>
          </a:prstGeom>
          <a:ln w="28575">
            <a:solidFill>
              <a:schemeClr val="tx1">
                <a:lumMod val="65000"/>
                <a:lumOff val="35000"/>
              </a:schemeClr>
            </a:solidFill>
            <a:prstDash val="dash"/>
            <a:tailEnd type="triangle" w="lg" len="lg"/>
          </a:ln>
        </p:spPr>
        <p:style>
          <a:lnRef idx="1">
            <a:schemeClr val="accent1"/>
          </a:lnRef>
          <a:fillRef idx="0">
            <a:schemeClr val="accent1"/>
          </a:fillRef>
          <a:effectRef idx="0">
            <a:schemeClr val="accent1"/>
          </a:effectRef>
          <a:fontRef idx="minor">
            <a:schemeClr val="tx1"/>
          </a:fontRef>
        </p:style>
      </p:cxnSp>
      <p:grpSp>
        <p:nvGrpSpPr>
          <p:cNvPr id="259" name="组合 32"/>
          <p:cNvGrpSpPr/>
          <p:nvPr/>
        </p:nvGrpSpPr>
        <p:grpSpPr>
          <a:xfrm>
            <a:off x="4357844" y="5505031"/>
            <a:ext cx="2519924" cy="888501"/>
            <a:chOff x="3639839" y="5505029"/>
            <a:chExt cx="2519924" cy="888501"/>
          </a:xfrm>
          <a:solidFill>
            <a:srgbClr val="DC3C00"/>
          </a:solidFill>
        </p:grpSpPr>
        <p:sp>
          <p:nvSpPr>
            <p:cNvPr id="1048898" name="Rectangle 16">
              <a:hlinkClick r:id="rId2"/>
            </p:cNvPr>
            <p:cNvSpPr/>
            <p:nvPr/>
          </p:nvSpPr>
          <p:spPr bwMode="auto">
            <a:xfrm>
              <a:off x="3639839" y="5505029"/>
              <a:ext cx="2509979" cy="88850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b" anchorCtr="0" forceAA="0" compatLnSpc="1">
              <a:noAutofit/>
            </a:bodyPr>
            <a:lstStyle/>
            <a:p>
              <a:pPr algn="ctr" defTabSz="699135"/>
              <a:endParaRPr lang="en-US" sz="1100" dirty="0">
                <a:gradFill>
                  <a:gsLst>
                    <a:gs pos="50000">
                      <a:srgbClr val="FFFFFF"/>
                    </a:gs>
                    <a:gs pos="100000">
                      <a:srgbClr val="FFFFFF"/>
                    </a:gs>
                  </a:gsLst>
                  <a:lin ang="5400000" scaled="0"/>
                </a:gradFill>
                <a:latin typeface="微软雅黑 Light" panose="020B0502040204020203" pitchFamily="34" charset="-122"/>
                <a:ea typeface="微软雅黑 Light" panose="020B0502040204020203" pitchFamily="34" charset="-122"/>
                <a:cs typeface="Segoe UI" panose="020B0502040204020203" pitchFamily="34" charset="0"/>
              </a:endParaRPr>
            </a:p>
          </p:txBody>
        </p:sp>
        <p:sp>
          <p:nvSpPr>
            <p:cNvPr id="1048899" name="矩形 31"/>
            <p:cNvSpPr/>
            <p:nvPr/>
          </p:nvSpPr>
          <p:spPr>
            <a:xfrm>
              <a:off x="3683263" y="5505029"/>
              <a:ext cx="2476500" cy="876202"/>
            </a:xfrm>
            <a:prstGeom prst="rect">
              <a:avLst/>
            </a:prstGeom>
            <a:grpFill/>
          </p:spPr>
          <p:txBody>
            <a:bodyPr wrap="square">
              <a:spAutoFit/>
            </a:bodyPr>
            <a:lstStyle/>
            <a:p>
              <a:pPr>
                <a:lnSpc>
                  <a:spcPct val="150000"/>
                </a:lnSpc>
              </a:pPr>
              <a:r>
                <a:rPr lang="zh-CN" altLang="en-US" dirty="0">
                  <a:solidFill>
                    <a:schemeClr val="bg1"/>
                  </a:solidFill>
                  <a:latin typeface="微软雅黑 Light" panose="020B0502040204020203" pitchFamily="34" charset="-122"/>
                  <a:ea typeface="微软雅黑 Light" panose="020B0502040204020203" pitchFamily="34" charset="-122"/>
                </a:rPr>
                <a:t>不具备安全生产条件的</a:t>
              </a:r>
              <a:endParaRPr lang="en-US" altLang="zh-CN"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dirty="0">
                  <a:solidFill>
                    <a:schemeClr val="bg1"/>
                  </a:solidFill>
                  <a:latin typeface="微软雅黑 Light" panose="020B0502040204020203" pitchFamily="34" charset="-122"/>
                  <a:ea typeface="微软雅黑 Light" panose="020B0502040204020203" pitchFamily="34" charset="-122"/>
                </a:rPr>
                <a:t>不得从事生产经营活动</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sp>
        <p:nvSpPr>
          <p:cNvPr id="1048900" name="KSO_Shape"/>
          <p:cNvSpPr/>
          <p:nvPr/>
        </p:nvSpPr>
        <p:spPr bwMode="auto">
          <a:xfrm>
            <a:off x="2776041" y="4895946"/>
            <a:ext cx="1115614" cy="966866"/>
          </a:xfrm>
          <a:custGeom>
            <a:avLst/>
            <a:gdLst>
              <a:gd name="T0" fmla="*/ 384 w 1360"/>
              <a:gd name="T1" fmla="*/ 150 h 1360"/>
              <a:gd name="T2" fmla="*/ 472 w 1360"/>
              <a:gd name="T3" fmla="*/ 366 h 1360"/>
              <a:gd name="T4" fmla="*/ 598 w 1360"/>
              <a:gd name="T5" fmla="*/ 574 h 1360"/>
              <a:gd name="T6" fmla="*/ 717 w 1360"/>
              <a:gd name="T7" fmla="*/ 493 h 1360"/>
              <a:gd name="T8" fmla="*/ 813 w 1360"/>
              <a:gd name="T9" fmla="*/ 374 h 1360"/>
              <a:gd name="T10" fmla="*/ 902 w 1360"/>
              <a:gd name="T11" fmla="*/ 282 h 1360"/>
              <a:gd name="T12" fmla="*/ 982 w 1360"/>
              <a:gd name="T13" fmla="*/ 217 h 1360"/>
              <a:gd name="T14" fmla="*/ 1055 w 1360"/>
              <a:gd name="T15" fmla="*/ 176 h 1360"/>
              <a:gd name="T16" fmla="*/ 1118 w 1360"/>
              <a:gd name="T17" fmla="*/ 163 h 1360"/>
              <a:gd name="T18" fmla="*/ 1176 w 1360"/>
              <a:gd name="T19" fmla="*/ 176 h 1360"/>
              <a:gd name="T20" fmla="*/ 1224 w 1360"/>
              <a:gd name="T21" fmla="*/ 213 h 1360"/>
              <a:gd name="T22" fmla="*/ 1262 w 1360"/>
              <a:gd name="T23" fmla="*/ 269 h 1360"/>
              <a:gd name="T24" fmla="*/ 1172 w 1360"/>
              <a:gd name="T25" fmla="*/ 357 h 1360"/>
              <a:gd name="T26" fmla="*/ 1001 w 1360"/>
              <a:gd name="T27" fmla="*/ 503 h 1360"/>
              <a:gd name="T28" fmla="*/ 817 w 1360"/>
              <a:gd name="T29" fmla="*/ 708 h 1360"/>
              <a:gd name="T30" fmla="*/ 832 w 1360"/>
              <a:gd name="T31" fmla="*/ 861 h 1360"/>
              <a:gd name="T32" fmla="*/ 921 w 1360"/>
              <a:gd name="T33" fmla="*/ 953 h 1360"/>
              <a:gd name="T34" fmla="*/ 1007 w 1360"/>
              <a:gd name="T35" fmla="*/ 1026 h 1360"/>
              <a:gd name="T36" fmla="*/ 1090 w 1360"/>
              <a:gd name="T37" fmla="*/ 1078 h 1360"/>
              <a:gd name="T38" fmla="*/ 1170 w 1360"/>
              <a:gd name="T39" fmla="*/ 1109 h 1360"/>
              <a:gd name="T40" fmla="*/ 1247 w 1360"/>
              <a:gd name="T41" fmla="*/ 1118 h 1360"/>
              <a:gd name="T42" fmla="*/ 1360 w 1360"/>
              <a:gd name="T43" fmla="*/ 1105 h 1360"/>
              <a:gd name="T44" fmla="*/ 1329 w 1360"/>
              <a:gd name="T45" fmla="*/ 1170 h 1360"/>
              <a:gd name="T46" fmla="*/ 1291 w 1360"/>
              <a:gd name="T47" fmla="*/ 1243 h 1360"/>
              <a:gd name="T48" fmla="*/ 1258 w 1360"/>
              <a:gd name="T49" fmla="*/ 1293 h 1360"/>
              <a:gd name="T50" fmla="*/ 1195 w 1360"/>
              <a:gd name="T51" fmla="*/ 1341 h 1360"/>
              <a:gd name="T52" fmla="*/ 1107 w 1360"/>
              <a:gd name="T53" fmla="*/ 1350 h 1360"/>
              <a:gd name="T54" fmla="*/ 1038 w 1360"/>
              <a:gd name="T55" fmla="*/ 1331 h 1360"/>
              <a:gd name="T56" fmla="*/ 961 w 1360"/>
              <a:gd name="T57" fmla="*/ 1289 h 1360"/>
              <a:gd name="T58" fmla="*/ 879 w 1360"/>
              <a:gd name="T59" fmla="*/ 1224 h 1360"/>
              <a:gd name="T60" fmla="*/ 788 w 1360"/>
              <a:gd name="T61" fmla="*/ 1137 h 1360"/>
              <a:gd name="T62" fmla="*/ 692 w 1360"/>
              <a:gd name="T63" fmla="*/ 1026 h 1360"/>
              <a:gd name="T64" fmla="*/ 568 w 1360"/>
              <a:gd name="T65" fmla="*/ 1040 h 1360"/>
              <a:gd name="T66" fmla="*/ 487 w 1360"/>
              <a:gd name="T67" fmla="*/ 1147 h 1360"/>
              <a:gd name="T68" fmla="*/ 412 w 1360"/>
              <a:gd name="T69" fmla="*/ 1233 h 1360"/>
              <a:gd name="T70" fmla="*/ 343 w 1360"/>
              <a:gd name="T71" fmla="*/ 1297 h 1360"/>
              <a:gd name="T72" fmla="*/ 282 w 1360"/>
              <a:gd name="T73" fmla="*/ 1339 h 1360"/>
              <a:gd name="T74" fmla="*/ 228 w 1360"/>
              <a:gd name="T75" fmla="*/ 1358 h 1360"/>
              <a:gd name="T76" fmla="*/ 198 w 1360"/>
              <a:gd name="T77" fmla="*/ 1358 h 1360"/>
              <a:gd name="T78" fmla="*/ 125 w 1360"/>
              <a:gd name="T79" fmla="*/ 1327 h 1360"/>
              <a:gd name="T80" fmla="*/ 50 w 1360"/>
              <a:gd name="T81" fmla="*/ 1249 h 1360"/>
              <a:gd name="T82" fmla="*/ 17 w 1360"/>
              <a:gd name="T83" fmla="*/ 1174 h 1360"/>
              <a:gd name="T84" fmla="*/ 58 w 1360"/>
              <a:gd name="T85" fmla="*/ 1180 h 1360"/>
              <a:gd name="T86" fmla="*/ 123 w 1360"/>
              <a:gd name="T87" fmla="*/ 1168 h 1360"/>
              <a:gd name="T88" fmla="*/ 194 w 1360"/>
              <a:gd name="T89" fmla="*/ 1136 h 1360"/>
              <a:gd name="T90" fmla="*/ 267 w 1360"/>
              <a:gd name="T91" fmla="*/ 1080 h 1360"/>
              <a:gd name="T92" fmla="*/ 345 w 1360"/>
              <a:gd name="T93" fmla="*/ 1001 h 1360"/>
              <a:gd name="T94" fmla="*/ 424 w 1360"/>
              <a:gd name="T95" fmla="*/ 902 h 1360"/>
              <a:gd name="T96" fmla="*/ 466 w 1360"/>
              <a:gd name="T97" fmla="*/ 740 h 1360"/>
              <a:gd name="T98" fmla="*/ 376 w 1360"/>
              <a:gd name="T99" fmla="*/ 618 h 1360"/>
              <a:gd name="T100" fmla="*/ 303 w 1360"/>
              <a:gd name="T101" fmla="*/ 510 h 1360"/>
              <a:gd name="T102" fmla="*/ 249 w 1360"/>
              <a:gd name="T103" fmla="*/ 416 h 1360"/>
              <a:gd name="T104" fmla="*/ 215 w 1360"/>
              <a:gd name="T105" fmla="*/ 338 h 1360"/>
              <a:gd name="T106" fmla="*/ 199 w 1360"/>
              <a:gd name="T107" fmla="*/ 272 h 1360"/>
              <a:gd name="T108" fmla="*/ 207 w 1360"/>
              <a:gd name="T109" fmla="*/ 201 h 1360"/>
              <a:gd name="T110" fmla="*/ 255 w 1360"/>
              <a:gd name="T111" fmla="*/ 107 h 1360"/>
              <a:gd name="T112" fmla="*/ 345 w 1360"/>
              <a:gd name="T113"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60" h="1360">
                <a:moveTo>
                  <a:pt x="345" y="0"/>
                </a:moveTo>
                <a:lnTo>
                  <a:pt x="363" y="75"/>
                </a:lnTo>
                <a:lnTo>
                  <a:pt x="384" y="150"/>
                </a:lnTo>
                <a:lnTo>
                  <a:pt x="409" y="223"/>
                </a:lnTo>
                <a:lnTo>
                  <a:pt x="439" y="295"/>
                </a:lnTo>
                <a:lnTo>
                  <a:pt x="472" y="366"/>
                </a:lnTo>
                <a:lnTo>
                  <a:pt x="510" y="435"/>
                </a:lnTo>
                <a:lnTo>
                  <a:pt x="552" y="504"/>
                </a:lnTo>
                <a:lnTo>
                  <a:pt x="598" y="574"/>
                </a:lnTo>
                <a:lnTo>
                  <a:pt x="629" y="614"/>
                </a:lnTo>
                <a:lnTo>
                  <a:pt x="685" y="539"/>
                </a:lnTo>
                <a:lnTo>
                  <a:pt x="717" y="493"/>
                </a:lnTo>
                <a:lnTo>
                  <a:pt x="750" y="451"/>
                </a:lnTo>
                <a:lnTo>
                  <a:pt x="783" y="410"/>
                </a:lnTo>
                <a:lnTo>
                  <a:pt x="813" y="374"/>
                </a:lnTo>
                <a:lnTo>
                  <a:pt x="844" y="341"/>
                </a:lnTo>
                <a:lnTo>
                  <a:pt x="873" y="311"/>
                </a:lnTo>
                <a:lnTo>
                  <a:pt x="902" y="282"/>
                </a:lnTo>
                <a:lnTo>
                  <a:pt x="930" y="257"/>
                </a:lnTo>
                <a:lnTo>
                  <a:pt x="957" y="236"/>
                </a:lnTo>
                <a:lnTo>
                  <a:pt x="982" y="217"/>
                </a:lnTo>
                <a:lnTo>
                  <a:pt x="1007" y="199"/>
                </a:lnTo>
                <a:lnTo>
                  <a:pt x="1032" y="186"/>
                </a:lnTo>
                <a:lnTo>
                  <a:pt x="1055" y="176"/>
                </a:lnTo>
                <a:lnTo>
                  <a:pt x="1076" y="169"/>
                </a:lnTo>
                <a:lnTo>
                  <a:pt x="1099" y="165"/>
                </a:lnTo>
                <a:lnTo>
                  <a:pt x="1118" y="163"/>
                </a:lnTo>
                <a:lnTo>
                  <a:pt x="1139" y="165"/>
                </a:lnTo>
                <a:lnTo>
                  <a:pt x="1157" y="169"/>
                </a:lnTo>
                <a:lnTo>
                  <a:pt x="1176" y="176"/>
                </a:lnTo>
                <a:lnTo>
                  <a:pt x="1191" y="184"/>
                </a:lnTo>
                <a:lnTo>
                  <a:pt x="1208" y="198"/>
                </a:lnTo>
                <a:lnTo>
                  <a:pt x="1224" y="213"/>
                </a:lnTo>
                <a:lnTo>
                  <a:pt x="1237" y="230"/>
                </a:lnTo>
                <a:lnTo>
                  <a:pt x="1251" y="249"/>
                </a:lnTo>
                <a:lnTo>
                  <a:pt x="1262" y="269"/>
                </a:lnTo>
                <a:lnTo>
                  <a:pt x="1278" y="292"/>
                </a:lnTo>
                <a:lnTo>
                  <a:pt x="1226" y="320"/>
                </a:lnTo>
                <a:lnTo>
                  <a:pt x="1172" y="357"/>
                </a:lnTo>
                <a:lnTo>
                  <a:pt x="1116" y="399"/>
                </a:lnTo>
                <a:lnTo>
                  <a:pt x="1059" y="447"/>
                </a:lnTo>
                <a:lnTo>
                  <a:pt x="1001" y="503"/>
                </a:lnTo>
                <a:lnTo>
                  <a:pt x="942" y="564"/>
                </a:lnTo>
                <a:lnTo>
                  <a:pt x="880" y="633"/>
                </a:lnTo>
                <a:lnTo>
                  <a:pt x="817" y="708"/>
                </a:lnTo>
                <a:lnTo>
                  <a:pt x="762" y="777"/>
                </a:lnTo>
                <a:lnTo>
                  <a:pt x="802" y="825"/>
                </a:lnTo>
                <a:lnTo>
                  <a:pt x="832" y="861"/>
                </a:lnTo>
                <a:lnTo>
                  <a:pt x="861" y="894"/>
                </a:lnTo>
                <a:lnTo>
                  <a:pt x="892" y="925"/>
                </a:lnTo>
                <a:lnTo>
                  <a:pt x="921" y="953"/>
                </a:lnTo>
                <a:lnTo>
                  <a:pt x="950" y="980"/>
                </a:lnTo>
                <a:lnTo>
                  <a:pt x="978" y="1003"/>
                </a:lnTo>
                <a:lnTo>
                  <a:pt x="1007" y="1026"/>
                </a:lnTo>
                <a:lnTo>
                  <a:pt x="1034" y="1045"/>
                </a:lnTo>
                <a:lnTo>
                  <a:pt x="1063" y="1063"/>
                </a:lnTo>
                <a:lnTo>
                  <a:pt x="1090" y="1078"/>
                </a:lnTo>
                <a:lnTo>
                  <a:pt x="1116" y="1090"/>
                </a:lnTo>
                <a:lnTo>
                  <a:pt x="1143" y="1101"/>
                </a:lnTo>
                <a:lnTo>
                  <a:pt x="1170" y="1109"/>
                </a:lnTo>
                <a:lnTo>
                  <a:pt x="1197" y="1114"/>
                </a:lnTo>
                <a:lnTo>
                  <a:pt x="1222" y="1118"/>
                </a:lnTo>
                <a:lnTo>
                  <a:pt x="1247" y="1118"/>
                </a:lnTo>
                <a:lnTo>
                  <a:pt x="1291" y="1116"/>
                </a:lnTo>
                <a:lnTo>
                  <a:pt x="1333" y="1111"/>
                </a:lnTo>
                <a:lnTo>
                  <a:pt x="1360" y="1105"/>
                </a:lnTo>
                <a:lnTo>
                  <a:pt x="1360" y="1105"/>
                </a:lnTo>
                <a:lnTo>
                  <a:pt x="1343" y="1141"/>
                </a:lnTo>
                <a:lnTo>
                  <a:pt x="1329" y="1170"/>
                </a:lnTo>
                <a:lnTo>
                  <a:pt x="1316" y="1197"/>
                </a:lnTo>
                <a:lnTo>
                  <a:pt x="1304" y="1222"/>
                </a:lnTo>
                <a:lnTo>
                  <a:pt x="1291" y="1243"/>
                </a:lnTo>
                <a:lnTo>
                  <a:pt x="1279" y="1262"/>
                </a:lnTo>
                <a:lnTo>
                  <a:pt x="1270" y="1279"/>
                </a:lnTo>
                <a:lnTo>
                  <a:pt x="1258" y="1293"/>
                </a:lnTo>
                <a:lnTo>
                  <a:pt x="1249" y="1304"/>
                </a:lnTo>
                <a:lnTo>
                  <a:pt x="1224" y="1325"/>
                </a:lnTo>
                <a:lnTo>
                  <a:pt x="1195" y="1341"/>
                </a:lnTo>
                <a:lnTo>
                  <a:pt x="1164" y="1348"/>
                </a:lnTo>
                <a:lnTo>
                  <a:pt x="1128" y="1352"/>
                </a:lnTo>
                <a:lnTo>
                  <a:pt x="1107" y="1350"/>
                </a:lnTo>
                <a:lnTo>
                  <a:pt x="1084" y="1347"/>
                </a:lnTo>
                <a:lnTo>
                  <a:pt x="1061" y="1341"/>
                </a:lnTo>
                <a:lnTo>
                  <a:pt x="1038" y="1331"/>
                </a:lnTo>
                <a:lnTo>
                  <a:pt x="1013" y="1320"/>
                </a:lnTo>
                <a:lnTo>
                  <a:pt x="988" y="1306"/>
                </a:lnTo>
                <a:lnTo>
                  <a:pt x="961" y="1289"/>
                </a:lnTo>
                <a:lnTo>
                  <a:pt x="934" y="1270"/>
                </a:lnTo>
                <a:lnTo>
                  <a:pt x="907" y="1249"/>
                </a:lnTo>
                <a:lnTo>
                  <a:pt x="879" y="1224"/>
                </a:lnTo>
                <a:lnTo>
                  <a:pt x="850" y="1199"/>
                </a:lnTo>
                <a:lnTo>
                  <a:pt x="819" y="1168"/>
                </a:lnTo>
                <a:lnTo>
                  <a:pt x="788" y="1137"/>
                </a:lnTo>
                <a:lnTo>
                  <a:pt x="758" y="1103"/>
                </a:lnTo>
                <a:lnTo>
                  <a:pt x="725" y="1067"/>
                </a:lnTo>
                <a:lnTo>
                  <a:pt x="692" y="1026"/>
                </a:lnTo>
                <a:lnTo>
                  <a:pt x="629" y="951"/>
                </a:lnTo>
                <a:lnTo>
                  <a:pt x="597" y="997"/>
                </a:lnTo>
                <a:lnTo>
                  <a:pt x="568" y="1040"/>
                </a:lnTo>
                <a:lnTo>
                  <a:pt x="541" y="1078"/>
                </a:lnTo>
                <a:lnTo>
                  <a:pt x="512" y="1114"/>
                </a:lnTo>
                <a:lnTo>
                  <a:pt x="487" y="1147"/>
                </a:lnTo>
                <a:lnTo>
                  <a:pt x="460" y="1180"/>
                </a:lnTo>
                <a:lnTo>
                  <a:pt x="435" y="1207"/>
                </a:lnTo>
                <a:lnTo>
                  <a:pt x="412" y="1233"/>
                </a:lnTo>
                <a:lnTo>
                  <a:pt x="387" y="1256"/>
                </a:lnTo>
                <a:lnTo>
                  <a:pt x="366" y="1279"/>
                </a:lnTo>
                <a:lnTo>
                  <a:pt x="343" y="1297"/>
                </a:lnTo>
                <a:lnTo>
                  <a:pt x="322" y="1314"/>
                </a:lnTo>
                <a:lnTo>
                  <a:pt x="303" y="1327"/>
                </a:lnTo>
                <a:lnTo>
                  <a:pt x="282" y="1339"/>
                </a:lnTo>
                <a:lnTo>
                  <a:pt x="265" y="1348"/>
                </a:lnTo>
                <a:lnTo>
                  <a:pt x="246" y="1354"/>
                </a:lnTo>
                <a:lnTo>
                  <a:pt x="228" y="1358"/>
                </a:lnTo>
                <a:lnTo>
                  <a:pt x="211" y="1360"/>
                </a:lnTo>
                <a:lnTo>
                  <a:pt x="211" y="1360"/>
                </a:lnTo>
                <a:lnTo>
                  <a:pt x="198" y="1358"/>
                </a:lnTo>
                <a:lnTo>
                  <a:pt x="173" y="1352"/>
                </a:lnTo>
                <a:lnTo>
                  <a:pt x="150" y="1343"/>
                </a:lnTo>
                <a:lnTo>
                  <a:pt x="125" y="1327"/>
                </a:lnTo>
                <a:lnTo>
                  <a:pt x="100" y="1306"/>
                </a:lnTo>
                <a:lnTo>
                  <a:pt x="75" y="1279"/>
                </a:lnTo>
                <a:lnTo>
                  <a:pt x="50" y="1249"/>
                </a:lnTo>
                <a:lnTo>
                  <a:pt x="25" y="1212"/>
                </a:lnTo>
                <a:lnTo>
                  <a:pt x="0" y="1170"/>
                </a:lnTo>
                <a:lnTo>
                  <a:pt x="17" y="1174"/>
                </a:lnTo>
                <a:lnTo>
                  <a:pt x="33" y="1178"/>
                </a:lnTo>
                <a:lnTo>
                  <a:pt x="46" y="1180"/>
                </a:lnTo>
                <a:lnTo>
                  <a:pt x="58" y="1180"/>
                </a:lnTo>
                <a:lnTo>
                  <a:pt x="79" y="1178"/>
                </a:lnTo>
                <a:lnTo>
                  <a:pt x="102" y="1174"/>
                </a:lnTo>
                <a:lnTo>
                  <a:pt x="123" y="1168"/>
                </a:lnTo>
                <a:lnTo>
                  <a:pt x="146" y="1161"/>
                </a:lnTo>
                <a:lnTo>
                  <a:pt x="171" y="1149"/>
                </a:lnTo>
                <a:lnTo>
                  <a:pt x="194" y="1136"/>
                </a:lnTo>
                <a:lnTo>
                  <a:pt x="219" y="1118"/>
                </a:lnTo>
                <a:lnTo>
                  <a:pt x="242" y="1101"/>
                </a:lnTo>
                <a:lnTo>
                  <a:pt x="267" y="1080"/>
                </a:lnTo>
                <a:lnTo>
                  <a:pt x="293" y="1055"/>
                </a:lnTo>
                <a:lnTo>
                  <a:pt x="318" y="1030"/>
                </a:lnTo>
                <a:lnTo>
                  <a:pt x="345" y="1001"/>
                </a:lnTo>
                <a:lnTo>
                  <a:pt x="370" y="971"/>
                </a:lnTo>
                <a:lnTo>
                  <a:pt x="397" y="938"/>
                </a:lnTo>
                <a:lnTo>
                  <a:pt x="424" y="902"/>
                </a:lnTo>
                <a:lnTo>
                  <a:pt x="453" y="863"/>
                </a:lnTo>
                <a:lnTo>
                  <a:pt x="504" y="790"/>
                </a:lnTo>
                <a:lnTo>
                  <a:pt x="466" y="740"/>
                </a:lnTo>
                <a:lnTo>
                  <a:pt x="434" y="698"/>
                </a:lnTo>
                <a:lnTo>
                  <a:pt x="405" y="658"/>
                </a:lnTo>
                <a:lnTo>
                  <a:pt x="376" y="618"/>
                </a:lnTo>
                <a:lnTo>
                  <a:pt x="349" y="581"/>
                </a:lnTo>
                <a:lnTo>
                  <a:pt x="326" y="545"/>
                </a:lnTo>
                <a:lnTo>
                  <a:pt x="303" y="510"/>
                </a:lnTo>
                <a:lnTo>
                  <a:pt x="284" y="478"/>
                </a:lnTo>
                <a:lnTo>
                  <a:pt x="267" y="447"/>
                </a:lnTo>
                <a:lnTo>
                  <a:pt x="249" y="416"/>
                </a:lnTo>
                <a:lnTo>
                  <a:pt x="236" y="389"/>
                </a:lnTo>
                <a:lnTo>
                  <a:pt x="224" y="363"/>
                </a:lnTo>
                <a:lnTo>
                  <a:pt x="215" y="338"/>
                </a:lnTo>
                <a:lnTo>
                  <a:pt x="209" y="315"/>
                </a:lnTo>
                <a:lnTo>
                  <a:pt x="203" y="293"/>
                </a:lnTo>
                <a:lnTo>
                  <a:pt x="199" y="272"/>
                </a:lnTo>
                <a:lnTo>
                  <a:pt x="199" y="255"/>
                </a:lnTo>
                <a:lnTo>
                  <a:pt x="201" y="228"/>
                </a:lnTo>
                <a:lnTo>
                  <a:pt x="207" y="201"/>
                </a:lnTo>
                <a:lnTo>
                  <a:pt x="219" y="173"/>
                </a:lnTo>
                <a:lnTo>
                  <a:pt x="236" y="140"/>
                </a:lnTo>
                <a:lnTo>
                  <a:pt x="255" y="107"/>
                </a:lnTo>
                <a:lnTo>
                  <a:pt x="280" y="73"/>
                </a:lnTo>
                <a:lnTo>
                  <a:pt x="311" y="38"/>
                </a:lnTo>
                <a:lnTo>
                  <a:pt x="345" y="0"/>
                </a:lnTo>
                <a:close/>
              </a:path>
            </a:pathLst>
          </a:custGeom>
          <a:solidFill>
            <a:srgbClr val="DC3C00"/>
          </a:solidFill>
          <a:ln>
            <a:noFill/>
          </a:ln>
        </p:spPr>
        <p:txBody>
          <a:bodyPr lIns="68580" tIns="34290" rIns="68580" bIns="34290"/>
          <a:lstStyle/>
          <a:p>
            <a:pPr eaLnBrk="1" fontAlgn="auto" hangingPunct="1">
              <a:spcBef>
                <a:spcPts val="0"/>
              </a:spcBef>
              <a:spcAft>
                <a:spcPts val="0"/>
              </a:spcAft>
            </a:pPr>
            <a:endParaRPr lang="zh-CN" altLang="en-US" sz="1350">
              <a:latin typeface="微软雅黑 Light" panose="020B0502040204020203" pitchFamily="34" charset="-122"/>
              <a:ea typeface="微软雅黑 Light" panose="020B0502040204020203" pitchFamily="34" charset="-122"/>
            </a:endParaRPr>
          </a:p>
        </p:txBody>
      </p:sp>
      <p:sp>
        <p:nvSpPr>
          <p:cNvPr id="1048901" name="六边形 34"/>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20</a:t>
            </a:r>
            <a:endParaRPr lang="zh-CN" altLang="en-US" sz="28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02" name="六边形 9"/>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21</a:t>
            </a:r>
            <a:endParaRPr lang="zh-CN" altLang="en-US" sz="2800" dirty="0"/>
          </a:p>
        </p:txBody>
      </p:sp>
      <p:grpSp>
        <p:nvGrpSpPr>
          <p:cNvPr id="261" name="组合 4"/>
          <p:cNvGrpSpPr>
            <a:grpSpLocks noChangeAspect="1"/>
          </p:cNvGrpSpPr>
          <p:nvPr/>
        </p:nvGrpSpPr>
        <p:grpSpPr>
          <a:xfrm>
            <a:off x="4980794" y="2313000"/>
            <a:ext cx="2232000" cy="2232000"/>
            <a:chOff x="3471363" y="2096872"/>
            <a:chExt cx="2525493" cy="2520691"/>
          </a:xfrm>
        </p:grpSpPr>
        <p:sp>
          <p:nvSpPr>
            <p:cNvPr id="1048903" name="任意多边形 5"/>
            <p:cNvSpPr>
              <a:spLocks noChangeAspect="1"/>
            </p:cNvSpPr>
            <p:nvPr/>
          </p:nvSpPr>
          <p:spPr>
            <a:xfrm>
              <a:off x="3476856" y="2096872"/>
              <a:ext cx="2520000" cy="2520000"/>
            </a:xfrm>
            <a:custGeom>
              <a:avLst/>
              <a:gdLst>
                <a:gd name="connsiteX0" fmla="*/ 1260000 w 2520000"/>
                <a:gd name="connsiteY0" fmla="*/ 180000 h 2520000"/>
                <a:gd name="connsiteX1" fmla="*/ 180000 w 2520000"/>
                <a:gd name="connsiteY1" fmla="*/ 1260000 h 2520000"/>
                <a:gd name="connsiteX2" fmla="*/ 1260000 w 2520000"/>
                <a:gd name="connsiteY2" fmla="*/ 2340000 h 2520000"/>
                <a:gd name="connsiteX3" fmla="*/ 2340000 w 2520000"/>
                <a:gd name="connsiteY3" fmla="*/ 1260000 h 2520000"/>
                <a:gd name="connsiteX4" fmla="*/ 1260000 w 2520000"/>
                <a:gd name="connsiteY4" fmla="*/ 180000 h 2520000"/>
                <a:gd name="connsiteX5" fmla="*/ 1260000 w 2520000"/>
                <a:gd name="connsiteY5" fmla="*/ 0 h 2520000"/>
                <a:gd name="connsiteX6" fmla="*/ 2520000 w 2520000"/>
                <a:gd name="connsiteY6" fmla="*/ 1260000 h 2520000"/>
                <a:gd name="connsiteX7" fmla="*/ 1260000 w 2520000"/>
                <a:gd name="connsiteY7" fmla="*/ 2520000 h 2520000"/>
                <a:gd name="connsiteX8" fmla="*/ 0 w 2520000"/>
                <a:gd name="connsiteY8" fmla="*/ 1260000 h 2520000"/>
                <a:gd name="connsiteX9" fmla="*/ 1260000 w 2520000"/>
                <a:gd name="connsiteY9" fmla="*/ 0 h 25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0000" h="2520000">
                  <a:moveTo>
                    <a:pt x="1260000" y="180000"/>
                  </a:moveTo>
                  <a:cubicBezTo>
                    <a:pt x="663532" y="180000"/>
                    <a:pt x="180000" y="663532"/>
                    <a:pt x="180000" y="1260000"/>
                  </a:cubicBezTo>
                  <a:cubicBezTo>
                    <a:pt x="180000" y="1856468"/>
                    <a:pt x="663532" y="2340000"/>
                    <a:pt x="1260000" y="2340000"/>
                  </a:cubicBezTo>
                  <a:cubicBezTo>
                    <a:pt x="1856468" y="2340000"/>
                    <a:pt x="2340000" y="1856468"/>
                    <a:pt x="2340000" y="1260000"/>
                  </a:cubicBezTo>
                  <a:cubicBezTo>
                    <a:pt x="2340000" y="663532"/>
                    <a:pt x="1856468" y="180000"/>
                    <a:pt x="1260000" y="180000"/>
                  </a:cubicBezTo>
                  <a:close/>
                  <a:moveTo>
                    <a:pt x="1260000" y="0"/>
                  </a:moveTo>
                  <a:cubicBezTo>
                    <a:pt x="1955879" y="0"/>
                    <a:pt x="2520000" y="564121"/>
                    <a:pt x="2520000" y="1260000"/>
                  </a:cubicBezTo>
                  <a:cubicBezTo>
                    <a:pt x="2520000" y="1955879"/>
                    <a:pt x="1955879" y="2520000"/>
                    <a:pt x="1260000" y="2520000"/>
                  </a:cubicBezTo>
                  <a:cubicBezTo>
                    <a:pt x="564121" y="2520000"/>
                    <a:pt x="0" y="1955879"/>
                    <a:pt x="0" y="1260000"/>
                  </a:cubicBezTo>
                  <a:cubicBezTo>
                    <a:pt x="0" y="564121"/>
                    <a:pt x="564121" y="0"/>
                    <a:pt x="126000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048904" name="空心弧 6"/>
            <p:cNvSpPr>
              <a:spLocks noChangeAspect="1"/>
            </p:cNvSpPr>
            <p:nvPr/>
          </p:nvSpPr>
          <p:spPr>
            <a:xfrm rot="-3600000">
              <a:off x="3476856" y="2096872"/>
              <a:ext cx="2520000" cy="2520000"/>
            </a:xfrm>
            <a:prstGeom prst="blockArc">
              <a:avLst>
                <a:gd name="adj1" fmla="val 11005388"/>
                <a:gd name="adj2" fmla="val 17887613"/>
                <a:gd name="adj3" fmla="val 6770"/>
              </a:avLst>
            </a:prstGeom>
            <a:solidFill>
              <a:srgbClr val="4472C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048905" name="空心弧 7"/>
            <p:cNvSpPr>
              <a:spLocks noChangeAspect="1"/>
            </p:cNvSpPr>
            <p:nvPr/>
          </p:nvSpPr>
          <p:spPr>
            <a:xfrm rot="3600000" flipH="1">
              <a:off x="3476855" y="2097563"/>
              <a:ext cx="2520000" cy="2520000"/>
            </a:xfrm>
            <a:prstGeom prst="blockArc">
              <a:avLst>
                <a:gd name="adj1" fmla="val 10904343"/>
                <a:gd name="adj2" fmla="val 17887613"/>
                <a:gd name="adj3" fmla="val 6770"/>
              </a:avLst>
            </a:prstGeom>
            <a:solidFill>
              <a:srgbClr val="FCCE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048906" name="空心弧 8"/>
            <p:cNvSpPr>
              <a:spLocks noChangeAspect="1"/>
            </p:cNvSpPr>
            <p:nvPr/>
          </p:nvSpPr>
          <p:spPr>
            <a:xfrm rot="8760000" flipH="1">
              <a:off x="3471363" y="2096872"/>
              <a:ext cx="2520000" cy="2520000"/>
            </a:xfrm>
            <a:prstGeom prst="blockArc">
              <a:avLst>
                <a:gd name="adj1" fmla="val 12173575"/>
                <a:gd name="adj2" fmla="val 16064934"/>
                <a:gd name="adj3" fmla="val 6929"/>
              </a:avLst>
            </a:pr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sp>
        <p:nvSpPr>
          <p:cNvPr id="1048907" name="椭圆 10"/>
          <p:cNvSpPr/>
          <p:nvPr/>
        </p:nvSpPr>
        <p:spPr>
          <a:xfrm>
            <a:off x="7194153" y="2313400"/>
            <a:ext cx="504000" cy="50400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4</a:t>
            </a:r>
            <a:endParaRPr lang="zh-CN" altLang="en-US"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048908" name="椭圆 11"/>
          <p:cNvSpPr/>
          <p:nvPr/>
        </p:nvSpPr>
        <p:spPr>
          <a:xfrm>
            <a:off x="7212794" y="4101271"/>
            <a:ext cx="504000" cy="50400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7</a:t>
            </a:r>
            <a:endParaRPr lang="zh-CN" altLang="en-US"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048909" name="椭圆 12"/>
          <p:cNvSpPr/>
          <p:nvPr/>
        </p:nvSpPr>
        <p:spPr>
          <a:xfrm>
            <a:off x="7502856" y="3177000"/>
            <a:ext cx="504000" cy="50400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6</a:t>
            </a:r>
            <a:endParaRPr lang="zh-CN" altLang="en-US"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048910" name="矩形 13"/>
          <p:cNvSpPr/>
          <p:nvPr/>
        </p:nvSpPr>
        <p:spPr>
          <a:xfrm>
            <a:off x="2403674" y="5400112"/>
            <a:ext cx="7704856" cy="683264"/>
          </a:xfrm>
          <a:prstGeom prst="rect">
            <a:avLst/>
          </a:prstGeom>
        </p:spPr>
        <p:txBody>
          <a:bodyPr wrap="square">
            <a:spAutoFit/>
          </a:bodyPr>
          <a:lstStyle/>
          <a:p>
            <a:pPr algn="ctr">
              <a:lnSpc>
                <a:spcPct val="120000"/>
              </a:lnSpc>
            </a:pPr>
            <a:r>
              <a:rPr lang="zh-CN" altLang="en-US" sz="1600" b="1" dirty="0">
                <a:solidFill>
                  <a:srgbClr val="FF0000"/>
                </a:solidFill>
                <a:latin typeface="微软雅黑" panose="020B0503020204020204" pitchFamily="34" charset="-122"/>
                <a:ea typeface="微软雅黑" panose="020B0503020204020204" pitchFamily="34" charset="-122"/>
              </a:rPr>
              <a:t>组织建立并落实安全风险分级管控和隐患排查治理双重预防工作机制</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，督促、检查本单位的安全生产工作，及时消除生产安全事故隐患；</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8911" name="矩形 14"/>
          <p:cNvSpPr/>
          <p:nvPr/>
        </p:nvSpPr>
        <p:spPr>
          <a:xfrm>
            <a:off x="452782" y="2285582"/>
            <a:ext cx="4157698" cy="683264"/>
          </a:xfrm>
          <a:prstGeom prst="rect">
            <a:avLst/>
          </a:prstGeom>
        </p:spPr>
        <p:txBody>
          <a:bodyPr wrap="square">
            <a:spAutoFit/>
          </a:bodyPr>
          <a:lstStyle/>
          <a:p>
            <a:pPr>
              <a:lnSpc>
                <a:spcPct val="120000"/>
              </a:lnSpc>
            </a:pPr>
            <a:r>
              <a:rPr lang="zh-CN" altLang="en-US" sz="1600" b="1" dirty="0">
                <a:solidFill>
                  <a:srgbClr val="FF0000"/>
                </a:solidFill>
                <a:latin typeface="微软雅黑" panose="020B0503020204020204" pitchFamily="34" charset="-122"/>
                <a:ea typeface="微软雅黑" panose="020B0503020204020204" pitchFamily="34" charset="-122"/>
              </a:rPr>
              <a:t>建立健全并落实</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本单位全员安全生产责任制，</a:t>
            </a:r>
            <a:r>
              <a:rPr lang="zh-CN" altLang="en-US" sz="1600" b="1" dirty="0">
                <a:solidFill>
                  <a:srgbClr val="FF0000"/>
                </a:solidFill>
                <a:latin typeface="微软雅黑" panose="020B0503020204020204" pitchFamily="34" charset="-122"/>
                <a:ea typeface="微软雅黑" panose="020B0503020204020204" pitchFamily="34" charset="-122"/>
              </a:rPr>
              <a:t>加强安全生产标准化建设</a:t>
            </a:r>
            <a:endParaRPr lang="zh-CN" altLang="en-US" sz="1600" b="1" dirty="0">
              <a:solidFill>
                <a:srgbClr val="FF0000"/>
              </a:solidFill>
              <a:latin typeface="微软雅黑" panose="020B0503020204020204" pitchFamily="34" charset="-122"/>
              <a:ea typeface="微软雅黑" panose="020B0503020204020204" pitchFamily="34" charset="-122"/>
            </a:endParaRPr>
          </a:p>
        </p:txBody>
      </p:sp>
      <p:sp>
        <p:nvSpPr>
          <p:cNvPr id="1048912" name="矩形 15"/>
          <p:cNvSpPr/>
          <p:nvPr/>
        </p:nvSpPr>
        <p:spPr>
          <a:xfrm>
            <a:off x="1143795" y="3076482"/>
            <a:ext cx="3059635" cy="683264"/>
          </a:xfrm>
          <a:prstGeom prst="rect">
            <a:avLst/>
          </a:prstGeom>
        </p:spPr>
        <p:txBody>
          <a:bodyPr wrap="square">
            <a:spAutoFit/>
          </a:bodyPr>
          <a:lstStyle/>
          <a:p>
            <a:pPr algn="r">
              <a:lnSpc>
                <a:spcPct val="120000"/>
              </a:lnSpc>
            </a:pPr>
            <a:r>
              <a:rPr lang="zh-CN" altLang="en-US" sz="1600" b="1" dirty="0">
                <a:solidFill>
                  <a:srgbClr val="FF0000"/>
                </a:solidFill>
                <a:latin typeface="微软雅黑" panose="020B0503020204020204" pitchFamily="34" charset="-122"/>
                <a:ea typeface="微软雅黑" panose="020B0503020204020204" pitchFamily="34" charset="-122"/>
              </a:rPr>
              <a:t>组织制定并实施</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本单位安全生产规章制度和操作规程</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8913" name="矩形 16"/>
          <p:cNvSpPr/>
          <p:nvPr/>
        </p:nvSpPr>
        <p:spPr>
          <a:xfrm>
            <a:off x="1900301" y="4059429"/>
            <a:ext cx="2664296" cy="683264"/>
          </a:xfrm>
          <a:prstGeom prst="rect">
            <a:avLst/>
          </a:prstGeom>
        </p:spPr>
        <p:txBody>
          <a:bodyPr wrap="square">
            <a:spAutoFit/>
          </a:bodyPr>
          <a:lstStyle/>
          <a:p>
            <a:pPr algn="r">
              <a:lnSpc>
                <a:spcPct val="120000"/>
              </a:lnSpc>
            </a:pPr>
            <a:r>
              <a:rPr lang="zh-CN" altLang="en-US" sz="1600" b="1" dirty="0">
                <a:solidFill>
                  <a:srgbClr val="FF0000"/>
                </a:solidFill>
                <a:latin typeface="微软雅黑" panose="020B0503020204020204" pitchFamily="34" charset="-122"/>
                <a:ea typeface="微软雅黑" panose="020B0503020204020204" pitchFamily="34" charset="-122"/>
              </a:rPr>
              <a:t>组织制定并实施</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本单位</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安全生产教育和培训计划</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8914" name="矩形 17"/>
          <p:cNvSpPr/>
          <p:nvPr/>
        </p:nvSpPr>
        <p:spPr>
          <a:xfrm>
            <a:off x="7807408" y="2281073"/>
            <a:ext cx="3689987" cy="364395"/>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保证本单位</a:t>
            </a:r>
            <a:r>
              <a:rPr lang="zh-CN" altLang="en-US" sz="1600" b="1" dirty="0">
                <a:solidFill>
                  <a:srgbClr val="FF0000"/>
                </a:solidFill>
                <a:latin typeface="微软雅黑" panose="020B0503020204020204" pitchFamily="34" charset="-122"/>
                <a:ea typeface="微软雅黑" panose="020B0503020204020204" pitchFamily="34" charset="-122"/>
              </a:rPr>
              <a:t>安全生产投入的有效实施</a:t>
            </a:r>
            <a:endParaRPr lang="zh-CN" altLang="en-US" sz="1600" b="1" dirty="0">
              <a:solidFill>
                <a:srgbClr val="FF0000"/>
              </a:solidFill>
              <a:latin typeface="微软雅黑" panose="020B0503020204020204" pitchFamily="34" charset="-122"/>
              <a:ea typeface="微软雅黑" panose="020B0503020204020204" pitchFamily="34" charset="-122"/>
            </a:endParaRPr>
          </a:p>
        </p:txBody>
      </p:sp>
      <p:sp>
        <p:nvSpPr>
          <p:cNvPr id="1048915" name="矩形 18"/>
          <p:cNvSpPr/>
          <p:nvPr/>
        </p:nvSpPr>
        <p:spPr>
          <a:xfrm>
            <a:off x="8030108" y="3095165"/>
            <a:ext cx="3539294" cy="683264"/>
          </a:xfrm>
          <a:prstGeom prst="rect">
            <a:avLst/>
          </a:prstGeom>
        </p:spPr>
        <p:txBody>
          <a:bodyPr wrap="square">
            <a:spAutoFit/>
          </a:bodyPr>
          <a:lstStyle/>
          <a:p>
            <a:pPr>
              <a:lnSpc>
                <a:spcPct val="120000"/>
              </a:lnSpc>
            </a:pPr>
            <a:r>
              <a:rPr lang="zh-CN" altLang="en-US" sz="1600" b="1" dirty="0">
                <a:solidFill>
                  <a:srgbClr val="FF0000"/>
                </a:solidFill>
                <a:latin typeface="微软雅黑" panose="020B0503020204020204" pitchFamily="34" charset="-122"/>
                <a:ea typeface="微软雅黑" panose="020B0503020204020204" pitchFamily="34" charset="-122"/>
              </a:rPr>
              <a:t>组织制定并实施</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本单位的生产安全事故应急救援预案</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8916" name="矩形 19"/>
          <p:cNvSpPr/>
          <p:nvPr/>
        </p:nvSpPr>
        <p:spPr>
          <a:xfrm>
            <a:off x="7720308" y="4161924"/>
            <a:ext cx="3057247" cy="362792"/>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及时、如实报告生产安全事故</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8917" name="椭圆 20"/>
          <p:cNvSpPr/>
          <p:nvPr/>
        </p:nvSpPr>
        <p:spPr>
          <a:xfrm>
            <a:off x="4472536" y="2313400"/>
            <a:ext cx="504000" cy="50400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1</a:t>
            </a:r>
            <a:endParaRPr lang="zh-CN" altLang="en-US"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048918" name="椭圆 21"/>
          <p:cNvSpPr/>
          <p:nvPr/>
        </p:nvSpPr>
        <p:spPr>
          <a:xfrm>
            <a:off x="4203429" y="3184797"/>
            <a:ext cx="504000" cy="50400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2</a:t>
            </a:r>
            <a:endParaRPr lang="zh-CN" altLang="en-US"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048919" name="椭圆 22"/>
          <p:cNvSpPr/>
          <p:nvPr/>
        </p:nvSpPr>
        <p:spPr>
          <a:xfrm>
            <a:off x="4476369" y="4120699"/>
            <a:ext cx="504000" cy="50400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3</a:t>
            </a:r>
            <a:endParaRPr lang="zh-CN" altLang="en-US"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048920" name="椭圆 23"/>
          <p:cNvSpPr/>
          <p:nvPr/>
        </p:nvSpPr>
        <p:spPr>
          <a:xfrm>
            <a:off x="5844794" y="4786649"/>
            <a:ext cx="504000" cy="504000"/>
          </a:xfrm>
          <a:prstGeom prst="ellipse">
            <a:avLst/>
          </a:pr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5</a:t>
            </a:r>
            <a:endParaRPr lang="zh-CN" altLang="en-US"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048921" name="矩形 25"/>
          <p:cNvSpPr/>
          <p:nvPr/>
        </p:nvSpPr>
        <p:spPr>
          <a:xfrm>
            <a:off x="5210251" y="3677226"/>
            <a:ext cx="1864404" cy="369332"/>
          </a:xfrm>
          <a:prstGeom prst="rect">
            <a:avLst/>
          </a:prstGeom>
        </p:spPr>
        <p:txBody>
          <a:bodyPr wrap="square">
            <a:spAutoFit/>
          </a:bodyPr>
          <a:lstStyle/>
          <a:p>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rPr>
              <a:t>主要负责人职责</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2097185" name="图片 26"/>
          <p:cNvPicPr>
            <a:picLocks noChangeAspect="1"/>
          </p:cNvPicPr>
          <p:nvPr/>
        </p:nvPicPr>
        <p:blipFill rotWithShape="1">
          <a:blip r:embed="rId1" cstate="print"/>
          <a:srcRect/>
          <a:stretch>
            <a:fillRect/>
          </a:stretch>
        </p:blipFill>
        <p:spPr>
          <a:xfrm>
            <a:off x="5672411" y="2521647"/>
            <a:ext cx="917809" cy="1180040"/>
          </a:xfrm>
          <a:prstGeom prst="rect">
            <a:avLst/>
          </a:prstGeom>
        </p:spPr>
      </p:pic>
      <p:sp>
        <p:nvSpPr>
          <p:cNvPr id="1048923" name="矩形 1"/>
          <p:cNvSpPr/>
          <p:nvPr/>
        </p:nvSpPr>
        <p:spPr>
          <a:xfrm>
            <a:off x="1397934" y="1475472"/>
            <a:ext cx="9129107" cy="369332"/>
          </a:xfrm>
          <a:prstGeom prst="rect">
            <a:avLst/>
          </a:prstGeom>
        </p:spPr>
        <p:txBody>
          <a:bodyPr wrap="square">
            <a:spAutoFit/>
          </a:bodyPr>
          <a:lstStyle/>
          <a:p>
            <a:pPr algn="ctr"/>
            <a:r>
              <a:rPr lang="zh-CN" altLang="en-US" b="1" dirty="0">
                <a:latin typeface="微软雅黑" panose="020B0503020204020204" pitchFamily="34" charset="-122"/>
                <a:ea typeface="微软雅黑" panose="020B0503020204020204" pitchFamily="34" charset="-122"/>
              </a:rPr>
              <a:t>生产经营单位的主要负责人对本单位安全生产工作负有下列职责：</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24" name="Rectangle 49"/>
          <p:cNvSpPr/>
          <p:nvPr/>
        </p:nvSpPr>
        <p:spPr bwMode="auto">
          <a:xfrm>
            <a:off x="1640774" y="2459892"/>
            <a:ext cx="3420000" cy="3564000"/>
          </a:xfrm>
          <a:prstGeom prst="rect">
            <a:avLst/>
          </a:prstGeom>
          <a:solidFill>
            <a:srgbClr val="505050"/>
          </a:solidFill>
          <a:ln w="9525" cap="flat" cmpd="sng" algn="ctr">
            <a:noFill/>
            <a:prstDash val="solid"/>
            <a:headEnd type="none" w="med" len="med"/>
            <a:tailEnd type="none" w="med" len="med"/>
          </a:ln>
          <a:effectLst/>
        </p:spPr>
        <p:txBody>
          <a:bodyPr vert="horz" wrap="square" lIns="121915" tIns="60957" rIns="121915" bIns="60957" numCol="1" rtlCol="0" anchor="ctr" anchorCtr="0" compatLnSpc="1"/>
          <a:lstStyle/>
          <a:p>
            <a:pPr algn="ctr" defTabSz="1242695" eaLnBrk="1" fontAlgn="auto" hangingPunct="1">
              <a:spcBef>
                <a:spcPts val="0"/>
              </a:spcBef>
              <a:spcAft>
                <a:spcPts val="0"/>
              </a:spcAft>
            </a:pPr>
            <a:endParaRPr lang="en-US" sz="2400" kern="0" dirty="0">
              <a:gradFill>
                <a:gsLst>
                  <a:gs pos="0">
                    <a:srgbClr val="FFFFFF"/>
                  </a:gs>
                  <a:gs pos="100000">
                    <a:srgbClr val="FFFFFF"/>
                  </a:gs>
                </a:gsLst>
                <a:lin ang="5400000" scaled="0"/>
              </a:gradFill>
              <a:latin typeface="Segoe UI" panose="020B0502040204020203"/>
            </a:endParaRPr>
          </a:p>
        </p:txBody>
      </p:sp>
      <p:sp>
        <p:nvSpPr>
          <p:cNvPr id="1048925" name="Rectangle 92"/>
          <p:cNvSpPr/>
          <p:nvPr/>
        </p:nvSpPr>
        <p:spPr bwMode="auto">
          <a:xfrm>
            <a:off x="1640774" y="1559892"/>
            <a:ext cx="3420000" cy="900000"/>
          </a:xfrm>
          <a:prstGeom prst="rect">
            <a:avLst/>
          </a:prstGeom>
          <a:solidFill>
            <a:srgbClr val="0070C0"/>
          </a:solidFill>
          <a:ln w="25400" cap="flat" cmpd="sng" algn="ctr">
            <a:noFill/>
            <a:prstDash val="solid"/>
            <a:headEnd type="none" w="med" len="med"/>
            <a:tailEnd type="none" w="med" len="med"/>
          </a:ln>
          <a:effectLst/>
        </p:spPr>
        <p:txBody>
          <a:bodyPr rot="0" spcFirstLastPara="0" vertOverflow="overflow" horzOverflow="overflow" vert="horz" wrap="square" lIns="216661" tIns="0" rIns="216661" bIns="43335" numCol="1" spcCol="0" rtlCol="0" fromWordArt="0" anchor="ctr" anchorCtr="0" forceAA="0" compatLnSpc="1">
            <a:noAutofit/>
          </a:bodyPr>
          <a:lstStyle/>
          <a:p>
            <a:pPr algn="ctr" defTabSz="932180" eaLnBrk="1" fontAlgn="auto" hangingPunct="1">
              <a:spcBef>
                <a:spcPts val="430"/>
              </a:spcBef>
              <a:spcAft>
                <a:spcPts val="0"/>
              </a:spcAft>
            </a:pPr>
            <a:r>
              <a:rPr lang="zh-CN" altLang="en-US" sz="2000" b="1" kern="0" spc="300" dirty="0">
                <a:gradFill>
                  <a:gsLst>
                    <a:gs pos="0">
                      <a:sysClr val="window" lastClr="FFFFFF"/>
                    </a:gs>
                    <a:gs pos="100000">
                      <a:sysClr val="window" lastClr="FFFFFF"/>
                    </a:gs>
                  </a:gsLst>
                  <a:lin ang="16200000" scaled="0"/>
                </a:gradFill>
                <a:latin typeface="微软雅黑" panose="020B0503020204020204" pitchFamily="34" charset="-122"/>
                <a:ea typeface="微软雅黑" panose="020B0503020204020204" pitchFamily="34" charset="-122"/>
              </a:rPr>
              <a:t>生产经营单位</a:t>
            </a:r>
            <a:endParaRPr lang="zh-CN" altLang="en-US" sz="2000" b="1" kern="0" spc="300" dirty="0">
              <a:gradFill>
                <a:gsLst>
                  <a:gs pos="0">
                    <a:sysClr val="window" lastClr="FFFFFF"/>
                  </a:gs>
                  <a:gs pos="100000">
                    <a:sysClr val="window" lastClr="FFFFFF"/>
                  </a:gs>
                </a:gsLst>
                <a:lin ang="16200000" scaled="0"/>
              </a:gradFill>
              <a:latin typeface="微软雅黑" panose="020B0503020204020204" pitchFamily="34" charset="-122"/>
              <a:ea typeface="微软雅黑" panose="020B0503020204020204" pitchFamily="34" charset="-122"/>
            </a:endParaRPr>
          </a:p>
          <a:p>
            <a:pPr algn="ctr" defTabSz="932180" eaLnBrk="1" fontAlgn="auto" hangingPunct="1">
              <a:spcBef>
                <a:spcPts val="430"/>
              </a:spcBef>
              <a:spcAft>
                <a:spcPts val="0"/>
              </a:spcAft>
            </a:pPr>
            <a:r>
              <a:rPr lang="zh-CN" altLang="en-US" sz="2000" b="1" kern="0" spc="300" dirty="0">
                <a:gradFill>
                  <a:gsLst>
                    <a:gs pos="0">
                      <a:sysClr val="window" lastClr="FFFFFF"/>
                    </a:gs>
                    <a:gs pos="100000">
                      <a:sysClr val="window" lastClr="FFFFFF"/>
                    </a:gs>
                  </a:gsLst>
                  <a:lin ang="16200000" scaled="0"/>
                </a:gradFill>
                <a:latin typeface="微软雅黑" panose="020B0503020204020204" pitchFamily="34" charset="-122"/>
                <a:ea typeface="微软雅黑" panose="020B0503020204020204" pitchFamily="34" charset="-122"/>
              </a:rPr>
              <a:t>全员安全生产责任制</a:t>
            </a:r>
            <a:endParaRPr lang="zh-CN" altLang="en-US" sz="2000" b="1" kern="0" spc="300" dirty="0">
              <a:gradFill>
                <a:gsLst>
                  <a:gs pos="0">
                    <a:sysClr val="window" lastClr="FFFFFF"/>
                  </a:gs>
                  <a:gs pos="100000">
                    <a:sysClr val="window" lastClr="FFFFFF"/>
                  </a:gs>
                </a:gsLst>
                <a:lin ang="16200000" scaled="0"/>
              </a:gradFill>
              <a:latin typeface="微软雅黑" panose="020B0503020204020204" pitchFamily="34" charset="-122"/>
              <a:ea typeface="微软雅黑" panose="020B0503020204020204" pitchFamily="34" charset="-122"/>
            </a:endParaRPr>
          </a:p>
        </p:txBody>
      </p:sp>
      <p:sp>
        <p:nvSpPr>
          <p:cNvPr id="1048926" name="矩形 31"/>
          <p:cNvSpPr/>
          <p:nvPr/>
        </p:nvSpPr>
        <p:spPr>
          <a:xfrm>
            <a:off x="2591310" y="4320788"/>
            <a:ext cx="2451126" cy="1569660"/>
          </a:xfrm>
          <a:prstGeom prst="rect">
            <a:avLst/>
          </a:prstGeom>
        </p:spPr>
        <p:txBody>
          <a:bodyPr wrap="square">
            <a:spAutoFit/>
          </a:bodyPr>
          <a:lstStyle/>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应当明确</a:t>
            </a:r>
            <a:endParaRPr lang="en-US" altLang="zh-CN" sz="1600" b="1"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sz="1600" b="1" dirty="0">
                <a:solidFill>
                  <a:schemeClr val="bg1"/>
                </a:solidFill>
                <a:latin typeface="微软雅黑" panose="020B0503020204020204" pitchFamily="34" charset="-122"/>
                <a:ea typeface="微软雅黑" panose="020B0503020204020204" pitchFamily="34" charset="-122"/>
              </a:rPr>
              <a:t>各岗位的责任人员</a:t>
            </a:r>
            <a:endParaRPr lang="en-US" altLang="zh-CN" sz="1600" b="1"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sz="1600" b="1" dirty="0">
                <a:solidFill>
                  <a:schemeClr val="bg1"/>
                </a:solidFill>
                <a:latin typeface="微软雅黑" panose="020B0503020204020204" pitchFamily="34" charset="-122"/>
                <a:ea typeface="微软雅黑" panose="020B0503020204020204" pitchFamily="34" charset="-122"/>
              </a:rPr>
              <a:t>责任范围</a:t>
            </a:r>
            <a:endParaRPr lang="en-US" altLang="zh-CN" sz="1600" b="1"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sz="1600" b="1" dirty="0">
                <a:solidFill>
                  <a:schemeClr val="bg1"/>
                </a:solidFill>
                <a:latin typeface="微软雅黑" panose="020B0503020204020204" pitchFamily="34" charset="-122"/>
                <a:ea typeface="微软雅黑" panose="020B0503020204020204" pitchFamily="34" charset="-122"/>
              </a:rPr>
              <a:t>考核标准等内容</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8927" name="Freeform 18"/>
          <p:cNvSpPr>
            <a:spLocks noEditPoints="1"/>
          </p:cNvSpPr>
          <p:nvPr/>
        </p:nvSpPr>
        <p:spPr bwMode="black">
          <a:xfrm>
            <a:off x="2662951" y="2806609"/>
            <a:ext cx="1375649" cy="1395109"/>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3943" tIns="41972" rIns="83943" bIns="41972" numCol="1" anchor="t" anchorCtr="0" compatLnSpc="1"/>
          <a:lstStyle/>
          <a:p>
            <a:pPr defTabSz="932180" eaLnBrk="1" fontAlgn="auto" hangingPunct="1">
              <a:spcBef>
                <a:spcPts val="0"/>
              </a:spcBef>
              <a:spcAft>
                <a:spcPts val="0"/>
              </a:spcAft>
            </a:pPr>
            <a:endParaRPr lang="en-US" sz="1600" kern="0" dirty="0">
              <a:solidFill>
                <a:srgbClr val="FFFFFF"/>
              </a:solidFill>
              <a:latin typeface="Segoe UI" panose="020B0502040204020203" pitchFamily="34" charset="0"/>
            </a:endParaRPr>
          </a:p>
        </p:txBody>
      </p:sp>
      <p:sp>
        <p:nvSpPr>
          <p:cNvPr id="1048928" name="Rectangle 49"/>
          <p:cNvSpPr/>
          <p:nvPr/>
        </p:nvSpPr>
        <p:spPr bwMode="auto">
          <a:xfrm>
            <a:off x="6312818" y="2445519"/>
            <a:ext cx="3420000" cy="3564000"/>
          </a:xfrm>
          <a:prstGeom prst="rect">
            <a:avLst/>
          </a:prstGeom>
          <a:solidFill>
            <a:srgbClr val="505050"/>
          </a:solidFill>
          <a:ln w="9525" cap="flat" cmpd="sng" algn="ctr">
            <a:noFill/>
            <a:prstDash val="solid"/>
            <a:headEnd type="none" w="med" len="med"/>
            <a:tailEnd type="none" w="med" len="med"/>
          </a:ln>
          <a:effectLst/>
        </p:spPr>
        <p:txBody>
          <a:bodyPr vert="horz" wrap="square" lIns="121915" tIns="60957" rIns="121915" bIns="60957" numCol="1" rtlCol="0" anchor="ctr" anchorCtr="0" compatLnSpc="1"/>
          <a:lstStyle/>
          <a:p>
            <a:pPr algn="ctr" defTabSz="1242695" eaLnBrk="1" fontAlgn="auto" hangingPunct="1">
              <a:spcBef>
                <a:spcPts val="0"/>
              </a:spcBef>
              <a:spcAft>
                <a:spcPts val="0"/>
              </a:spcAft>
            </a:pPr>
            <a:endParaRPr lang="en-US" sz="2400" kern="0" dirty="0">
              <a:gradFill>
                <a:gsLst>
                  <a:gs pos="0">
                    <a:srgbClr val="FFFFFF"/>
                  </a:gs>
                  <a:gs pos="100000">
                    <a:srgbClr val="FFFFFF"/>
                  </a:gs>
                </a:gsLst>
                <a:lin ang="5400000" scaled="0"/>
              </a:gradFill>
              <a:latin typeface="Segoe UI" panose="020B0502040204020203"/>
            </a:endParaRPr>
          </a:p>
        </p:txBody>
      </p:sp>
      <p:sp>
        <p:nvSpPr>
          <p:cNvPr id="1048929" name="Rectangle 92"/>
          <p:cNvSpPr/>
          <p:nvPr/>
        </p:nvSpPr>
        <p:spPr bwMode="auto">
          <a:xfrm>
            <a:off x="6312818" y="1545519"/>
            <a:ext cx="3420000" cy="900000"/>
          </a:xfrm>
          <a:prstGeom prst="rect">
            <a:avLst/>
          </a:prstGeom>
          <a:solidFill>
            <a:srgbClr val="DC3C00"/>
          </a:solidFill>
          <a:ln w="25400" cap="flat" cmpd="sng" algn="ctr">
            <a:noFill/>
            <a:prstDash val="solid"/>
            <a:headEnd type="none" w="med" len="med"/>
            <a:tailEnd type="none" w="med" len="med"/>
          </a:ln>
          <a:effectLst/>
        </p:spPr>
        <p:txBody>
          <a:bodyPr rot="0" spcFirstLastPara="0" vertOverflow="overflow" horzOverflow="overflow" vert="horz" wrap="square" lIns="216661" tIns="0" rIns="216661" bIns="43335" numCol="1" spcCol="0" rtlCol="0" fromWordArt="0" anchor="ctr" anchorCtr="0" forceAA="0" compatLnSpc="1">
            <a:noAutofit/>
          </a:bodyPr>
          <a:lstStyle/>
          <a:p>
            <a:pPr algn="ctr" defTabSz="932180" eaLnBrk="1" fontAlgn="auto" hangingPunct="1">
              <a:spcBef>
                <a:spcPts val="430"/>
              </a:spcBef>
              <a:spcAft>
                <a:spcPts val="0"/>
              </a:spcAft>
            </a:pPr>
            <a:r>
              <a:rPr lang="zh-CN" altLang="en-US" sz="2000" b="1" kern="0" spc="300" dirty="0">
                <a:gradFill>
                  <a:gsLst>
                    <a:gs pos="0">
                      <a:sysClr val="window" lastClr="FFFFFF"/>
                    </a:gs>
                    <a:gs pos="100000">
                      <a:sysClr val="window" lastClr="FFFFFF"/>
                    </a:gs>
                  </a:gsLst>
                  <a:lin ang="16200000" scaled="0"/>
                </a:gradFill>
                <a:latin typeface="微软雅黑" panose="020B0503020204020204" pitchFamily="34" charset="-122"/>
                <a:ea typeface="微软雅黑" panose="020B0503020204020204" pitchFamily="34" charset="-122"/>
              </a:rPr>
              <a:t>生产经营单位</a:t>
            </a:r>
            <a:endParaRPr lang="zh-CN" altLang="en-US" sz="2000" b="1" kern="0" spc="300" dirty="0">
              <a:gradFill>
                <a:gsLst>
                  <a:gs pos="0">
                    <a:sysClr val="window" lastClr="FFFFFF"/>
                  </a:gs>
                  <a:gs pos="100000">
                    <a:sysClr val="window" lastClr="FFFFFF"/>
                  </a:gs>
                </a:gsLst>
                <a:lin ang="16200000" scaled="0"/>
              </a:gradFill>
              <a:latin typeface="微软雅黑" panose="020B0503020204020204" pitchFamily="34" charset="-122"/>
              <a:ea typeface="微软雅黑" panose="020B0503020204020204" pitchFamily="34" charset="-122"/>
            </a:endParaRPr>
          </a:p>
          <a:p>
            <a:pPr algn="ctr" defTabSz="932180" eaLnBrk="1" fontAlgn="auto" hangingPunct="1">
              <a:spcBef>
                <a:spcPts val="430"/>
              </a:spcBef>
              <a:spcAft>
                <a:spcPts val="0"/>
              </a:spcAft>
            </a:pPr>
            <a:r>
              <a:rPr lang="zh-CN" altLang="en-US" sz="2000" b="1" kern="0" spc="300" dirty="0">
                <a:gradFill>
                  <a:gsLst>
                    <a:gs pos="0">
                      <a:sysClr val="window" lastClr="FFFFFF"/>
                    </a:gs>
                    <a:gs pos="100000">
                      <a:sysClr val="window" lastClr="FFFFFF"/>
                    </a:gs>
                  </a:gsLst>
                  <a:lin ang="16200000" scaled="0"/>
                </a:gradFill>
                <a:latin typeface="微软雅黑" panose="020B0503020204020204" pitchFamily="34" charset="-122"/>
                <a:ea typeface="微软雅黑" panose="020B0503020204020204" pitchFamily="34" charset="-122"/>
              </a:rPr>
              <a:t>应当建立相应的机制</a:t>
            </a:r>
            <a:endParaRPr lang="zh-CN" altLang="en-US" sz="2000" b="1" kern="0" spc="300" dirty="0">
              <a:gradFill>
                <a:gsLst>
                  <a:gs pos="0">
                    <a:sysClr val="window" lastClr="FFFFFF"/>
                  </a:gs>
                  <a:gs pos="100000">
                    <a:sysClr val="window" lastClr="FFFFFF"/>
                  </a:gs>
                </a:gsLst>
                <a:lin ang="16200000" scaled="0"/>
              </a:gradFill>
              <a:latin typeface="微软雅黑" panose="020B0503020204020204" pitchFamily="34" charset="-122"/>
              <a:ea typeface="微软雅黑" panose="020B0503020204020204" pitchFamily="34" charset="-122"/>
            </a:endParaRPr>
          </a:p>
        </p:txBody>
      </p:sp>
      <p:sp>
        <p:nvSpPr>
          <p:cNvPr id="1048930" name="矩形 37"/>
          <p:cNvSpPr/>
          <p:nvPr/>
        </p:nvSpPr>
        <p:spPr>
          <a:xfrm>
            <a:off x="6472458" y="4373871"/>
            <a:ext cx="3129820" cy="1156855"/>
          </a:xfrm>
          <a:prstGeom prst="rect">
            <a:avLst/>
          </a:prstGeom>
        </p:spPr>
        <p:txBody>
          <a:bodyPr wrap="square">
            <a:spAutoFit/>
          </a:bodyPr>
          <a:lstStyle/>
          <a:p>
            <a:pPr marL="285750" indent="-285750">
              <a:lnSpc>
                <a:spcPct val="150000"/>
              </a:lnSpc>
              <a:buFont typeface="Wingdings" panose="05000000000000000000" pitchFamily="2" charset="2"/>
              <a:buChar char="ü"/>
            </a:pPr>
            <a:r>
              <a:rPr lang="zh-CN" altLang="en-US" sz="1600" b="1" dirty="0">
                <a:solidFill>
                  <a:schemeClr val="bg1"/>
                </a:solidFill>
                <a:latin typeface="微软雅黑" panose="020B0503020204020204" pitchFamily="34" charset="-122"/>
                <a:ea typeface="微软雅黑" panose="020B0503020204020204" pitchFamily="34" charset="-122"/>
              </a:rPr>
              <a:t>加强对安全生产责任制落实情况的监督考核</a:t>
            </a:r>
            <a:endParaRPr lang="en-US" altLang="zh-CN" sz="1600" b="1"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sz="1600" b="1" dirty="0">
                <a:solidFill>
                  <a:schemeClr val="bg1"/>
                </a:solidFill>
                <a:latin typeface="微软雅黑" panose="020B0503020204020204" pitchFamily="34" charset="-122"/>
                <a:ea typeface="微软雅黑" panose="020B0503020204020204" pitchFamily="34" charset="-122"/>
              </a:rPr>
              <a:t>保证安全生产责任制的落实</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2097187" name="Picture 2" descr="C:\Users\sigurdg\Desktop\Scalable.png"/>
          <p:cNvPicPr>
            <a:picLocks noChangeAspect="1" noChangeArrowheads="1"/>
          </p:cNvPicPr>
          <p:nvPr/>
        </p:nvPicPr>
        <p:blipFill>
          <a:blip r:embed="rId1" cstate="print"/>
          <a:srcRect/>
          <a:stretch>
            <a:fillRect/>
          </a:stretch>
        </p:blipFill>
        <p:spPr bwMode="auto">
          <a:xfrm>
            <a:off x="7257308" y="2886102"/>
            <a:ext cx="1531020" cy="1207372"/>
          </a:xfrm>
          <a:prstGeom prst="rect">
            <a:avLst/>
          </a:prstGeom>
          <a:noFill/>
          <a:ln>
            <a:noFill/>
          </a:ln>
        </p:spPr>
      </p:pic>
      <p:sp>
        <p:nvSpPr>
          <p:cNvPr id="1048931" name="AutoShape 4"/>
          <p:cNvSpPr>
            <a:spLocks noChangeArrowheads="1"/>
          </p:cNvSpPr>
          <p:nvPr/>
        </p:nvSpPr>
        <p:spPr bwMode="auto">
          <a:xfrm>
            <a:off x="5316913" y="2315783"/>
            <a:ext cx="766036" cy="3009963"/>
          </a:xfrm>
          <a:prstGeom prst="chevron">
            <a:avLst>
              <a:gd name="adj" fmla="val 85426"/>
            </a:avLst>
          </a:prstGeom>
          <a:solidFill>
            <a:srgbClr val="DC3C00"/>
          </a:solidFill>
          <a:ln w="6350">
            <a:noFill/>
            <a:miter lim="800000"/>
          </a:ln>
          <a:effectLst/>
        </p:spPr>
        <p:txBody>
          <a:bodyPr wrap="none"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048932" name="六边形 41"/>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22</a:t>
            </a:r>
            <a:endParaRPr lang="zh-CN" altLang="en-US" sz="28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8" name="Picture 2" descr="http://pic6.nipic.com/20100404/3679306_140831046995_2.jpg"/>
          <p:cNvPicPr>
            <a:picLocks noChangeAspect="1" noChangeArrowheads="1"/>
          </p:cNvPicPr>
          <p:nvPr/>
        </p:nvPicPr>
        <p:blipFill>
          <a:blip r:embed="rId1">
            <a:grayscl/>
          </a:blip>
          <a:srcRect l="42570" t="45566" r="29539" b="29579"/>
          <a:stretch>
            <a:fillRect/>
          </a:stretch>
        </p:blipFill>
        <p:spPr bwMode="auto">
          <a:xfrm>
            <a:off x="3285334" y="4937125"/>
            <a:ext cx="1368425" cy="863600"/>
          </a:xfrm>
          <a:prstGeom prst="rect">
            <a:avLst/>
          </a:prstGeom>
          <a:noFill/>
          <a:ln>
            <a:noFill/>
          </a:ln>
        </p:spPr>
      </p:pic>
      <p:pic>
        <p:nvPicPr>
          <p:cNvPr id="2097189" name="Picture 2" descr="http://pic6.nipic.com/20100404/3679306_140831046995_2.jpg"/>
          <p:cNvPicPr>
            <a:picLocks noChangeAspect="1" noChangeArrowheads="1"/>
          </p:cNvPicPr>
          <p:nvPr/>
        </p:nvPicPr>
        <p:blipFill>
          <a:blip r:embed="rId1">
            <a:grayscl/>
          </a:blip>
          <a:srcRect l="42570" t="45566" r="29539" b="29579"/>
          <a:stretch>
            <a:fillRect/>
          </a:stretch>
        </p:blipFill>
        <p:spPr bwMode="auto">
          <a:xfrm>
            <a:off x="3285334" y="4706940"/>
            <a:ext cx="1368425" cy="865187"/>
          </a:xfrm>
          <a:prstGeom prst="rect">
            <a:avLst/>
          </a:prstGeom>
          <a:noFill/>
          <a:ln>
            <a:noFill/>
          </a:ln>
        </p:spPr>
      </p:pic>
      <p:pic>
        <p:nvPicPr>
          <p:cNvPr id="2097190" name="Picture 2" descr="http://pic6.nipic.com/20100404/3679306_140831046995_2.jpg"/>
          <p:cNvPicPr>
            <a:picLocks noChangeAspect="1" noChangeArrowheads="1"/>
          </p:cNvPicPr>
          <p:nvPr/>
        </p:nvPicPr>
        <p:blipFill>
          <a:blip r:embed="rId1">
            <a:grayscl/>
          </a:blip>
          <a:srcRect l="42570" t="45566" r="29539" b="29579"/>
          <a:stretch>
            <a:fillRect/>
          </a:stretch>
        </p:blipFill>
        <p:spPr bwMode="auto">
          <a:xfrm>
            <a:off x="3285334" y="4478338"/>
            <a:ext cx="1368425" cy="863600"/>
          </a:xfrm>
          <a:prstGeom prst="rect">
            <a:avLst/>
          </a:prstGeom>
          <a:noFill/>
          <a:ln>
            <a:noFill/>
          </a:ln>
        </p:spPr>
      </p:pic>
      <p:pic>
        <p:nvPicPr>
          <p:cNvPr id="2097191" name="Picture 2" descr="http://pic6.nipic.com/20100404/3679306_140831046995_2.jpg"/>
          <p:cNvPicPr>
            <a:picLocks noChangeAspect="1" noChangeArrowheads="1"/>
          </p:cNvPicPr>
          <p:nvPr/>
        </p:nvPicPr>
        <p:blipFill>
          <a:blip r:embed="rId1">
            <a:grayscl/>
          </a:blip>
          <a:srcRect l="42570" t="45566" r="29539" b="29579"/>
          <a:stretch>
            <a:fillRect/>
          </a:stretch>
        </p:blipFill>
        <p:spPr bwMode="auto">
          <a:xfrm>
            <a:off x="3285334" y="4248150"/>
            <a:ext cx="1368425" cy="863600"/>
          </a:xfrm>
          <a:prstGeom prst="rect">
            <a:avLst/>
          </a:prstGeom>
          <a:noFill/>
          <a:ln>
            <a:noFill/>
          </a:ln>
        </p:spPr>
      </p:pic>
      <p:pic>
        <p:nvPicPr>
          <p:cNvPr id="2097192" name="Picture 2" descr="http://pic6.nipic.com/20100404/3679306_140831046995_2.jpg"/>
          <p:cNvPicPr>
            <a:picLocks noChangeAspect="1" noChangeArrowheads="1"/>
          </p:cNvPicPr>
          <p:nvPr/>
        </p:nvPicPr>
        <p:blipFill>
          <a:blip r:embed="rId1">
            <a:grayscl/>
          </a:blip>
          <a:srcRect l="42570" t="45566" r="29539" b="29579"/>
          <a:stretch>
            <a:fillRect/>
          </a:stretch>
        </p:blipFill>
        <p:spPr bwMode="auto">
          <a:xfrm>
            <a:off x="3285334" y="4017965"/>
            <a:ext cx="1368425" cy="865187"/>
          </a:xfrm>
          <a:prstGeom prst="rect">
            <a:avLst/>
          </a:prstGeom>
          <a:noFill/>
          <a:ln>
            <a:noFill/>
          </a:ln>
        </p:spPr>
      </p:pic>
      <p:pic>
        <p:nvPicPr>
          <p:cNvPr id="2097193" name="Picture 2" descr="http://pic6.nipic.com/20100404/3679306_140831046995_2.jpg"/>
          <p:cNvPicPr>
            <a:picLocks noChangeAspect="1" noChangeArrowheads="1"/>
          </p:cNvPicPr>
          <p:nvPr/>
        </p:nvPicPr>
        <p:blipFill>
          <a:blip r:embed="rId1">
            <a:grayscl/>
          </a:blip>
          <a:srcRect l="42570" t="45566" r="29539" b="29579"/>
          <a:stretch>
            <a:fillRect/>
          </a:stretch>
        </p:blipFill>
        <p:spPr bwMode="auto">
          <a:xfrm>
            <a:off x="3285334" y="3789363"/>
            <a:ext cx="1368425" cy="863600"/>
          </a:xfrm>
          <a:prstGeom prst="rect">
            <a:avLst/>
          </a:prstGeom>
          <a:noFill/>
          <a:ln>
            <a:noFill/>
          </a:ln>
        </p:spPr>
      </p:pic>
      <p:pic>
        <p:nvPicPr>
          <p:cNvPr id="2097194" name="Picture 2" descr="http://pic6.nipic.com/20100404/3679306_140831046995_2.jpg"/>
          <p:cNvPicPr>
            <a:picLocks noChangeAspect="1" noChangeArrowheads="1"/>
          </p:cNvPicPr>
          <p:nvPr/>
        </p:nvPicPr>
        <p:blipFill>
          <a:blip r:embed="rId1">
            <a:grayscl/>
          </a:blip>
          <a:srcRect l="42570" t="45566" r="29539" b="29579"/>
          <a:stretch>
            <a:fillRect/>
          </a:stretch>
        </p:blipFill>
        <p:spPr bwMode="auto">
          <a:xfrm>
            <a:off x="3285334" y="3559175"/>
            <a:ext cx="1368425" cy="863600"/>
          </a:xfrm>
          <a:prstGeom prst="rect">
            <a:avLst/>
          </a:prstGeom>
          <a:noFill/>
          <a:ln>
            <a:noFill/>
          </a:ln>
        </p:spPr>
      </p:pic>
      <p:pic>
        <p:nvPicPr>
          <p:cNvPr id="2097195" name="Picture 2" descr="http://pic6.nipic.com/20100404/3679306_140831046995_2.jpg"/>
          <p:cNvPicPr>
            <a:picLocks noChangeAspect="1" noChangeArrowheads="1"/>
          </p:cNvPicPr>
          <p:nvPr/>
        </p:nvPicPr>
        <p:blipFill>
          <a:blip r:embed="rId1">
            <a:grayscl/>
          </a:blip>
          <a:srcRect l="42570" t="45566" r="29539" b="29579"/>
          <a:stretch>
            <a:fillRect/>
          </a:stretch>
        </p:blipFill>
        <p:spPr bwMode="auto">
          <a:xfrm>
            <a:off x="3285334" y="3328990"/>
            <a:ext cx="1368425" cy="865187"/>
          </a:xfrm>
          <a:prstGeom prst="rect">
            <a:avLst/>
          </a:prstGeom>
          <a:noFill/>
          <a:ln>
            <a:noFill/>
          </a:ln>
        </p:spPr>
      </p:pic>
      <p:pic>
        <p:nvPicPr>
          <p:cNvPr id="2097196" name="Picture 2" descr="http://pic6.nipic.com/20100404/3679306_140831046995_2.jpg"/>
          <p:cNvPicPr>
            <a:picLocks noChangeAspect="1" noChangeArrowheads="1"/>
          </p:cNvPicPr>
          <p:nvPr/>
        </p:nvPicPr>
        <p:blipFill>
          <a:blip r:embed="rId1">
            <a:grayscl/>
          </a:blip>
          <a:srcRect l="42570" t="45566" r="29539" b="29579"/>
          <a:stretch>
            <a:fillRect/>
          </a:stretch>
        </p:blipFill>
        <p:spPr bwMode="auto">
          <a:xfrm>
            <a:off x="3285334" y="3097215"/>
            <a:ext cx="1368425" cy="865187"/>
          </a:xfrm>
          <a:prstGeom prst="rect">
            <a:avLst/>
          </a:prstGeom>
          <a:noFill/>
          <a:ln>
            <a:noFill/>
          </a:ln>
        </p:spPr>
      </p:pic>
      <p:pic>
        <p:nvPicPr>
          <p:cNvPr id="2097197" name="Picture 2" descr="http://pic6.nipic.com/20100404/3679306_140831046995_2.jpg"/>
          <p:cNvPicPr>
            <a:picLocks noChangeAspect="1" noChangeArrowheads="1"/>
          </p:cNvPicPr>
          <p:nvPr/>
        </p:nvPicPr>
        <p:blipFill>
          <a:blip r:embed="rId1">
            <a:grayscl/>
          </a:blip>
          <a:srcRect l="42570" t="45566" r="29539" b="29579"/>
          <a:stretch>
            <a:fillRect/>
          </a:stretch>
        </p:blipFill>
        <p:spPr bwMode="auto">
          <a:xfrm>
            <a:off x="3285334" y="2868613"/>
            <a:ext cx="1368425" cy="863600"/>
          </a:xfrm>
          <a:prstGeom prst="rect">
            <a:avLst/>
          </a:prstGeom>
          <a:noFill/>
          <a:ln>
            <a:noFill/>
          </a:ln>
        </p:spPr>
      </p:pic>
      <p:pic>
        <p:nvPicPr>
          <p:cNvPr id="2097198" name="Picture 2" descr="http://pic6.nipic.com/20100404/3679306_140831046995_2.jpg"/>
          <p:cNvPicPr>
            <a:picLocks noChangeAspect="1" noChangeArrowheads="1"/>
          </p:cNvPicPr>
          <p:nvPr/>
        </p:nvPicPr>
        <p:blipFill>
          <a:blip r:embed="rId1"/>
          <a:srcRect l="42570" t="45566" r="29539" b="29579"/>
          <a:stretch>
            <a:fillRect/>
          </a:stretch>
        </p:blipFill>
        <p:spPr bwMode="auto">
          <a:xfrm>
            <a:off x="3285334" y="2638425"/>
            <a:ext cx="1368425" cy="863600"/>
          </a:xfrm>
          <a:prstGeom prst="rect">
            <a:avLst/>
          </a:prstGeom>
          <a:noFill/>
          <a:ln>
            <a:noFill/>
          </a:ln>
        </p:spPr>
      </p:pic>
      <p:pic>
        <p:nvPicPr>
          <p:cNvPr id="2097199" name="Picture 2" descr="http://pic6.nipic.com/20100404/3679306_140831046995_2.jpg"/>
          <p:cNvPicPr>
            <a:picLocks noChangeAspect="1" noChangeArrowheads="1"/>
          </p:cNvPicPr>
          <p:nvPr/>
        </p:nvPicPr>
        <p:blipFill>
          <a:blip r:embed="rId1"/>
          <a:srcRect l="42570" t="45566" r="29539" b="29579"/>
          <a:stretch>
            <a:fillRect/>
          </a:stretch>
        </p:blipFill>
        <p:spPr bwMode="auto">
          <a:xfrm>
            <a:off x="3285334" y="2408240"/>
            <a:ext cx="1368425" cy="865187"/>
          </a:xfrm>
          <a:prstGeom prst="rect">
            <a:avLst/>
          </a:prstGeom>
          <a:noFill/>
          <a:ln>
            <a:noFill/>
          </a:ln>
        </p:spPr>
      </p:pic>
      <p:pic>
        <p:nvPicPr>
          <p:cNvPr id="2097200" name="Picture 2" descr="http://pic6.nipic.com/20100404/3679306_140831046995_2.jpg"/>
          <p:cNvPicPr>
            <a:picLocks noChangeAspect="1" noChangeArrowheads="1"/>
          </p:cNvPicPr>
          <p:nvPr/>
        </p:nvPicPr>
        <p:blipFill>
          <a:blip r:embed="rId1"/>
          <a:srcRect l="42570" t="45566" r="29539" b="29579"/>
          <a:stretch>
            <a:fillRect/>
          </a:stretch>
        </p:blipFill>
        <p:spPr bwMode="auto">
          <a:xfrm>
            <a:off x="3285334" y="2179638"/>
            <a:ext cx="1368425" cy="863600"/>
          </a:xfrm>
          <a:prstGeom prst="rect">
            <a:avLst/>
          </a:prstGeom>
          <a:noFill/>
          <a:ln>
            <a:noFill/>
          </a:ln>
        </p:spPr>
      </p:pic>
      <p:pic>
        <p:nvPicPr>
          <p:cNvPr id="2097201" name="Picture 2" descr="http://pic6.nipic.com/20100404/3679306_140831046995_2.jpg"/>
          <p:cNvPicPr>
            <a:picLocks noChangeAspect="1" noChangeArrowheads="1"/>
          </p:cNvPicPr>
          <p:nvPr/>
        </p:nvPicPr>
        <p:blipFill>
          <a:blip r:embed="rId1"/>
          <a:srcRect l="42570" t="45566" r="29539" b="29579"/>
          <a:stretch>
            <a:fillRect/>
          </a:stretch>
        </p:blipFill>
        <p:spPr bwMode="auto">
          <a:xfrm>
            <a:off x="3285334" y="1949450"/>
            <a:ext cx="1368425" cy="863600"/>
          </a:xfrm>
          <a:prstGeom prst="rect">
            <a:avLst/>
          </a:prstGeom>
          <a:noFill/>
          <a:ln>
            <a:noFill/>
          </a:ln>
        </p:spPr>
      </p:pic>
      <p:pic>
        <p:nvPicPr>
          <p:cNvPr id="2097202" name="Picture 2" descr="http://pic6.nipic.com/20100404/3679306_140831046995_2.jpg"/>
          <p:cNvPicPr>
            <a:picLocks noChangeAspect="1" noChangeArrowheads="1"/>
          </p:cNvPicPr>
          <p:nvPr/>
        </p:nvPicPr>
        <p:blipFill>
          <a:blip r:embed="rId1"/>
          <a:srcRect l="42570" t="45566" r="29539" b="29579"/>
          <a:stretch>
            <a:fillRect/>
          </a:stretch>
        </p:blipFill>
        <p:spPr bwMode="auto">
          <a:xfrm>
            <a:off x="3285334" y="1719265"/>
            <a:ext cx="1368425" cy="865187"/>
          </a:xfrm>
          <a:prstGeom prst="rect">
            <a:avLst/>
          </a:prstGeom>
          <a:noFill/>
          <a:ln>
            <a:noFill/>
          </a:ln>
        </p:spPr>
      </p:pic>
      <p:sp>
        <p:nvSpPr>
          <p:cNvPr id="1048933" name="文本框 1"/>
          <p:cNvSpPr txBox="1"/>
          <p:nvPr/>
        </p:nvSpPr>
        <p:spPr>
          <a:xfrm>
            <a:off x="1594644" y="2962275"/>
            <a:ext cx="647700" cy="1482650"/>
          </a:xfrm>
          <a:prstGeom prst="rect">
            <a:avLst/>
          </a:prstGeom>
          <a:noFill/>
        </p:spPr>
        <p:txBody>
          <a:bodyPr>
            <a:spAutoFit/>
          </a:bodyPr>
          <a:lstStyle/>
          <a:p>
            <a:pPr>
              <a:lnSpc>
                <a:spcPct val="150000"/>
              </a:lnSpc>
            </a:pPr>
            <a:r>
              <a:rPr lang="zh-CN" altLang="en-US" sz="3200" b="1" dirty="0">
                <a:solidFill>
                  <a:schemeClr val="tx1">
                    <a:lumMod val="50000"/>
                    <a:lumOff val="50000"/>
                  </a:schemeClr>
                </a:solidFill>
                <a:latin typeface="微软雅黑" panose="020B0503020204020204" pitchFamily="34" charset="-122"/>
                <a:ea typeface="微软雅黑" panose="020B0503020204020204" pitchFamily="34" charset="-122"/>
              </a:rPr>
              <a:t>成</a:t>
            </a:r>
            <a:endParaRPr lang="en-US" altLang="zh-CN" sz="32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3200" b="1" dirty="0">
                <a:solidFill>
                  <a:schemeClr val="tx1">
                    <a:lumMod val="50000"/>
                    <a:lumOff val="50000"/>
                  </a:schemeClr>
                </a:solidFill>
                <a:latin typeface="微软雅黑" panose="020B0503020204020204" pitchFamily="34" charset="-122"/>
                <a:ea typeface="微软雅黑" panose="020B0503020204020204" pitchFamily="34" charset="-122"/>
              </a:rPr>
              <a:t>本</a:t>
            </a:r>
            <a:endParaRPr lang="zh-CN" altLang="en-US" sz="3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2097203" name="图片 23"/>
          <p:cNvPicPr>
            <a:picLocks noChangeAspect="1"/>
          </p:cNvPicPr>
          <p:nvPr/>
        </p:nvPicPr>
        <p:blipFill>
          <a:blip r:embed="rId2"/>
          <a:srcRect l="43045" t="24750" r="36092" b="29860"/>
          <a:stretch>
            <a:fillRect/>
          </a:stretch>
        </p:blipFill>
        <p:spPr bwMode="auto">
          <a:xfrm>
            <a:off x="1989932" y="2043113"/>
            <a:ext cx="1295400" cy="3529012"/>
          </a:xfrm>
          <a:prstGeom prst="rect">
            <a:avLst/>
          </a:prstGeom>
          <a:noFill/>
          <a:ln>
            <a:noFill/>
          </a:ln>
        </p:spPr>
      </p:pic>
      <p:pic>
        <p:nvPicPr>
          <p:cNvPr id="2097204" name="图片 25"/>
          <p:cNvPicPr>
            <a:picLocks noChangeAspect="1"/>
          </p:cNvPicPr>
          <p:nvPr/>
        </p:nvPicPr>
        <p:blipFill>
          <a:blip r:embed="rId3"/>
          <a:srcRect l="36092" t="24750" r="43045" b="29860"/>
          <a:stretch>
            <a:fillRect/>
          </a:stretch>
        </p:blipFill>
        <p:spPr bwMode="auto">
          <a:xfrm>
            <a:off x="4717257" y="2049465"/>
            <a:ext cx="469900" cy="1279525"/>
          </a:xfrm>
          <a:prstGeom prst="rect">
            <a:avLst/>
          </a:prstGeom>
          <a:noFill/>
          <a:ln>
            <a:noFill/>
          </a:ln>
        </p:spPr>
      </p:pic>
      <p:sp>
        <p:nvSpPr>
          <p:cNvPr id="1048934" name="文本框 26"/>
          <p:cNvSpPr txBox="1"/>
          <p:nvPr/>
        </p:nvSpPr>
        <p:spPr>
          <a:xfrm>
            <a:off x="4995069" y="2170114"/>
            <a:ext cx="1911350" cy="1135054"/>
          </a:xfrm>
          <a:prstGeom prst="rect">
            <a:avLst/>
          </a:prstGeom>
          <a:noFill/>
        </p:spPr>
        <p:txBody>
          <a:bodyPr>
            <a:spAutoFit/>
          </a:bodyPr>
          <a:lstStyle/>
          <a:p>
            <a:pPr algn="ctr">
              <a:lnSpc>
                <a:spcPct val="150000"/>
              </a:lnSpc>
            </a:pP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安全生产</a:t>
            </a:r>
            <a:endParaRPr lang="en-US" altLang="zh-CN" sz="24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rgbClr val="CC6600"/>
                </a:solidFill>
                <a:latin typeface="微软雅黑" panose="020B0503020204020204" pitchFamily="34" charset="-122"/>
                <a:ea typeface="微软雅黑" panose="020B0503020204020204" pitchFamily="34" charset="-122"/>
              </a:rPr>
              <a:t>费用</a:t>
            </a:r>
            <a:endParaRPr lang="zh-CN" altLang="en-US" sz="2400" b="1" dirty="0">
              <a:solidFill>
                <a:srgbClr val="CC6600"/>
              </a:solidFill>
              <a:latin typeface="微软雅黑" panose="020B0503020204020204" pitchFamily="34" charset="-122"/>
              <a:ea typeface="微软雅黑" panose="020B0503020204020204" pitchFamily="34" charset="-122"/>
            </a:endParaRPr>
          </a:p>
        </p:txBody>
      </p:sp>
      <p:sp>
        <p:nvSpPr>
          <p:cNvPr id="1048935" name="文本框 27"/>
          <p:cNvSpPr txBox="1">
            <a:spLocks noChangeArrowheads="1"/>
          </p:cNvSpPr>
          <p:nvPr/>
        </p:nvSpPr>
        <p:spPr bwMode="auto">
          <a:xfrm>
            <a:off x="4717257" y="5046895"/>
            <a:ext cx="3575050" cy="874407"/>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dirty="0">
                <a:solidFill>
                  <a:srgbClr val="CC6600"/>
                </a:solidFill>
                <a:latin typeface="微软雅黑" panose="020B0503020204020204" pitchFamily="34" charset="-122"/>
                <a:ea typeface="微软雅黑" panose="020B0503020204020204" pitchFamily="34" charset="-122"/>
              </a:rPr>
              <a:t>安全生产费用</a:t>
            </a:r>
            <a:endParaRPr lang="en-US" altLang="zh-CN" sz="1800" b="1" dirty="0">
              <a:solidFill>
                <a:srgbClr val="CC6600"/>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800" b="1" dirty="0">
                <a:solidFill>
                  <a:srgbClr val="CC6600"/>
                </a:solidFill>
                <a:latin typeface="微软雅黑" panose="020B0503020204020204" pitchFamily="34" charset="-122"/>
                <a:ea typeface="微软雅黑" panose="020B0503020204020204" pitchFamily="34" charset="-122"/>
              </a:rPr>
              <a:t>在成本中据实列支</a:t>
            </a:r>
            <a:endParaRPr lang="zh-CN" altLang="en-US" sz="1800" b="1" dirty="0">
              <a:solidFill>
                <a:srgbClr val="CC6600"/>
              </a:solidFill>
              <a:latin typeface="微软雅黑" panose="020B0503020204020204" pitchFamily="34" charset="-122"/>
              <a:ea typeface="微软雅黑" panose="020B0503020204020204" pitchFamily="34" charset="-122"/>
            </a:endParaRPr>
          </a:p>
        </p:txBody>
      </p:sp>
      <p:sp>
        <p:nvSpPr>
          <p:cNvPr id="1048936" name="圆角矩形 30"/>
          <p:cNvSpPr/>
          <p:nvPr/>
        </p:nvSpPr>
        <p:spPr>
          <a:xfrm>
            <a:off x="8112921" y="2082802"/>
            <a:ext cx="2447925" cy="1311275"/>
          </a:xfrm>
          <a:prstGeom prst="roundRect">
            <a:avLst>
              <a:gd name="adj" fmla="val 5341"/>
            </a:avLst>
          </a:prstGeom>
          <a:solidFill>
            <a:srgbClr val="0072C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nSpc>
                <a:spcPct val="150000"/>
              </a:lnSpc>
            </a:pPr>
            <a:r>
              <a:rPr lang="zh-CN" altLang="en-US" b="1" dirty="0">
                <a:latin typeface="微软雅黑" panose="020B0503020204020204" pitchFamily="34" charset="-122"/>
                <a:ea typeface="微软雅黑" panose="020B0503020204020204" pitchFamily="34" charset="-122"/>
              </a:rPr>
              <a:t>决策机构</a:t>
            </a:r>
            <a:endParaRPr lang="en-US" altLang="zh-CN" b="1" dirty="0">
              <a:latin typeface="微软雅黑" panose="020B0503020204020204" pitchFamily="34" charset="-122"/>
              <a:ea typeface="微软雅黑" panose="020B0503020204020204" pitchFamily="34" charset="-122"/>
            </a:endParaRPr>
          </a:p>
          <a:p>
            <a:pPr>
              <a:lnSpc>
                <a:spcPct val="150000"/>
              </a:lnSpc>
            </a:pPr>
            <a:r>
              <a:rPr lang="zh-CN" altLang="en-US" b="1" dirty="0">
                <a:latin typeface="微软雅黑" panose="020B0503020204020204" pitchFamily="34" charset="-122"/>
                <a:ea typeface="微软雅黑" panose="020B0503020204020204" pitchFamily="34" charset="-122"/>
              </a:rPr>
              <a:t>主要负责人</a:t>
            </a:r>
            <a:endParaRPr lang="en-US" altLang="zh-CN" b="1" dirty="0">
              <a:latin typeface="微软雅黑" panose="020B0503020204020204" pitchFamily="34" charset="-122"/>
              <a:ea typeface="微软雅黑" panose="020B0503020204020204" pitchFamily="34" charset="-122"/>
            </a:endParaRPr>
          </a:p>
          <a:p>
            <a:pPr>
              <a:lnSpc>
                <a:spcPct val="150000"/>
              </a:lnSpc>
            </a:pPr>
            <a:r>
              <a:rPr lang="zh-CN" altLang="en-US" b="1" dirty="0">
                <a:latin typeface="微软雅黑" panose="020B0503020204020204" pitchFamily="34" charset="-122"/>
                <a:ea typeface="微软雅黑" panose="020B0503020204020204" pitchFamily="34" charset="-122"/>
              </a:rPr>
              <a:t>个人经营的投资人</a:t>
            </a:r>
            <a:endParaRPr lang="zh-CN" altLang="en-US" b="1" dirty="0">
              <a:latin typeface="微软雅黑" panose="020B0503020204020204" pitchFamily="34" charset="-122"/>
              <a:ea typeface="微软雅黑" panose="020B0503020204020204" pitchFamily="34" charset="-122"/>
            </a:endParaRPr>
          </a:p>
        </p:txBody>
      </p:sp>
      <p:sp>
        <p:nvSpPr>
          <p:cNvPr id="1048937" name="左箭头 29"/>
          <p:cNvSpPr/>
          <p:nvPr/>
        </p:nvSpPr>
        <p:spPr>
          <a:xfrm>
            <a:off x="6588921" y="2309813"/>
            <a:ext cx="1439863" cy="982662"/>
          </a:xfrm>
          <a:prstGeom prst="leftArrow">
            <a:avLst/>
          </a:pr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8938" name="矩形 28"/>
          <p:cNvSpPr>
            <a:spLocks noChangeArrowheads="1"/>
          </p:cNvSpPr>
          <p:nvPr/>
        </p:nvSpPr>
        <p:spPr bwMode="auto">
          <a:xfrm>
            <a:off x="6839746" y="2628900"/>
            <a:ext cx="1108075" cy="36988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予以保证</a:t>
            </a: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048939" name="矩形 48128"/>
          <p:cNvSpPr>
            <a:spLocks noChangeArrowheads="1"/>
          </p:cNvSpPr>
          <p:nvPr/>
        </p:nvSpPr>
        <p:spPr bwMode="auto">
          <a:xfrm>
            <a:off x="8063709" y="842963"/>
            <a:ext cx="2497137" cy="133882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800" b="1" dirty="0">
                <a:solidFill>
                  <a:srgbClr val="DC3C00"/>
                </a:solidFill>
                <a:latin typeface="微软雅黑" panose="020B0503020204020204" pitchFamily="34" charset="-122"/>
                <a:ea typeface="微软雅黑" panose="020B0503020204020204" pitchFamily="34" charset="-122"/>
              </a:rPr>
              <a:t>资金投入不足</a:t>
            </a:r>
            <a:endParaRPr lang="en-US" altLang="zh-CN" sz="1800" b="1" dirty="0">
              <a:solidFill>
                <a:srgbClr val="DC3C00"/>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800" b="1" dirty="0">
                <a:solidFill>
                  <a:srgbClr val="DC3C00"/>
                </a:solidFill>
                <a:latin typeface="微软雅黑" panose="020B0503020204020204" pitchFamily="34" charset="-122"/>
                <a:ea typeface="微软雅黑" panose="020B0503020204020204" pitchFamily="34" charset="-122"/>
              </a:rPr>
              <a:t>导致的后果承担责任</a:t>
            </a:r>
            <a:endParaRPr lang="zh-CN" altLang="en-US" sz="1800" b="1" dirty="0">
              <a:solidFill>
                <a:srgbClr val="DC3C00"/>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endParaRPr lang="zh-CN" altLang="en-US" sz="1800" dirty="0">
              <a:solidFill>
                <a:srgbClr val="DC3C00"/>
              </a:solidFill>
              <a:latin typeface="Arial" panose="020B0604020202020204" pitchFamily="34" charset="0"/>
            </a:endParaRPr>
          </a:p>
        </p:txBody>
      </p:sp>
      <p:sp>
        <p:nvSpPr>
          <p:cNvPr id="1048940" name="等腰三角形 48130"/>
          <p:cNvSpPr/>
          <p:nvPr/>
        </p:nvSpPr>
        <p:spPr>
          <a:xfrm>
            <a:off x="8330407" y="1755777"/>
            <a:ext cx="2012950" cy="288925"/>
          </a:xfrm>
          <a:prstGeom prst="triangle">
            <a:avLst>
              <a:gd name="adj" fmla="val 48525"/>
            </a:avLst>
          </a:pr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8941" name="矩形 48131"/>
          <p:cNvSpPr>
            <a:spLocks noChangeArrowheads="1"/>
          </p:cNvSpPr>
          <p:nvPr/>
        </p:nvSpPr>
        <p:spPr bwMode="auto">
          <a:xfrm>
            <a:off x="4666911" y="3425827"/>
            <a:ext cx="2905320" cy="1384995"/>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400" dirty="0">
                <a:latin typeface="微软雅黑" panose="020B0503020204020204" pitchFamily="34" charset="-122"/>
                <a:ea typeface="微软雅黑" panose="020B0503020204020204" pitchFamily="34" charset="-122"/>
              </a:rPr>
              <a:t>安全生产费用提取、使用和监督管理的具体办法由国务院财政部门会同国务院应急管理部门征求国务院有关部门意见后制定。</a:t>
            </a:r>
            <a:endParaRPr lang="zh-CN" altLang="en-US" sz="1400" dirty="0">
              <a:latin typeface="微软雅黑" panose="020B0503020204020204" pitchFamily="34" charset="-122"/>
              <a:ea typeface="微软雅黑" panose="020B0503020204020204" pitchFamily="34" charset="-122"/>
            </a:endParaRPr>
          </a:p>
        </p:txBody>
      </p:sp>
      <p:sp>
        <p:nvSpPr>
          <p:cNvPr id="1048942" name="六边形 31"/>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23</a:t>
            </a:r>
            <a:endParaRPr lang="zh-CN" altLang="en-US" sz="2800" dirty="0"/>
          </a:p>
        </p:txBody>
      </p:sp>
      <p:sp>
        <p:nvSpPr>
          <p:cNvPr id="1048943" name="文本框 32"/>
          <p:cNvSpPr txBox="1"/>
          <p:nvPr/>
        </p:nvSpPr>
        <p:spPr>
          <a:xfrm>
            <a:off x="1081881" y="1070004"/>
            <a:ext cx="6764339" cy="400110"/>
          </a:xfrm>
          <a:prstGeom prst="rect">
            <a:avLst/>
          </a:prstGeom>
          <a:noFill/>
        </p:spPr>
        <p:txBody>
          <a:bodyPr wrap="square">
            <a:spAutoFit/>
          </a:bodyPr>
          <a:lstStyle/>
          <a:p>
            <a:r>
              <a:rPr lang="zh-CN" altLang="en-US" sz="2000" b="1" dirty="0">
                <a:latin typeface="微软雅黑" panose="020B0503020204020204" pitchFamily="34" charset="-122"/>
                <a:ea typeface="微软雅黑" panose="020B0503020204020204" pitchFamily="34" charset="-122"/>
              </a:rPr>
              <a:t>生产经营单位应当具备的安全生产条件</a:t>
            </a:r>
            <a:r>
              <a:rPr lang="zh-CN" altLang="en-US" sz="2000" b="1" dirty="0">
                <a:solidFill>
                  <a:srgbClr val="132A88"/>
                </a:solidFill>
                <a:latin typeface="微软雅黑" panose="020B0503020204020204" pitchFamily="34" charset="-122"/>
                <a:ea typeface="微软雅黑" panose="020B0503020204020204" pitchFamily="34" charset="-122"/>
              </a:rPr>
              <a:t>所必需的资金投入</a:t>
            </a:r>
            <a:endParaRPr lang="zh-CN" altLang="en-US" sz="2000" b="1" dirty="0">
              <a:solidFill>
                <a:srgbClr val="132A88"/>
              </a:solidFill>
              <a:latin typeface="微软雅黑" panose="020B0503020204020204" pitchFamily="34" charset="-122"/>
              <a:ea typeface="微软雅黑" panose="020B0503020204020204" pitchFamily="34" charset="-122"/>
            </a:endParaRPr>
          </a:p>
        </p:txBody>
      </p:sp>
      <p:sp>
        <p:nvSpPr>
          <p:cNvPr id="1048944" name="文本框 33"/>
          <p:cNvSpPr txBox="1"/>
          <p:nvPr/>
        </p:nvSpPr>
        <p:spPr>
          <a:xfrm>
            <a:off x="1272258" y="5948596"/>
            <a:ext cx="10055474" cy="377411"/>
          </a:xfrm>
          <a:prstGeom prst="rect">
            <a:avLst/>
          </a:prstGeom>
          <a:noFill/>
          <a:ln>
            <a:noFill/>
          </a:ln>
        </p:spPr>
        <p:txBody>
          <a:bodyPr wrap="square">
            <a:spAutoFit/>
          </a:bodyPr>
          <a:lstStyle>
            <a:defPPr>
              <a:defRPr lang="zh-CN"/>
            </a:defPPr>
            <a:lvl1pPr>
              <a:lnSpc>
                <a:spcPct val="150000"/>
              </a:lnSpc>
              <a:buFontTx/>
              <a:buNone/>
              <a:defRPr sz="1400">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9pPr>
          </a:lstStyle>
          <a:p>
            <a:r>
              <a:rPr lang="zh-CN" altLang="en-US" dirty="0"/>
              <a:t>有关生产经营单位应当按照规定提取和使用安全生产费用，专门用于改善安全生产条件。安全生产费用在成本中据实列支。</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45" name="矩形 30"/>
          <p:cNvSpPr/>
          <p:nvPr/>
        </p:nvSpPr>
        <p:spPr>
          <a:xfrm>
            <a:off x="7408300" y="4692137"/>
            <a:ext cx="3228419" cy="1728192"/>
          </a:xfrm>
          <a:prstGeom prst="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46" name="矩形 25"/>
          <p:cNvSpPr/>
          <p:nvPr/>
        </p:nvSpPr>
        <p:spPr>
          <a:xfrm>
            <a:off x="7408300" y="2677588"/>
            <a:ext cx="3228419" cy="1728192"/>
          </a:xfrm>
          <a:prstGeom prst="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47" name="五边形 2"/>
          <p:cNvSpPr/>
          <p:nvPr/>
        </p:nvSpPr>
        <p:spPr>
          <a:xfrm>
            <a:off x="3658396" y="4692137"/>
            <a:ext cx="4217495" cy="1728192"/>
          </a:xfrm>
          <a:custGeom>
            <a:avLst/>
            <a:gdLst>
              <a:gd name="connsiteX0" fmla="*/ 0 w 7128792"/>
              <a:gd name="connsiteY0" fmla="*/ 0 h 1944216"/>
              <a:gd name="connsiteX1" fmla="*/ 6156684 w 7128792"/>
              <a:gd name="connsiteY1" fmla="*/ 0 h 1944216"/>
              <a:gd name="connsiteX2" fmla="*/ 7128792 w 7128792"/>
              <a:gd name="connsiteY2" fmla="*/ 972108 h 1944216"/>
              <a:gd name="connsiteX3" fmla="*/ 6156684 w 7128792"/>
              <a:gd name="connsiteY3" fmla="*/ 1944216 h 1944216"/>
              <a:gd name="connsiteX4" fmla="*/ 0 w 7128792"/>
              <a:gd name="connsiteY4" fmla="*/ 1944216 h 1944216"/>
              <a:gd name="connsiteX5" fmla="*/ 0 w 7128792"/>
              <a:gd name="connsiteY5" fmla="*/ 0 h 1944216"/>
              <a:gd name="connsiteX0-1" fmla="*/ 0 w 6540963"/>
              <a:gd name="connsiteY0-2" fmla="*/ 0 h 1944216"/>
              <a:gd name="connsiteX1-3" fmla="*/ 6156684 w 6540963"/>
              <a:gd name="connsiteY1-4" fmla="*/ 0 h 1944216"/>
              <a:gd name="connsiteX2-5" fmla="*/ 6540963 w 6540963"/>
              <a:gd name="connsiteY2-6" fmla="*/ 939451 h 1944216"/>
              <a:gd name="connsiteX3-7" fmla="*/ 6156684 w 6540963"/>
              <a:gd name="connsiteY3-8" fmla="*/ 1944216 h 1944216"/>
              <a:gd name="connsiteX4-9" fmla="*/ 0 w 6540963"/>
              <a:gd name="connsiteY4-10" fmla="*/ 1944216 h 1944216"/>
              <a:gd name="connsiteX5-11" fmla="*/ 0 w 6540963"/>
              <a:gd name="connsiteY5-12" fmla="*/ 0 h 1944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540963" h="1944216">
                <a:moveTo>
                  <a:pt x="0" y="0"/>
                </a:moveTo>
                <a:lnTo>
                  <a:pt x="6156684" y="0"/>
                </a:lnTo>
                <a:lnTo>
                  <a:pt x="6540963" y="939451"/>
                </a:lnTo>
                <a:lnTo>
                  <a:pt x="6156684" y="1944216"/>
                </a:lnTo>
                <a:lnTo>
                  <a:pt x="0" y="1944216"/>
                </a:lnTo>
                <a:lnTo>
                  <a:pt x="0" y="0"/>
                </a:lnTo>
                <a:close/>
              </a:path>
            </a:pathLst>
          </a:cu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48" name="五边形 2"/>
          <p:cNvSpPr/>
          <p:nvPr/>
        </p:nvSpPr>
        <p:spPr>
          <a:xfrm>
            <a:off x="3658396" y="2677588"/>
            <a:ext cx="4217495" cy="1728192"/>
          </a:xfrm>
          <a:custGeom>
            <a:avLst/>
            <a:gdLst>
              <a:gd name="connsiteX0" fmla="*/ 0 w 7128792"/>
              <a:gd name="connsiteY0" fmla="*/ 0 h 1944216"/>
              <a:gd name="connsiteX1" fmla="*/ 6156684 w 7128792"/>
              <a:gd name="connsiteY1" fmla="*/ 0 h 1944216"/>
              <a:gd name="connsiteX2" fmla="*/ 7128792 w 7128792"/>
              <a:gd name="connsiteY2" fmla="*/ 972108 h 1944216"/>
              <a:gd name="connsiteX3" fmla="*/ 6156684 w 7128792"/>
              <a:gd name="connsiteY3" fmla="*/ 1944216 h 1944216"/>
              <a:gd name="connsiteX4" fmla="*/ 0 w 7128792"/>
              <a:gd name="connsiteY4" fmla="*/ 1944216 h 1944216"/>
              <a:gd name="connsiteX5" fmla="*/ 0 w 7128792"/>
              <a:gd name="connsiteY5" fmla="*/ 0 h 1944216"/>
              <a:gd name="connsiteX0-1" fmla="*/ 0 w 6540963"/>
              <a:gd name="connsiteY0-2" fmla="*/ 0 h 1944216"/>
              <a:gd name="connsiteX1-3" fmla="*/ 6156684 w 6540963"/>
              <a:gd name="connsiteY1-4" fmla="*/ 0 h 1944216"/>
              <a:gd name="connsiteX2-5" fmla="*/ 6540963 w 6540963"/>
              <a:gd name="connsiteY2-6" fmla="*/ 939451 h 1944216"/>
              <a:gd name="connsiteX3-7" fmla="*/ 6156684 w 6540963"/>
              <a:gd name="connsiteY3-8" fmla="*/ 1944216 h 1944216"/>
              <a:gd name="connsiteX4-9" fmla="*/ 0 w 6540963"/>
              <a:gd name="connsiteY4-10" fmla="*/ 1944216 h 1944216"/>
              <a:gd name="connsiteX5-11" fmla="*/ 0 w 6540963"/>
              <a:gd name="connsiteY5-12" fmla="*/ 0 h 1944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540963" h="1944216">
                <a:moveTo>
                  <a:pt x="0" y="0"/>
                </a:moveTo>
                <a:lnTo>
                  <a:pt x="6156684" y="0"/>
                </a:lnTo>
                <a:lnTo>
                  <a:pt x="6540963" y="939451"/>
                </a:lnTo>
                <a:lnTo>
                  <a:pt x="6156684" y="1944216"/>
                </a:lnTo>
                <a:lnTo>
                  <a:pt x="0" y="1944216"/>
                </a:lnTo>
                <a:lnTo>
                  <a:pt x="0" y="0"/>
                </a:lnTo>
                <a:close/>
              </a:path>
            </a:pathLst>
          </a:cu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49" name="Rectangle 3"/>
          <p:cNvSpPr/>
          <p:nvPr/>
        </p:nvSpPr>
        <p:spPr bwMode="auto">
          <a:xfrm>
            <a:off x="1319565" y="2670255"/>
            <a:ext cx="2364860" cy="3750074"/>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24" tIns="46612" rIns="93224" bIns="93224" numCol="1" spcCol="0" rtlCol="0" fromWordArt="0" anchor="b" anchorCtr="0" forceAA="0" compatLnSpc="1">
            <a:noAutofit/>
          </a:bodyPr>
          <a:lstStyle/>
          <a:p>
            <a:pPr defTabSz="950595"/>
            <a:endParaRPr lang="en-IN" sz="2900" dirty="0">
              <a:ln>
                <a:solidFill>
                  <a:schemeClr val="bg1">
                    <a:alpha val="0"/>
                  </a:schemeClr>
                </a:solidFill>
              </a:ln>
              <a:solidFill>
                <a:schemeClr val="tx1"/>
              </a:solidFill>
              <a:latin typeface="+mj-lt"/>
              <a:ea typeface="Segoe UI" panose="020B0502040204020203" pitchFamily="34" charset="0"/>
              <a:cs typeface="Segoe UI" panose="020B0502040204020203" pitchFamily="34" charset="0"/>
            </a:endParaRPr>
          </a:p>
        </p:txBody>
      </p:sp>
      <p:sp>
        <p:nvSpPr>
          <p:cNvPr id="1048950" name="矩形 7"/>
          <p:cNvSpPr/>
          <p:nvPr/>
        </p:nvSpPr>
        <p:spPr>
          <a:xfrm>
            <a:off x="7392939" y="728700"/>
            <a:ext cx="3228419" cy="1728192"/>
          </a:xfrm>
          <a:prstGeom prst="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51" name="五边形 2"/>
          <p:cNvSpPr/>
          <p:nvPr/>
        </p:nvSpPr>
        <p:spPr>
          <a:xfrm>
            <a:off x="1319567" y="728700"/>
            <a:ext cx="6540963" cy="1728192"/>
          </a:xfrm>
          <a:custGeom>
            <a:avLst/>
            <a:gdLst>
              <a:gd name="connsiteX0" fmla="*/ 0 w 7128792"/>
              <a:gd name="connsiteY0" fmla="*/ 0 h 1944216"/>
              <a:gd name="connsiteX1" fmla="*/ 6156684 w 7128792"/>
              <a:gd name="connsiteY1" fmla="*/ 0 h 1944216"/>
              <a:gd name="connsiteX2" fmla="*/ 7128792 w 7128792"/>
              <a:gd name="connsiteY2" fmla="*/ 972108 h 1944216"/>
              <a:gd name="connsiteX3" fmla="*/ 6156684 w 7128792"/>
              <a:gd name="connsiteY3" fmla="*/ 1944216 h 1944216"/>
              <a:gd name="connsiteX4" fmla="*/ 0 w 7128792"/>
              <a:gd name="connsiteY4" fmla="*/ 1944216 h 1944216"/>
              <a:gd name="connsiteX5" fmla="*/ 0 w 7128792"/>
              <a:gd name="connsiteY5" fmla="*/ 0 h 1944216"/>
              <a:gd name="connsiteX0-1" fmla="*/ 0 w 6540963"/>
              <a:gd name="connsiteY0-2" fmla="*/ 0 h 1944216"/>
              <a:gd name="connsiteX1-3" fmla="*/ 6156684 w 6540963"/>
              <a:gd name="connsiteY1-4" fmla="*/ 0 h 1944216"/>
              <a:gd name="connsiteX2-5" fmla="*/ 6540963 w 6540963"/>
              <a:gd name="connsiteY2-6" fmla="*/ 939451 h 1944216"/>
              <a:gd name="connsiteX3-7" fmla="*/ 6156684 w 6540963"/>
              <a:gd name="connsiteY3-8" fmla="*/ 1944216 h 1944216"/>
              <a:gd name="connsiteX4-9" fmla="*/ 0 w 6540963"/>
              <a:gd name="connsiteY4-10" fmla="*/ 1944216 h 1944216"/>
              <a:gd name="connsiteX5-11" fmla="*/ 0 w 6540963"/>
              <a:gd name="connsiteY5-12" fmla="*/ 0 h 1944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540963" h="1944216">
                <a:moveTo>
                  <a:pt x="0" y="0"/>
                </a:moveTo>
                <a:lnTo>
                  <a:pt x="6156684" y="0"/>
                </a:lnTo>
                <a:lnTo>
                  <a:pt x="6540963" y="939451"/>
                </a:lnTo>
                <a:lnTo>
                  <a:pt x="6156684" y="1944216"/>
                </a:lnTo>
                <a:lnTo>
                  <a:pt x="0" y="1944216"/>
                </a:lnTo>
                <a:lnTo>
                  <a:pt x="0" y="0"/>
                </a:lnTo>
                <a:close/>
              </a:path>
            </a:pathLst>
          </a:cu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97205" name="Picture 4" descr="http://www.jitu5.com/uploads/allimg/140327/259513-14032G6424674.jpg"/>
          <p:cNvPicPr>
            <a:picLocks noChangeAspect="1" noChangeArrowheads="1"/>
          </p:cNvPicPr>
          <p:nvPr/>
        </p:nvPicPr>
        <p:blipFill>
          <a:blip r:embed="rId1">
            <a:duotone>
              <a:schemeClr val="accent5">
                <a:shade val="45000"/>
                <a:satMod val="135000"/>
              </a:schemeClr>
              <a:prstClr val="white"/>
            </a:duotone>
          </a:blip>
          <a:srcRect l="2477" t="26460" r="77112" b="51616"/>
          <a:stretch>
            <a:fillRect/>
          </a:stretch>
        </p:blipFill>
        <p:spPr bwMode="auto">
          <a:xfrm>
            <a:off x="1506376" y="908720"/>
            <a:ext cx="916048" cy="982816"/>
          </a:xfrm>
          <a:prstGeom prst="rect">
            <a:avLst/>
          </a:prstGeom>
          <a:noFill/>
        </p:spPr>
      </p:pic>
      <p:sp>
        <p:nvSpPr>
          <p:cNvPr id="1048952" name="文本框 1"/>
          <p:cNvSpPr txBox="1">
            <a:spLocks noChangeArrowheads="1"/>
          </p:cNvSpPr>
          <p:nvPr/>
        </p:nvSpPr>
        <p:spPr bwMode="auto">
          <a:xfrm>
            <a:off x="1493677" y="1780260"/>
            <a:ext cx="1152525" cy="339725"/>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建筑施工</a:t>
            </a:r>
            <a:endParaRPr lang="zh-CN" altLang="en-US"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097206" name="Picture 9" descr="http://www.jitu5.com/uploads/allimg/140719/259351-140G910393020.jpg"/>
          <p:cNvPicPr>
            <a:picLocks noChangeAspect="1" noChangeArrowheads="1"/>
          </p:cNvPicPr>
          <p:nvPr/>
        </p:nvPicPr>
        <p:blipFill>
          <a:blip r:embed="rId2" cstate="print">
            <a:duotone>
              <a:schemeClr val="accent6">
                <a:shade val="45000"/>
                <a:satMod val="135000"/>
              </a:schemeClr>
              <a:prstClr val="white"/>
            </a:duotone>
          </a:blip>
          <a:srcRect/>
          <a:stretch>
            <a:fillRect/>
          </a:stretch>
        </p:blipFill>
        <p:spPr bwMode="auto">
          <a:xfrm>
            <a:off x="2430287" y="942063"/>
            <a:ext cx="1079570" cy="914542"/>
          </a:xfrm>
          <a:prstGeom prst="rect">
            <a:avLst/>
          </a:prstGeom>
          <a:noFill/>
          <a:ln>
            <a:noFill/>
          </a:ln>
        </p:spPr>
      </p:pic>
      <p:sp>
        <p:nvSpPr>
          <p:cNvPr id="1048953" name="文本框 9"/>
          <p:cNvSpPr txBox="1">
            <a:spLocks noChangeArrowheads="1"/>
          </p:cNvSpPr>
          <p:nvPr/>
        </p:nvSpPr>
        <p:spPr bwMode="auto">
          <a:xfrm>
            <a:off x="2496977" y="1780260"/>
            <a:ext cx="1150937" cy="339725"/>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金属冶炼</a:t>
            </a:r>
            <a:endParaRPr lang="zh-CN" altLang="en-US"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66" name="组合 3"/>
          <p:cNvGrpSpPr/>
          <p:nvPr/>
        </p:nvGrpSpPr>
        <p:grpSpPr bwMode="auto">
          <a:xfrm>
            <a:off x="3510477" y="1084960"/>
            <a:ext cx="1079570" cy="689082"/>
            <a:chOff x="3152800" y="3855050"/>
            <a:chExt cx="1080120" cy="689270"/>
          </a:xfrm>
          <a:solidFill>
            <a:srgbClr val="39B3B6"/>
          </a:solidFill>
        </p:grpSpPr>
        <p:sp>
          <p:nvSpPr>
            <p:cNvPr id="1048954" name="等腰三角形 13"/>
            <p:cNvSpPr/>
            <p:nvPr/>
          </p:nvSpPr>
          <p:spPr>
            <a:xfrm>
              <a:off x="3152800" y="3855050"/>
              <a:ext cx="792618" cy="68927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8955" name="等腰三角形 14"/>
            <p:cNvSpPr/>
            <p:nvPr/>
          </p:nvSpPr>
          <p:spPr>
            <a:xfrm>
              <a:off x="3440303" y="4075806"/>
              <a:ext cx="792617" cy="46851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1048956" name="文本框 13"/>
          <p:cNvSpPr txBox="1">
            <a:spLocks noChangeArrowheads="1"/>
          </p:cNvSpPr>
          <p:nvPr/>
        </p:nvSpPr>
        <p:spPr bwMode="auto">
          <a:xfrm>
            <a:off x="3684425" y="1780260"/>
            <a:ext cx="717550" cy="339725"/>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矿山</a:t>
            </a:r>
            <a:endParaRPr lang="zh-CN" altLang="en-US"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097207" name="Picture 11" descr="http://www.jitu5.com/uploads/allimg/120814/214833-120Q411533296.jp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4662680" y="972230"/>
            <a:ext cx="1384390" cy="924068"/>
          </a:xfrm>
          <a:prstGeom prst="rect">
            <a:avLst/>
          </a:prstGeom>
          <a:noFill/>
          <a:ln>
            <a:noFill/>
          </a:ln>
        </p:spPr>
      </p:pic>
      <p:sp>
        <p:nvSpPr>
          <p:cNvPr id="1048957" name="文本框 15"/>
          <p:cNvSpPr txBox="1">
            <a:spLocks noChangeArrowheads="1"/>
          </p:cNvSpPr>
          <p:nvPr/>
        </p:nvSpPr>
        <p:spPr bwMode="auto">
          <a:xfrm>
            <a:off x="4849650" y="1780260"/>
            <a:ext cx="1141412" cy="339725"/>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运输单位</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097208" name="Picture 13" descr="http://www.jitu5.com/uploads/allimg/130909/259960-130ZZ9355241.jpg"/>
          <p:cNvPicPr>
            <a:picLocks noChangeAspect="1" noChangeArrowheads="1"/>
          </p:cNvPicPr>
          <p:nvPr/>
        </p:nvPicPr>
        <p:blipFill>
          <a:blip r:embed="rId4" cstate="print">
            <a:duotone>
              <a:schemeClr val="accent2">
                <a:shade val="45000"/>
                <a:satMod val="135000"/>
              </a:schemeClr>
              <a:prstClr val="white"/>
            </a:duotone>
          </a:blip>
          <a:srcRect/>
          <a:stretch>
            <a:fillRect/>
          </a:stretch>
        </p:blipFill>
        <p:spPr bwMode="auto">
          <a:xfrm>
            <a:off x="6280668" y="1090191"/>
            <a:ext cx="801739" cy="711310"/>
          </a:xfrm>
          <a:prstGeom prst="rect">
            <a:avLst/>
          </a:prstGeom>
          <a:noFill/>
          <a:ln>
            <a:noFill/>
          </a:ln>
        </p:spPr>
      </p:pic>
      <p:sp>
        <p:nvSpPr>
          <p:cNvPr id="1048958" name="文本框 17"/>
          <p:cNvSpPr txBox="1">
            <a:spLocks noChangeArrowheads="1"/>
          </p:cNvSpPr>
          <p:nvPr/>
        </p:nvSpPr>
        <p:spPr bwMode="auto">
          <a:xfrm>
            <a:off x="5949971" y="1791096"/>
            <a:ext cx="1555732" cy="646331"/>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危险物品的生产、经营、储存、装卸单位</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097209" name="Picture 17" descr="http://www.jitu5.com/uploads/allimg/141014/259157-1410140I61514.jpg"/>
          <p:cNvPicPr>
            <a:picLocks noChangeAspect="1" noChangeArrowheads="1"/>
          </p:cNvPicPr>
          <p:nvPr/>
        </p:nvPicPr>
        <p:blipFill>
          <a:blip r:embed="rId5"/>
          <a:srcRect l="29955" t="52531" r="54926" b="34145"/>
          <a:stretch>
            <a:fillRect/>
          </a:stretch>
        </p:blipFill>
        <p:spPr bwMode="auto">
          <a:xfrm>
            <a:off x="9539073" y="1116615"/>
            <a:ext cx="735597" cy="648000"/>
          </a:xfrm>
          <a:prstGeom prst="rect">
            <a:avLst/>
          </a:prstGeom>
          <a:noFill/>
          <a:ln>
            <a:noFill/>
          </a:ln>
        </p:spPr>
      </p:pic>
      <p:pic>
        <p:nvPicPr>
          <p:cNvPr id="2097210" name="Picture 19" descr="http://www.jitu5.com/uploads/allimg/141009/259858-141009100R169.jpg"/>
          <p:cNvPicPr>
            <a:picLocks noChangeAspect="1" noChangeArrowheads="1"/>
          </p:cNvPicPr>
          <p:nvPr/>
        </p:nvPicPr>
        <p:blipFill rotWithShape="1">
          <a:blip r:embed="rId6" cstate="print">
            <a:duotone>
              <a:schemeClr val="accent5">
                <a:shade val="45000"/>
                <a:satMod val="135000"/>
              </a:schemeClr>
              <a:prstClr val="white"/>
            </a:duotone>
          </a:blip>
          <a:srcRect/>
          <a:stretch>
            <a:fillRect/>
          </a:stretch>
        </p:blipFill>
        <p:spPr bwMode="auto">
          <a:xfrm>
            <a:off x="7875891" y="821138"/>
            <a:ext cx="1079901" cy="1080000"/>
          </a:xfrm>
          <a:prstGeom prst="rect">
            <a:avLst/>
          </a:prstGeom>
          <a:noFill/>
        </p:spPr>
      </p:pic>
      <p:sp>
        <p:nvSpPr>
          <p:cNvPr id="1048959" name="文本框 15"/>
          <p:cNvSpPr txBox="1">
            <a:spLocks noChangeArrowheads="1"/>
          </p:cNvSpPr>
          <p:nvPr/>
        </p:nvSpPr>
        <p:spPr bwMode="auto">
          <a:xfrm>
            <a:off x="8007830" y="1847719"/>
            <a:ext cx="1133057" cy="584775"/>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安全生产管理机构</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8960" name="文本框 15"/>
          <p:cNvSpPr txBox="1">
            <a:spLocks noChangeArrowheads="1"/>
          </p:cNvSpPr>
          <p:nvPr/>
        </p:nvSpPr>
        <p:spPr bwMode="auto">
          <a:xfrm>
            <a:off x="9325980" y="1847719"/>
            <a:ext cx="1295376" cy="584775"/>
          </a:xfrm>
          <a:prstGeom prst="rect">
            <a:avLst/>
          </a:prstGeom>
          <a:noFill/>
          <a:ln>
            <a:noFill/>
          </a:ln>
        </p:spPr>
        <p:txBody>
          <a:bodyPr wrap="square">
            <a:spAutoFit/>
          </a:bodyPr>
          <a:lstStyle>
            <a:defPPr>
              <a:defRPr lang="zh-CN"/>
            </a:defPPr>
            <a:lvl1pPr>
              <a:lnSpc>
                <a:spcPct val="100000"/>
              </a:lnSpc>
              <a:buFontTx/>
              <a:buNone/>
              <a:defRPr sz="1600" b="1">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9pPr>
          </a:lstStyle>
          <a:p>
            <a:r>
              <a:rPr lang="zh-CN" altLang="en-US" dirty="0"/>
              <a:t>专职安全生产管理人员</a:t>
            </a:r>
            <a:endParaRPr lang="zh-CN" altLang="en-US" dirty="0"/>
          </a:p>
        </p:txBody>
      </p:sp>
      <p:sp>
        <p:nvSpPr>
          <p:cNvPr id="1048961" name="文本框 40"/>
          <p:cNvSpPr txBox="1">
            <a:spLocks noChangeArrowheads="1"/>
          </p:cNvSpPr>
          <p:nvPr/>
        </p:nvSpPr>
        <p:spPr bwMode="auto">
          <a:xfrm>
            <a:off x="8968369" y="1176989"/>
            <a:ext cx="426864" cy="581057"/>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400" b="1" dirty="0">
                <a:solidFill>
                  <a:srgbClr val="CC6600"/>
                </a:solidFill>
                <a:latin typeface="微软雅黑" panose="020B0503020204020204" pitchFamily="34" charset="-122"/>
                <a:ea typeface="微软雅黑" panose="020B0503020204020204" pitchFamily="34" charset="-122"/>
              </a:rPr>
              <a:t>或</a:t>
            </a:r>
            <a:endParaRPr lang="zh-CN" altLang="en-US" sz="2400" b="1" dirty="0">
              <a:solidFill>
                <a:srgbClr val="CC6600"/>
              </a:solidFill>
              <a:latin typeface="微软雅黑" panose="020B0503020204020204" pitchFamily="34" charset="-122"/>
              <a:ea typeface="微软雅黑" panose="020B0503020204020204" pitchFamily="34" charset="-122"/>
            </a:endParaRPr>
          </a:p>
        </p:txBody>
      </p:sp>
      <p:pic>
        <p:nvPicPr>
          <p:cNvPr id="2097211" name="Picture 17" descr="http://www.jitu5.com/uploads/allimg/141014/259157-1410140I61514.jpg"/>
          <p:cNvPicPr>
            <a:picLocks noChangeAspect="1" noChangeArrowheads="1"/>
          </p:cNvPicPr>
          <p:nvPr/>
        </p:nvPicPr>
        <p:blipFill>
          <a:blip r:embed="rId5"/>
          <a:srcRect l="29955" t="52531" r="54926" b="34145"/>
          <a:stretch>
            <a:fillRect/>
          </a:stretch>
        </p:blipFill>
        <p:spPr bwMode="auto">
          <a:xfrm>
            <a:off x="9554434" y="3065503"/>
            <a:ext cx="735597" cy="648000"/>
          </a:xfrm>
          <a:prstGeom prst="rect">
            <a:avLst/>
          </a:prstGeom>
          <a:noFill/>
          <a:ln>
            <a:noFill/>
          </a:ln>
        </p:spPr>
      </p:pic>
      <p:pic>
        <p:nvPicPr>
          <p:cNvPr id="2097212" name="Picture 19" descr="http://www.jitu5.com/uploads/allimg/141009/259858-141009100R169.jpg"/>
          <p:cNvPicPr>
            <a:picLocks noChangeAspect="1" noChangeArrowheads="1"/>
          </p:cNvPicPr>
          <p:nvPr/>
        </p:nvPicPr>
        <p:blipFill rotWithShape="1">
          <a:blip r:embed="rId6" cstate="print">
            <a:duotone>
              <a:schemeClr val="accent5">
                <a:shade val="45000"/>
                <a:satMod val="135000"/>
              </a:schemeClr>
              <a:prstClr val="white"/>
            </a:duotone>
          </a:blip>
          <a:srcRect/>
          <a:stretch>
            <a:fillRect/>
          </a:stretch>
        </p:blipFill>
        <p:spPr bwMode="auto">
          <a:xfrm>
            <a:off x="7891252" y="2770026"/>
            <a:ext cx="1079901" cy="1080000"/>
          </a:xfrm>
          <a:prstGeom prst="rect">
            <a:avLst/>
          </a:prstGeom>
          <a:noFill/>
        </p:spPr>
      </p:pic>
      <p:sp>
        <p:nvSpPr>
          <p:cNvPr id="1048962" name="文本框 15"/>
          <p:cNvSpPr txBox="1">
            <a:spLocks noChangeArrowheads="1"/>
          </p:cNvSpPr>
          <p:nvPr/>
        </p:nvSpPr>
        <p:spPr bwMode="auto">
          <a:xfrm>
            <a:off x="8023191" y="3796607"/>
            <a:ext cx="1133057" cy="584775"/>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安全生产管理机构</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8963" name="文本框 15"/>
          <p:cNvSpPr txBox="1">
            <a:spLocks noChangeArrowheads="1"/>
          </p:cNvSpPr>
          <p:nvPr/>
        </p:nvSpPr>
        <p:spPr bwMode="auto">
          <a:xfrm>
            <a:off x="9341341" y="3796607"/>
            <a:ext cx="1295376" cy="584775"/>
          </a:xfrm>
          <a:prstGeom prst="rect">
            <a:avLst/>
          </a:prstGeom>
          <a:noFill/>
          <a:ln>
            <a:noFill/>
          </a:ln>
        </p:spPr>
        <p:txBody>
          <a:bodyPr wrap="square">
            <a:spAutoFit/>
          </a:bodyPr>
          <a:lstStyle>
            <a:defPPr>
              <a:defRPr lang="zh-CN"/>
            </a:defPPr>
            <a:lvl1pPr>
              <a:lnSpc>
                <a:spcPct val="100000"/>
              </a:lnSpc>
              <a:buFontTx/>
              <a:buNone/>
              <a:defRPr sz="1600" b="1">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9pPr>
          </a:lstStyle>
          <a:p>
            <a:r>
              <a:rPr lang="zh-CN" altLang="en-US" dirty="0"/>
              <a:t>专职安全生产管理人员</a:t>
            </a:r>
            <a:endParaRPr lang="zh-CN" altLang="en-US" dirty="0"/>
          </a:p>
        </p:txBody>
      </p:sp>
      <p:sp>
        <p:nvSpPr>
          <p:cNvPr id="1048964" name="文本框 40"/>
          <p:cNvSpPr txBox="1">
            <a:spLocks noChangeArrowheads="1"/>
          </p:cNvSpPr>
          <p:nvPr/>
        </p:nvSpPr>
        <p:spPr bwMode="auto">
          <a:xfrm>
            <a:off x="8983730" y="3125877"/>
            <a:ext cx="426864" cy="581057"/>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400" b="1" dirty="0">
                <a:solidFill>
                  <a:srgbClr val="CC6600"/>
                </a:solidFill>
                <a:latin typeface="微软雅黑" panose="020B0503020204020204" pitchFamily="34" charset="-122"/>
                <a:ea typeface="微软雅黑" panose="020B0503020204020204" pitchFamily="34" charset="-122"/>
              </a:rPr>
              <a:t>或</a:t>
            </a:r>
            <a:endParaRPr lang="zh-CN" altLang="en-US" sz="2400" b="1" dirty="0">
              <a:solidFill>
                <a:srgbClr val="CC6600"/>
              </a:solidFill>
              <a:latin typeface="微软雅黑" panose="020B0503020204020204" pitchFamily="34" charset="-122"/>
              <a:ea typeface="微软雅黑" panose="020B0503020204020204" pitchFamily="34" charset="-122"/>
            </a:endParaRPr>
          </a:p>
        </p:txBody>
      </p:sp>
      <p:pic>
        <p:nvPicPr>
          <p:cNvPr id="2097213" name="Picture 21" descr="http://www.jitu5.com/uploads/allimg/131230/259975-13123001460093.jpg"/>
          <p:cNvPicPr>
            <a:picLocks noChangeAspect="1" noChangeArrowheads="1"/>
          </p:cNvPicPr>
          <p:nvPr/>
        </p:nvPicPr>
        <p:blipFill rotWithShape="1">
          <a:blip r:embed="rId7" cstate="print">
            <a:duotone>
              <a:schemeClr val="accent5">
                <a:shade val="45000"/>
                <a:satMod val="135000"/>
              </a:schemeClr>
              <a:prstClr val="white"/>
            </a:duotone>
          </a:blip>
          <a:srcRect l="27820" t="14634" r="10978" b="4879"/>
          <a:stretch>
            <a:fillRect/>
          </a:stretch>
        </p:blipFill>
        <p:spPr bwMode="auto">
          <a:xfrm>
            <a:off x="3850500" y="3064710"/>
            <a:ext cx="672119" cy="1008269"/>
          </a:xfrm>
          <a:prstGeom prst="rect">
            <a:avLst/>
          </a:prstGeom>
          <a:noFill/>
        </p:spPr>
      </p:pic>
      <p:pic>
        <p:nvPicPr>
          <p:cNvPr id="2097214" name="Picture 21" descr="http://www.jitu5.com/uploads/allimg/131230/259975-13123001460093.jpg"/>
          <p:cNvPicPr>
            <a:picLocks noChangeAspect="1" noChangeArrowheads="1"/>
          </p:cNvPicPr>
          <p:nvPr/>
        </p:nvPicPr>
        <p:blipFill rotWithShape="1">
          <a:blip r:embed="rId7" cstate="print">
            <a:duotone>
              <a:schemeClr val="accent1">
                <a:shade val="45000"/>
                <a:satMod val="135000"/>
              </a:schemeClr>
              <a:prstClr val="white"/>
            </a:duotone>
          </a:blip>
          <a:srcRect l="27820" t="14634" r="10978" b="4879"/>
          <a:stretch>
            <a:fillRect/>
          </a:stretch>
        </p:blipFill>
        <p:spPr bwMode="auto">
          <a:xfrm>
            <a:off x="4543720" y="3064710"/>
            <a:ext cx="672119" cy="1008269"/>
          </a:xfrm>
          <a:prstGeom prst="rect">
            <a:avLst/>
          </a:prstGeom>
          <a:noFill/>
        </p:spPr>
      </p:pic>
      <p:sp>
        <p:nvSpPr>
          <p:cNvPr id="1048965" name="文本框 27"/>
          <p:cNvSpPr txBox="1">
            <a:spLocks noChangeArrowheads="1"/>
          </p:cNvSpPr>
          <p:nvPr/>
        </p:nvSpPr>
        <p:spPr bwMode="auto">
          <a:xfrm>
            <a:off x="5249481" y="3085007"/>
            <a:ext cx="2100263" cy="662554"/>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从业人员</a:t>
            </a:r>
            <a:r>
              <a:rPr lang="en-US" altLang="zh-CN" sz="1800" b="1" dirty="0">
                <a:latin typeface="微软雅黑" panose="020B0503020204020204" pitchFamily="34" charset="-122"/>
                <a:ea typeface="微软雅黑" panose="020B0503020204020204" pitchFamily="34" charset="-122"/>
              </a:rPr>
              <a:t> </a:t>
            </a:r>
            <a:r>
              <a:rPr lang="en-US" altLang="zh-CN" b="1" dirty="0">
                <a:solidFill>
                  <a:srgbClr val="CC6600"/>
                </a:solidFill>
                <a:latin typeface="微软雅黑" panose="020B0503020204020204" pitchFamily="34" charset="-122"/>
                <a:ea typeface="微软雅黑" panose="020B0503020204020204" pitchFamily="34" charset="-122"/>
              </a:rPr>
              <a:t>100+</a:t>
            </a:r>
            <a:endParaRPr lang="zh-CN" altLang="en-US" sz="2400" b="1" dirty="0">
              <a:solidFill>
                <a:srgbClr val="CC6600"/>
              </a:solidFill>
              <a:latin typeface="微软雅黑" panose="020B0503020204020204" pitchFamily="34" charset="-122"/>
              <a:ea typeface="微软雅黑" panose="020B0503020204020204" pitchFamily="34" charset="-122"/>
            </a:endParaRPr>
          </a:p>
        </p:txBody>
      </p:sp>
      <p:pic>
        <p:nvPicPr>
          <p:cNvPr id="2097215" name="Picture 17" descr="http://www.jitu5.com/uploads/allimg/141014/259157-1410140I61514.jpg"/>
          <p:cNvPicPr>
            <a:picLocks noChangeAspect="1" noChangeArrowheads="1"/>
          </p:cNvPicPr>
          <p:nvPr/>
        </p:nvPicPr>
        <p:blipFill>
          <a:blip r:embed="rId5">
            <a:duotone>
              <a:schemeClr val="accent3">
                <a:shade val="45000"/>
                <a:satMod val="135000"/>
              </a:schemeClr>
              <a:prstClr val="white"/>
            </a:duotone>
          </a:blip>
          <a:srcRect l="29955" t="52531" r="54926" b="34145"/>
          <a:stretch>
            <a:fillRect/>
          </a:stretch>
        </p:blipFill>
        <p:spPr bwMode="auto">
          <a:xfrm>
            <a:off x="9554434" y="5080052"/>
            <a:ext cx="735597" cy="648000"/>
          </a:xfrm>
          <a:prstGeom prst="rect">
            <a:avLst/>
          </a:prstGeom>
          <a:noFill/>
          <a:ln>
            <a:noFill/>
          </a:ln>
        </p:spPr>
      </p:pic>
      <p:sp>
        <p:nvSpPr>
          <p:cNvPr id="1048966" name="文本框 15"/>
          <p:cNvSpPr txBox="1">
            <a:spLocks noChangeArrowheads="1"/>
          </p:cNvSpPr>
          <p:nvPr/>
        </p:nvSpPr>
        <p:spPr bwMode="auto">
          <a:xfrm>
            <a:off x="7915280" y="5811156"/>
            <a:ext cx="1318152" cy="584775"/>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专职安全生产管理人员</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8967" name="文本框 15"/>
          <p:cNvSpPr txBox="1">
            <a:spLocks noChangeArrowheads="1"/>
          </p:cNvSpPr>
          <p:nvPr/>
        </p:nvSpPr>
        <p:spPr bwMode="auto">
          <a:xfrm>
            <a:off x="9341341" y="5811156"/>
            <a:ext cx="1295376" cy="584775"/>
          </a:xfrm>
          <a:prstGeom prst="rect">
            <a:avLst/>
          </a:prstGeom>
          <a:noFill/>
          <a:ln>
            <a:noFill/>
          </a:ln>
        </p:spPr>
        <p:txBody>
          <a:bodyPr wrap="square">
            <a:spAutoFit/>
          </a:bodyPr>
          <a:lstStyle>
            <a:defPPr>
              <a:defRPr lang="zh-CN"/>
            </a:defPPr>
            <a:lvl1pPr>
              <a:lnSpc>
                <a:spcPct val="100000"/>
              </a:lnSpc>
              <a:buFontTx/>
              <a:buNone/>
              <a:defRPr sz="1600" b="1">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9pPr>
          </a:lstStyle>
          <a:p>
            <a:r>
              <a:rPr lang="zh-CN" altLang="en-US" dirty="0"/>
              <a:t>兼职安全生产管理人员</a:t>
            </a:r>
            <a:endParaRPr lang="zh-CN" altLang="en-US" dirty="0"/>
          </a:p>
        </p:txBody>
      </p:sp>
      <p:sp>
        <p:nvSpPr>
          <p:cNvPr id="1048968" name="文本框 40"/>
          <p:cNvSpPr txBox="1">
            <a:spLocks noChangeArrowheads="1"/>
          </p:cNvSpPr>
          <p:nvPr/>
        </p:nvSpPr>
        <p:spPr bwMode="auto">
          <a:xfrm>
            <a:off x="8983730" y="5140426"/>
            <a:ext cx="426864" cy="581057"/>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400" b="1" dirty="0">
                <a:solidFill>
                  <a:srgbClr val="CC6600"/>
                </a:solidFill>
                <a:latin typeface="微软雅黑" panose="020B0503020204020204" pitchFamily="34" charset="-122"/>
                <a:ea typeface="微软雅黑" panose="020B0503020204020204" pitchFamily="34" charset="-122"/>
              </a:rPr>
              <a:t>或</a:t>
            </a:r>
            <a:endParaRPr lang="zh-CN" altLang="en-US" sz="2400" b="1" dirty="0">
              <a:solidFill>
                <a:srgbClr val="CC6600"/>
              </a:solidFill>
              <a:latin typeface="微软雅黑" panose="020B0503020204020204" pitchFamily="34" charset="-122"/>
              <a:ea typeface="微软雅黑" panose="020B0503020204020204" pitchFamily="34" charset="-122"/>
            </a:endParaRPr>
          </a:p>
        </p:txBody>
      </p:sp>
      <p:pic>
        <p:nvPicPr>
          <p:cNvPr id="2097216" name="Picture 21" descr="http://www.jitu5.com/uploads/allimg/131230/259975-13123001460093.jpg"/>
          <p:cNvPicPr>
            <a:picLocks noChangeAspect="1" noChangeArrowheads="1"/>
          </p:cNvPicPr>
          <p:nvPr/>
        </p:nvPicPr>
        <p:blipFill rotWithShape="1">
          <a:blip r:embed="rId7" cstate="print">
            <a:duotone>
              <a:schemeClr val="accent5">
                <a:shade val="45000"/>
                <a:satMod val="135000"/>
              </a:schemeClr>
              <a:prstClr val="white"/>
            </a:duotone>
          </a:blip>
          <a:srcRect l="27820" t="14634" r="10978" b="4879"/>
          <a:stretch>
            <a:fillRect/>
          </a:stretch>
        </p:blipFill>
        <p:spPr bwMode="auto">
          <a:xfrm>
            <a:off x="3850500" y="5079259"/>
            <a:ext cx="672119" cy="1008269"/>
          </a:xfrm>
          <a:prstGeom prst="rect">
            <a:avLst/>
          </a:prstGeom>
          <a:noFill/>
        </p:spPr>
      </p:pic>
      <p:sp>
        <p:nvSpPr>
          <p:cNvPr id="1048969" name="文本框 27"/>
          <p:cNvSpPr txBox="1">
            <a:spLocks noChangeArrowheads="1"/>
          </p:cNvSpPr>
          <p:nvPr/>
        </p:nvSpPr>
        <p:spPr bwMode="auto">
          <a:xfrm>
            <a:off x="5249481" y="5099556"/>
            <a:ext cx="2100263" cy="662554"/>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从业人员</a:t>
            </a:r>
            <a:r>
              <a:rPr lang="en-US" altLang="zh-CN" sz="1800" b="1" dirty="0">
                <a:latin typeface="微软雅黑" panose="020B0503020204020204" pitchFamily="34" charset="-122"/>
                <a:ea typeface="微软雅黑" panose="020B0503020204020204" pitchFamily="34" charset="-122"/>
              </a:rPr>
              <a:t> </a:t>
            </a:r>
            <a:r>
              <a:rPr lang="en-US" altLang="zh-CN" b="1" dirty="0">
                <a:solidFill>
                  <a:srgbClr val="CC6600"/>
                </a:solidFill>
                <a:latin typeface="微软雅黑" panose="020B0503020204020204" pitchFamily="34" charset="-122"/>
                <a:ea typeface="微软雅黑" panose="020B0503020204020204" pitchFamily="34" charset="-122"/>
              </a:rPr>
              <a:t>100-</a:t>
            </a:r>
            <a:endParaRPr lang="zh-CN" altLang="en-US" sz="2400" b="1" dirty="0">
              <a:solidFill>
                <a:srgbClr val="CC6600"/>
              </a:solidFill>
              <a:latin typeface="微软雅黑" panose="020B0503020204020204" pitchFamily="34" charset="-122"/>
              <a:ea typeface="微软雅黑" panose="020B0503020204020204" pitchFamily="34" charset="-122"/>
            </a:endParaRPr>
          </a:p>
        </p:txBody>
      </p:sp>
      <p:pic>
        <p:nvPicPr>
          <p:cNvPr id="2097217" name="Picture 4" descr="\\MAGNUM\Projects\Microsoft\Cloud Power FY12\Design\Icons\PNGs\Factory.png"/>
          <p:cNvPicPr>
            <a:picLocks noChangeAspect="1" noChangeArrowheads="1"/>
          </p:cNvPicPr>
          <p:nvPr/>
        </p:nvPicPr>
        <p:blipFill>
          <a:blip r:embed="rId8" cstate="print">
            <a:lum bright="100000"/>
          </a:blip>
          <a:srcRect/>
          <a:stretch>
            <a:fillRect/>
          </a:stretch>
        </p:blipFill>
        <p:spPr bwMode="auto">
          <a:xfrm>
            <a:off x="1505793" y="2947044"/>
            <a:ext cx="1865207" cy="1865207"/>
          </a:xfrm>
          <a:prstGeom prst="rect">
            <a:avLst/>
          </a:prstGeom>
          <a:noFill/>
        </p:spPr>
      </p:pic>
      <p:sp>
        <p:nvSpPr>
          <p:cNvPr id="1048970" name="矩形 50"/>
          <p:cNvSpPr/>
          <p:nvPr/>
        </p:nvSpPr>
        <p:spPr>
          <a:xfrm>
            <a:off x="1366961" y="4895386"/>
            <a:ext cx="2339102" cy="369332"/>
          </a:xfrm>
          <a:prstGeom prst="rect">
            <a:avLst/>
          </a:prstGeom>
        </p:spPr>
        <p:txBody>
          <a:bodyPr wrap="none">
            <a:spAutoFit/>
          </a:body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其他生产经营单位</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sp>
        <p:nvSpPr>
          <p:cNvPr id="1048971" name="矩形 51"/>
          <p:cNvSpPr/>
          <p:nvPr/>
        </p:nvSpPr>
        <p:spPr>
          <a:xfrm>
            <a:off x="7333189" y="1111740"/>
            <a:ext cx="484428" cy="873957"/>
          </a:xfrm>
          <a:prstGeom prst="rect">
            <a:avLst/>
          </a:prstGeom>
        </p:spPr>
        <p:txBody>
          <a:bodyPr wrap="none">
            <a:spAutoFit/>
          </a:bodyPr>
          <a:lstStyle/>
          <a:p>
            <a:pPr>
              <a:lnSpc>
                <a:spcPct val="150000"/>
              </a:lnSpc>
            </a:pPr>
            <a:r>
              <a:rPr lang="zh-CN" altLang="en-US" b="1" dirty="0">
                <a:solidFill>
                  <a:srgbClr val="CC6600"/>
                </a:solidFill>
                <a:latin typeface="微软雅黑" panose="020B0503020204020204" pitchFamily="34" charset="-122"/>
                <a:ea typeface="微软雅黑" panose="020B0503020204020204" pitchFamily="34" charset="-122"/>
              </a:rPr>
              <a:t>设 </a:t>
            </a:r>
            <a:endParaRPr lang="en-US" altLang="zh-CN" b="1" dirty="0">
              <a:solidFill>
                <a:srgbClr val="CC6600"/>
              </a:solidFill>
              <a:latin typeface="微软雅黑" panose="020B0503020204020204" pitchFamily="34" charset="-122"/>
              <a:ea typeface="微软雅黑" panose="020B0503020204020204" pitchFamily="34" charset="-122"/>
            </a:endParaRPr>
          </a:p>
          <a:p>
            <a:pPr>
              <a:lnSpc>
                <a:spcPct val="150000"/>
              </a:lnSpc>
            </a:pPr>
            <a:r>
              <a:rPr lang="zh-CN" altLang="en-US" b="1" dirty="0">
                <a:solidFill>
                  <a:srgbClr val="CC6600"/>
                </a:solidFill>
                <a:latin typeface="微软雅黑" panose="020B0503020204020204" pitchFamily="34" charset="-122"/>
                <a:ea typeface="微软雅黑" panose="020B0503020204020204" pitchFamily="34" charset="-122"/>
              </a:rPr>
              <a:t>置</a:t>
            </a:r>
            <a:endParaRPr lang="zh-CN" altLang="en-US" dirty="0">
              <a:solidFill>
                <a:srgbClr val="CC6600"/>
              </a:solidFill>
            </a:endParaRPr>
          </a:p>
        </p:txBody>
      </p:sp>
      <p:sp>
        <p:nvSpPr>
          <p:cNvPr id="1048972" name="矩形 52"/>
          <p:cNvSpPr/>
          <p:nvPr/>
        </p:nvSpPr>
        <p:spPr>
          <a:xfrm>
            <a:off x="7333189" y="3095896"/>
            <a:ext cx="484428" cy="873957"/>
          </a:xfrm>
          <a:prstGeom prst="rect">
            <a:avLst/>
          </a:prstGeom>
        </p:spPr>
        <p:txBody>
          <a:bodyPr wrap="none">
            <a:spAutoFit/>
          </a:bodyPr>
          <a:lstStyle/>
          <a:p>
            <a:pPr>
              <a:lnSpc>
                <a:spcPct val="150000"/>
              </a:lnSpc>
            </a:pPr>
            <a:r>
              <a:rPr lang="zh-CN" altLang="en-US" b="1" dirty="0">
                <a:solidFill>
                  <a:srgbClr val="CC6600"/>
                </a:solidFill>
                <a:latin typeface="微软雅黑" panose="020B0503020204020204" pitchFamily="34" charset="-122"/>
                <a:ea typeface="微软雅黑" panose="020B0503020204020204" pitchFamily="34" charset="-122"/>
              </a:rPr>
              <a:t>设 </a:t>
            </a:r>
            <a:endParaRPr lang="en-US" altLang="zh-CN" b="1" dirty="0">
              <a:solidFill>
                <a:srgbClr val="CC6600"/>
              </a:solidFill>
              <a:latin typeface="微软雅黑" panose="020B0503020204020204" pitchFamily="34" charset="-122"/>
              <a:ea typeface="微软雅黑" panose="020B0503020204020204" pitchFamily="34" charset="-122"/>
            </a:endParaRPr>
          </a:p>
          <a:p>
            <a:pPr>
              <a:lnSpc>
                <a:spcPct val="150000"/>
              </a:lnSpc>
            </a:pPr>
            <a:r>
              <a:rPr lang="zh-CN" altLang="en-US" b="1" dirty="0">
                <a:solidFill>
                  <a:srgbClr val="CC6600"/>
                </a:solidFill>
                <a:latin typeface="微软雅黑" panose="020B0503020204020204" pitchFamily="34" charset="-122"/>
                <a:ea typeface="微软雅黑" panose="020B0503020204020204" pitchFamily="34" charset="-122"/>
              </a:rPr>
              <a:t>置</a:t>
            </a:r>
            <a:endParaRPr lang="zh-CN" altLang="en-US" dirty="0">
              <a:solidFill>
                <a:srgbClr val="CC6600"/>
              </a:solidFill>
            </a:endParaRPr>
          </a:p>
        </p:txBody>
      </p:sp>
      <p:sp>
        <p:nvSpPr>
          <p:cNvPr id="1048973" name="矩形 53"/>
          <p:cNvSpPr/>
          <p:nvPr/>
        </p:nvSpPr>
        <p:spPr>
          <a:xfrm>
            <a:off x="7333189" y="5080052"/>
            <a:ext cx="484428" cy="873957"/>
          </a:xfrm>
          <a:prstGeom prst="rect">
            <a:avLst/>
          </a:prstGeom>
        </p:spPr>
        <p:txBody>
          <a:bodyPr wrap="none">
            <a:spAutoFit/>
          </a:bodyPr>
          <a:lstStyle/>
          <a:p>
            <a:pPr>
              <a:lnSpc>
                <a:spcPct val="150000"/>
              </a:lnSpc>
            </a:pPr>
            <a:r>
              <a:rPr lang="zh-CN" altLang="en-US" b="1" dirty="0">
                <a:solidFill>
                  <a:srgbClr val="CC6600"/>
                </a:solidFill>
                <a:latin typeface="微软雅黑" panose="020B0503020204020204" pitchFamily="34" charset="-122"/>
                <a:ea typeface="微软雅黑" panose="020B0503020204020204" pitchFamily="34" charset="-122"/>
              </a:rPr>
              <a:t>设 </a:t>
            </a:r>
            <a:endParaRPr lang="en-US" altLang="zh-CN" b="1" dirty="0">
              <a:solidFill>
                <a:srgbClr val="CC6600"/>
              </a:solidFill>
              <a:latin typeface="微软雅黑" panose="020B0503020204020204" pitchFamily="34" charset="-122"/>
              <a:ea typeface="微软雅黑" panose="020B0503020204020204" pitchFamily="34" charset="-122"/>
            </a:endParaRPr>
          </a:p>
          <a:p>
            <a:pPr>
              <a:lnSpc>
                <a:spcPct val="150000"/>
              </a:lnSpc>
            </a:pPr>
            <a:r>
              <a:rPr lang="zh-CN" altLang="en-US" b="1" dirty="0">
                <a:solidFill>
                  <a:srgbClr val="CC6600"/>
                </a:solidFill>
                <a:latin typeface="微软雅黑" panose="020B0503020204020204" pitchFamily="34" charset="-122"/>
                <a:ea typeface="微软雅黑" panose="020B0503020204020204" pitchFamily="34" charset="-122"/>
              </a:rPr>
              <a:t>置</a:t>
            </a:r>
            <a:endParaRPr lang="zh-CN" altLang="en-US" dirty="0">
              <a:solidFill>
                <a:srgbClr val="CC6600"/>
              </a:solidFill>
            </a:endParaRPr>
          </a:p>
        </p:txBody>
      </p:sp>
      <p:sp>
        <p:nvSpPr>
          <p:cNvPr id="1048974" name="六边形 54"/>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24</a:t>
            </a:r>
            <a:endParaRPr lang="zh-CN" altLang="en-US" sz="2800" dirty="0"/>
          </a:p>
        </p:txBody>
      </p:sp>
      <p:pic>
        <p:nvPicPr>
          <p:cNvPr id="2097218" name="Picture 17" descr="http://www.jitu5.com/uploads/allimg/141014/259157-1410140I61514.jpg"/>
          <p:cNvPicPr>
            <a:picLocks noChangeAspect="1" noChangeArrowheads="1"/>
          </p:cNvPicPr>
          <p:nvPr/>
        </p:nvPicPr>
        <p:blipFill>
          <a:blip r:embed="rId5"/>
          <a:srcRect l="29955" t="52531" r="54926" b="34145"/>
          <a:stretch>
            <a:fillRect/>
          </a:stretch>
        </p:blipFill>
        <p:spPr bwMode="auto">
          <a:xfrm>
            <a:off x="8133510" y="5080052"/>
            <a:ext cx="735597" cy="6480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19" name="Picture 17" descr="http://www.jitu5.com/uploads/allimg/141014/259157-1410140I61514.jpg"/>
          <p:cNvPicPr>
            <a:picLocks noChangeAspect="1" noChangeArrowheads="1"/>
          </p:cNvPicPr>
          <p:nvPr/>
        </p:nvPicPr>
        <p:blipFill>
          <a:blip r:embed="rId1"/>
          <a:srcRect l="29955" t="52531" r="54926" b="34145"/>
          <a:stretch>
            <a:fillRect/>
          </a:stretch>
        </p:blipFill>
        <p:spPr bwMode="auto">
          <a:xfrm>
            <a:off x="730777" y="3585625"/>
            <a:ext cx="1108075" cy="974725"/>
          </a:xfrm>
          <a:prstGeom prst="rect">
            <a:avLst/>
          </a:prstGeom>
          <a:noFill/>
          <a:ln>
            <a:noFill/>
          </a:ln>
        </p:spPr>
      </p:pic>
      <p:pic>
        <p:nvPicPr>
          <p:cNvPr id="2097220" name="Picture 19" descr="http://www.jitu5.com/uploads/allimg/141009/259858-141009100R169.jpg"/>
          <p:cNvPicPr>
            <a:picLocks noChangeAspect="1" noChangeArrowheads="1"/>
          </p:cNvPicPr>
          <p:nvPr/>
        </p:nvPicPr>
        <p:blipFill rotWithShape="1">
          <a:blip r:embed="rId2" cstate="print">
            <a:duotone>
              <a:schemeClr val="accent5">
                <a:shade val="45000"/>
                <a:satMod val="135000"/>
              </a:schemeClr>
              <a:prstClr val="white"/>
            </a:duotone>
          </a:blip>
          <a:srcRect/>
          <a:stretch>
            <a:fillRect/>
          </a:stretch>
        </p:blipFill>
        <p:spPr bwMode="auto">
          <a:xfrm>
            <a:off x="495143" y="1484672"/>
            <a:ext cx="1512168" cy="1512168"/>
          </a:xfrm>
          <a:prstGeom prst="rect">
            <a:avLst/>
          </a:prstGeom>
          <a:noFill/>
        </p:spPr>
      </p:pic>
      <p:sp>
        <p:nvSpPr>
          <p:cNvPr id="1048975" name="文本框 15"/>
          <p:cNvSpPr txBox="1">
            <a:spLocks noChangeArrowheads="1"/>
          </p:cNvSpPr>
          <p:nvPr/>
        </p:nvSpPr>
        <p:spPr bwMode="auto">
          <a:xfrm>
            <a:off x="680523" y="2980545"/>
            <a:ext cx="1141413" cy="58420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安全生产管理机构</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8976" name="文本框 15"/>
          <p:cNvSpPr txBox="1">
            <a:spLocks noChangeArrowheads="1"/>
          </p:cNvSpPr>
          <p:nvPr/>
        </p:nvSpPr>
        <p:spPr bwMode="auto">
          <a:xfrm>
            <a:off x="656956" y="4617244"/>
            <a:ext cx="1255712" cy="58578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专职安全生产管理人员</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8977" name="六边形 46"/>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25</a:t>
            </a:r>
            <a:endParaRPr lang="zh-CN" altLang="en-US" sz="2800" dirty="0"/>
          </a:p>
        </p:txBody>
      </p:sp>
      <p:sp>
        <p:nvSpPr>
          <p:cNvPr id="1048978" name="Rectangle 7"/>
          <p:cNvSpPr/>
          <p:nvPr/>
        </p:nvSpPr>
        <p:spPr bwMode="auto">
          <a:xfrm>
            <a:off x="297233" y="1319945"/>
            <a:ext cx="2671496" cy="4042240"/>
          </a:xfrm>
          <a:prstGeom prst="rect">
            <a:avLst/>
          </a:prstGeom>
          <a:noFill/>
          <a:ln w="28575">
            <a:solidFill>
              <a:schemeClr val="tx1">
                <a:lumMod val="50000"/>
                <a:lumOff val="50000"/>
              </a:schemeClr>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2" tIns="45700" rIns="91402" bIns="45700" numCol="1" rtlCol="0" anchor="b" anchorCtr="0" compatLnSpc="1"/>
          <a:lstStyle/>
          <a:p>
            <a:pPr defTabSz="913765"/>
            <a:endParaRPr lang="en-US" sz="2000" dirty="0">
              <a:gradFill>
                <a:gsLst>
                  <a:gs pos="0">
                    <a:srgbClr val="FFFFFF"/>
                  </a:gs>
                  <a:gs pos="100000">
                    <a:srgbClr val="FFFFFF"/>
                  </a:gs>
                </a:gsLst>
                <a:lin ang="5400000" scaled="0"/>
              </a:gradFill>
            </a:endParaRPr>
          </a:p>
        </p:txBody>
      </p:sp>
      <p:sp>
        <p:nvSpPr>
          <p:cNvPr id="1048979" name="矩形 2"/>
          <p:cNvSpPr/>
          <p:nvPr/>
        </p:nvSpPr>
        <p:spPr>
          <a:xfrm>
            <a:off x="2067649" y="2679345"/>
            <a:ext cx="748923" cy="1446550"/>
          </a:xfrm>
          <a:prstGeom prst="rect">
            <a:avLst/>
          </a:prstGeom>
        </p:spPr>
        <p:txBody>
          <a:bodyPr wrap="none">
            <a:spAutoFit/>
          </a:bodyPr>
          <a:lstStyle/>
          <a:p>
            <a:r>
              <a:rPr lang="zh-CN" altLang="en-US" sz="4400" b="1" dirty="0">
                <a:solidFill>
                  <a:srgbClr val="DC3C00"/>
                </a:solidFill>
                <a:latin typeface="微软雅黑" panose="020B0503020204020204" pitchFamily="34" charset="-122"/>
                <a:ea typeface="微软雅黑" panose="020B0503020204020204" pitchFamily="34" charset="-122"/>
              </a:rPr>
              <a:t>职</a:t>
            </a:r>
            <a:endParaRPr lang="en-US" altLang="zh-CN" sz="4400" b="1" dirty="0">
              <a:solidFill>
                <a:srgbClr val="DC3C00"/>
              </a:solidFill>
              <a:latin typeface="微软雅黑" panose="020B0503020204020204" pitchFamily="34" charset="-122"/>
              <a:ea typeface="微软雅黑" panose="020B0503020204020204" pitchFamily="34" charset="-122"/>
            </a:endParaRPr>
          </a:p>
          <a:p>
            <a:r>
              <a:rPr lang="zh-CN" altLang="en-US" sz="4400" b="1" dirty="0">
                <a:solidFill>
                  <a:srgbClr val="DC3C00"/>
                </a:solidFill>
                <a:latin typeface="微软雅黑" panose="020B0503020204020204" pitchFamily="34" charset="-122"/>
                <a:ea typeface="微软雅黑" panose="020B0503020204020204" pitchFamily="34" charset="-122"/>
              </a:rPr>
              <a:t>责</a:t>
            </a:r>
            <a:endParaRPr lang="zh-CN" altLang="en-US" sz="4400" b="1" dirty="0">
              <a:solidFill>
                <a:srgbClr val="DC3C00"/>
              </a:solidFill>
              <a:latin typeface="微软雅黑" panose="020B0503020204020204" pitchFamily="34" charset="-122"/>
              <a:ea typeface="微软雅黑" panose="020B0503020204020204" pitchFamily="34" charset="-122"/>
            </a:endParaRPr>
          </a:p>
        </p:txBody>
      </p:sp>
      <p:sp>
        <p:nvSpPr>
          <p:cNvPr id="1048980" name="矩形 3"/>
          <p:cNvSpPr/>
          <p:nvPr/>
        </p:nvSpPr>
        <p:spPr>
          <a:xfrm>
            <a:off x="3000451" y="1657367"/>
            <a:ext cx="9036497" cy="3367397"/>
          </a:xfrm>
          <a:prstGeom prst="rect">
            <a:avLst/>
          </a:prstGeom>
        </p:spPr>
        <p:txBody>
          <a:bodyPr wrap="square">
            <a:spAutoFit/>
          </a:bodyPr>
          <a:lstStyle/>
          <a:p>
            <a:pPr marL="285750" indent="-285750">
              <a:lnSpc>
                <a:spcPct val="150000"/>
              </a:lnSpc>
              <a:buFont typeface="Wingdings" panose="05000000000000000000" pitchFamily="2" charset="2"/>
              <a:buChar char="Ø"/>
            </a:pPr>
            <a:r>
              <a:rPr lang="zh-CN" altLang="en-US" b="1" dirty="0">
                <a:solidFill>
                  <a:srgbClr val="132A88"/>
                </a:solidFill>
                <a:latin typeface="微软雅黑" panose="020B0503020204020204" pitchFamily="34" charset="-122"/>
                <a:ea typeface="微软雅黑" panose="020B0503020204020204" pitchFamily="34" charset="-122"/>
              </a:rPr>
              <a:t>组织或者参与拟订</a:t>
            </a:r>
            <a:r>
              <a:rPr lang="zh-CN" altLang="en-US" dirty="0">
                <a:latin typeface="微软雅黑" panose="020B0503020204020204" pitchFamily="34" charset="-122"/>
                <a:ea typeface="微软雅黑" panose="020B0503020204020204" pitchFamily="34" charset="-122"/>
              </a:rPr>
              <a:t>本单位安全生产规章制度、操作规程和生产安全事故应急救援预案</a:t>
            </a:r>
            <a:endParaRPr lang="zh-CN" altLang="en-US"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b="1" dirty="0">
                <a:solidFill>
                  <a:srgbClr val="132A88"/>
                </a:solidFill>
                <a:latin typeface="微软雅黑" panose="020B0503020204020204" pitchFamily="34" charset="-122"/>
                <a:ea typeface="微软雅黑" panose="020B0503020204020204" pitchFamily="34" charset="-122"/>
              </a:rPr>
              <a:t>组织或者参与</a:t>
            </a:r>
            <a:r>
              <a:rPr lang="zh-CN" altLang="en-US" dirty="0">
                <a:latin typeface="微软雅黑" panose="020B0503020204020204" pitchFamily="34" charset="-122"/>
                <a:ea typeface="微软雅黑" panose="020B0503020204020204" pitchFamily="34" charset="-122"/>
              </a:rPr>
              <a:t>本单位安全生产教育和培训，</a:t>
            </a:r>
            <a:r>
              <a:rPr lang="zh-CN" altLang="en-US" b="1" dirty="0">
                <a:solidFill>
                  <a:srgbClr val="132A88"/>
                </a:solidFill>
                <a:latin typeface="微软雅黑" panose="020B0503020204020204" pitchFamily="34" charset="-122"/>
                <a:ea typeface="微软雅黑" panose="020B0503020204020204" pitchFamily="34" charset="-122"/>
              </a:rPr>
              <a:t>如实记录</a:t>
            </a:r>
            <a:r>
              <a:rPr lang="zh-CN" altLang="en-US" dirty="0">
                <a:latin typeface="微软雅黑" panose="020B0503020204020204" pitchFamily="34" charset="-122"/>
                <a:ea typeface="微软雅黑" panose="020B0503020204020204" pitchFamily="34" charset="-122"/>
              </a:rPr>
              <a:t>安全生产教育和培训情况</a:t>
            </a:r>
            <a:endParaRPr lang="zh-CN" altLang="en-US"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b="1" dirty="0">
                <a:solidFill>
                  <a:srgbClr val="132A88"/>
                </a:solidFill>
                <a:latin typeface="微软雅黑" panose="020B0503020204020204" pitchFamily="34" charset="-122"/>
                <a:ea typeface="微软雅黑" panose="020B0503020204020204" pitchFamily="34" charset="-122"/>
              </a:rPr>
              <a:t>组织开展危险源辨识和评估</a:t>
            </a:r>
            <a:r>
              <a:rPr lang="zh-CN" altLang="en-US" dirty="0">
                <a:latin typeface="微软雅黑" panose="020B0503020204020204" pitchFamily="34" charset="-122"/>
                <a:ea typeface="微软雅黑" panose="020B0503020204020204" pitchFamily="34" charset="-122"/>
              </a:rPr>
              <a:t>，督促落实本单位重大危险源的安全管理措施；</a:t>
            </a:r>
            <a:endParaRPr lang="zh-CN" altLang="en-US"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b="1" dirty="0">
                <a:solidFill>
                  <a:srgbClr val="132A88"/>
                </a:solidFill>
                <a:latin typeface="微软雅黑" panose="020B0503020204020204" pitchFamily="34" charset="-122"/>
                <a:ea typeface="微软雅黑" panose="020B0503020204020204" pitchFamily="34" charset="-122"/>
              </a:rPr>
              <a:t>组织或者参与</a:t>
            </a:r>
            <a:r>
              <a:rPr lang="zh-CN" altLang="en-US" dirty="0">
                <a:latin typeface="微软雅黑" panose="020B0503020204020204" pitchFamily="34" charset="-122"/>
                <a:ea typeface="微软雅黑" panose="020B0503020204020204" pitchFamily="34" charset="-122"/>
              </a:rPr>
              <a:t>本单位应急救援演练；</a:t>
            </a:r>
            <a:endParaRPr lang="zh-CN" altLang="en-US"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b="1" dirty="0">
                <a:solidFill>
                  <a:srgbClr val="132A88"/>
                </a:solidFill>
                <a:latin typeface="微软雅黑" panose="020B0503020204020204" pitchFamily="34" charset="-122"/>
                <a:ea typeface="微软雅黑" panose="020B0503020204020204" pitchFamily="34" charset="-122"/>
              </a:rPr>
              <a:t>检查</a:t>
            </a:r>
            <a:r>
              <a:rPr lang="zh-CN" altLang="en-US" dirty="0">
                <a:latin typeface="微软雅黑" panose="020B0503020204020204" pitchFamily="34" charset="-122"/>
                <a:ea typeface="微软雅黑" panose="020B0503020204020204" pitchFamily="34" charset="-122"/>
              </a:rPr>
              <a:t>本单位的安全生产状况，及时排查生产安全事故隐患，</a:t>
            </a:r>
            <a:r>
              <a:rPr lang="zh-CN" altLang="en-US" b="1" dirty="0">
                <a:solidFill>
                  <a:srgbClr val="132A88"/>
                </a:solidFill>
                <a:latin typeface="微软雅黑" panose="020B0503020204020204" pitchFamily="34" charset="-122"/>
                <a:ea typeface="微软雅黑" panose="020B0503020204020204" pitchFamily="34" charset="-122"/>
              </a:rPr>
              <a:t>提出改进</a:t>
            </a:r>
            <a:r>
              <a:rPr lang="zh-CN" altLang="en-US" dirty="0">
                <a:latin typeface="微软雅黑" panose="020B0503020204020204" pitchFamily="34" charset="-122"/>
                <a:ea typeface="微软雅黑" panose="020B0503020204020204" pitchFamily="34" charset="-122"/>
              </a:rPr>
              <a:t>安全生产管理的建议</a:t>
            </a:r>
            <a:endParaRPr lang="zh-CN" altLang="en-US"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b="1" dirty="0">
                <a:solidFill>
                  <a:srgbClr val="132A88"/>
                </a:solidFill>
                <a:latin typeface="微软雅黑" panose="020B0503020204020204" pitchFamily="34" charset="-122"/>
                <a:ea typeface="微软雅黑" panose="020B0503020204020204" pitchFamily="34" charset="-122"/>
              </a:rPr>
              <a:t>制止和纠正</a:t>
            </a:r>
            <a:r>
              <a:rPr lang="zh-CN" altLang="en-US" dirty="0">
                <a:latin typeface="微软雅黑" panose="020B0503020204020204" pitchFamily="34" charset="-122"/>
                <a:ea typeface="微软雅黑" panose="020B0503020204020204" pitchFamily="34" charset="-122"/>
              </a:rPr>
              <a:t>违章指挥、强令冒险作业、违反操作规程的行为；</a:t>
            </a:r>
            <a:endParaRPr lang="zh-CN" altLang="en-US"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b="1" dirty="0">
                <a:solidFill>
                  <a:srgbClr val="132A88"/>
                </a:solidFill>
                <a:latin typeface="微软雅黑" panose="020B0503020204020204" pitchFamily="34" charset="-122"/>
                <a:ea typeface="微软雅黑" panose="020B0503020204020204" pitchFamily="34" charset="-122"/>
              </a:rPr>
              <a:t>督促落实</a:t>
            </a:r>
            <a:r>
              <a:rPr lang="zh-CN" altLang="en-US" dirty="0">
                <a:latin typeface="微软雅黑" panose="020B0503020204020204" pitchFamily="34" charset="-122"/>
                <a:ea typeface="微软雅黑" panose="020B0503020204020204" pitchFamily="34" charset="-122"/>
              </a:rPr>
              <a:t>本单位安全生产整改措施。</a:t>
            </a:r>
            <a:endParaRPr lang="zh-CN" altLang="en-US" dirty="0">
              <a:latin typeface="微软雅黑" panose="020B0503020204020204" pitchFamily="34" charset="-122"/>
              <a:ea typeface="微软雅黑" panose="020B0503020204020204" pitchFamily="34" charset="-122"/>
            </a:endParaRPr>
          </a:p>
        </p:txBody>
      </p:sp>
      <p:sp>
        <p:nvSpPr>
          <p:cNvPr id="1048981" name="矩形 4"/>
          <p:cNvSpPr/>
          <p:nvPr/>
        </p:nvSpPr>
        <p:spPr>
          <a:xfrm>
            <a:off x="484951" y="5787898"/>
            <a:ext cx="11063312" cy="369332"/>
          </a:xfrm>
          <a:prstGeom prst="rect">
            <a:avLst/>
          </a:prstGeom>
        </p:spPr>
        <p:txBody>
          <a:bodyPr wrap="square">
            <a:spAutoFit/>
          </a:bodyPr>
          <a:lstStyle/>
          <a:p>
            <a:r>
              <a:rPr lang="zh-CN" altLang="en-US" b="1" dirty="0">
                <a:latin typeface="微软雅黑" panose="020B0503020204020204" pitchFamily="34" charset="-122"/>
                <a:ea typeface="微软雅黑" panose="020B0503020204020204" pitchFamily="34" charset="-122"/>
              </a:rPr>
              <a:t>生产经营单位可以设置</a:t>
            </a:r>
            <a:r>
              <a:rPr lang="zh-CN" altLang="en-US" b="1" dirty="0">
                <a:solidFill>
                  <a:srgbClr val="132A88"/>
                </a:solidFill>
                <a:latin typeface="微软雅黑" panose="020B0503020204020204" pitchFamily="34" charset="-122"/>
                <a:ea typeface="微软雅黑" panose="020B0503020204020204" pitchFamily="34" charset="-122"/>
              </a:rPr>
              <a:t>专职安全生产分管负责人</a:t>
            </a:r>
            <a:r>
              <a:rPr lang="zh-CN" altLang="en-US" b="1" dirty="0">
                <a:latin typeface="微软雅黑" panose="020B0503020204020204" pitchFamily="34" charset="-122"/>
                <a:ea typeface="微软雅黑" panose="020B0503020204020204" pitchFamily="34" charset="-122"/>
              </a:rPr>
              <a:t>，协助本单位主要负责人履行安全生产管理职责。</a:t>
            </a:r>
            <a:endParaRPr lang="zh-CN" altLang="en-US" b="1" dirty="0">
              <a:latin typeface="微软雅黑" panose="020B0503020204020204" pitchFamily="34" charset="-122"/>
              <a:ea typeface="微软雅黑" panose="020B0503020204020204" pitchFamily="34" charset="-122"/>
            </a:endParaRPr>
          </a:p>
        </p:txBody>
      </p:sp>
      <p:sp>
        <p:nvSpPr>
          <p:cNvPr id="1048982" name="文本框 11"/>
          <p:cNvSpPr txBox="1"/>
          <p:nvPr/>
        </p:nvSpPr>
        <p:spPr>
          <a:xfrm>
            <a:off x="297233" y="1433836"/>
            <a:ext cx="2671496" cy="369332"/>
          </a:xfrm>
          <a:prstGeom prst="rect">
            <a:avLst/>
          </a:prstGeom>
          <a:noFill/>
        </p:spPr>
        <p:txBody>
          <a:bodyPr wrap="square">
            <a:spAutoFit/>
          </a:bodyPr>
          <a:lstStyle/>
          <a:p>
            <a:pPr algn="ctr"/>
            <a:r>
              <a:rPr lang="zh-CN" altLang="en-US" b="1" dirty="0">
                <a:latin typeface="微软雅黑" panose="020B0503020204020204" pitchFamily="34" charset="-122"/>
                <a:ea typeface="微软雅黑" panose="020B0503020204020204" pitchFamily="34" charset="-122"/>
              </a:rPr>
              <a:t>生产经营单位</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83" name="圆角矩形 3"/>
          <p:cNvSpPr/>
          <p:nvPr/>
        </p:nvSpPr>
        <p:spPr>
          <a:xfrm>
            <a:off x="3056504" y="620688"/>
            <a:ext cx="2519363" cy="863600"/>
          </a:xfrm>
          <a:prstGeom prst="roundRect">
            <a:avLst>
              <a:gd name="adj" fmla="val 0"/>
            </a:avLst>
          </a:prstGeom>
          <a:solidFill>
            <a:srgbClr val="0072C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安全生产管理机构</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安全生产管理人员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048984" name="圆角矩形 4"/>
          <p:cNvSpPr/>
          <p:nvPr/>
        </p:nvSpPr>
        <p:spPr>
          <a:xfrm>
            <a:off x="8126979" y="620688"/>
            <a:ext cx="2879725" cy="863600"/>
          </a:xfrm>
          <a:prstGeom prst="roundRect">
            <a:avLst>
              <a:gd name="adj" fmla="val 0"/>
            </a:avLst>
          </a:prstGeom>
          <a:solidFill>
            <a:srgbClr val="DC3C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恪尽职守</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依法履行职责</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8985" name="矩形 10"/>
          <p:cNvSpPr/>
          <p:nvPr/>
        </p:nvSpPr>
        <p:spPr>
          <a:xfrm>
            <a:off x="3056504" y="2373290"/>
            <a:ext cx="773113" cy="24780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sp>
        <p:nvSpPr>
          <p:cNvPr id="1048986" name="矩形 9"/>
          <p:cNvSpPr>
            <a:spLocks noChangeArrowheads="1"/>
          </p:cNvSpPr>
          <p:nvPr/>
        </p:nvSpPr>
        <p:spPr bwMode="auto">
          <a:xfrm>
            <a:off x="3056504" y="2373290"/>
            <a:ext cx="773113" cy="2478087"/>
          </a:xfrm>
          <a:prstGeom prst="rect">
            <a:avLst/>
          </a:prstGeom>
          <a:noFill/>
          <a:ln>
            <a:noFill/>
          </a:ln>
        </p:spPr>
        <p:txBody>
          <a:bodyPr>
            <a:spAutoFit/>
          </a:bodyPr>
          <a:lstStyle>
            <a:lvl1pPr defTabSz="2133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2133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2133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2133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2133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生</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产</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经</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营</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单</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位</a:t>
            </a:r>
            <a:endParaRPr lang="en-US" altLang="zh-CN" sz="2000" b="1">
              <a:solidFill>
                <a:schemeClr val="bg1"/>
              </a:solidFill>
              <a:latin typeface="微软雅黑" panose="020B0503020204020204" pitchFamily="34" charset="-122"/>
              <a:ea typeface="微软雅黑" panose="020B0503020204020204" pitchFamily="34" charset="-122"/>
            </a:endParaRPr>
          </a:p>
        </p:txBody>
      </p:sp>
      <p:cxnSp>
        <p:nvCxnSpPr>
          <p:cNvPr id="3145779" name="肘形连接符 22"/>
          <p:cNvCxnSpPr/>
          <p:nvPr/>
        </p:nvCxnSpPr>
        <p:spPr>
          <a:xfrm>
            <a:off x="3883592" y="3603602"/>
            <a:ext cx="954087" cy="773113"/>
          </a:xfrm>
          <a:prstGeom prst="bentConnector3">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45780" name="肘形连接符 23"/>
          <p:cNvCxnSpPr/>
          <p:nvPr/>
        </p:nvCxnSpPr>
        <p:spPr>
          <a:xfrm flipV="1">
            <a:off x="3883592" y="2828900"/>
            <a:ext cx="954087" cy="774700"/>
          </a:xfrm>
          <a:prstGeom prst="bentConnector3">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048987" name="圆角矩形 5"/>
          <p:cNvSpPr/>
          <p:nvPr/>
        </p:nvSpPr>
        <p:spPr>
          <a:xfrm>
            <a:off x="4842442" y="2373288"/>
            <a:ext cx="2365375" cy="863600"/>
          </a:xfrm>
          <a:prstGeom prst="roundRect">
            <a:avLst>
              <a:gd name="adj" fmla="val 954"/>
            </a:avLst>
          </a:pr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作出涉及</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安全的经营决策</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8988" name="圆角矩形 6"/>
          <p:cNvSpPr/>
          <p:nvPr/>
        </p:nvSpPr>
        <p:spPr>
          <a:xfrm>
            <a:off x="8115867" y="2368525"/>
            <a:ext cx="2879725" cy="865188"/>
          </a:xfrm>
          <a:prstGeom prst="roundRect">
            <a:avLst>
              <a:gd name="adj" fmla="val 2037"/>
            </a:avLst>
          </a:prstGeom>
          <a:solidFill>
            <a:srgbClr val="DC3C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安全生产管理机构</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安全生产管理人员的意见</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cxnSp>
        <p:nvCxnSpPr>
          <p:cNvPr id="3145781" name="直接箭头连接符 26"/>
          <p:cNvCxnSpPr/>
          <p:nvPr/>
        </p:nvCxnSpPr>
        <p:spPr>
          <a:xfrm>
            <a:off x="7315767" y="2801913"/>
            <a:ext cx="687387" cy="0"/>
          </a:xfrm>
          <a:prstGeom prst="straightConnector1">
            <a:avLst/>
          </a:prstGeom>
          <a:ln w="57150">
            <a:solidFill>
              <a:srgbClr val="70AD47"/>
            </a:solidFill>
            <a:tailEnd type="triangle"/>
          </a:ln>
        </p:spPr>
        <p:style>
          <a:lnRef idx="1">
            <a:schemeClr val="accent1"/>
          </a:lnRef>
          <a:fillRef idx="0">
            <a:schemeClr val="accent1"/>
          </a:fillRef>
          <a:effectRef idx="0">
            <a:schemeClr val="accent1"/>
          </a:effectRef>
          <a:fontRef idx="minor">
            <a:schemeClr val="tx1"/>
          </a:fontRef>
        </p:style>
      </p:cxnSp>
      <p:sp>
        <p:nvSpPr>
          <p:cNvPr id="1048989" name="文本框 27"/>
          <p:cNvSpPr txBox="1">
            <a:spLocks noChangeArrowheads="1"/>
          </p:cNvSpPr>
          <p:nvPr/>
        </p:nvSpPr>
        <p:spPr bwMode="auto">
          <a:xfrm>
            <a:off x="7326877" y="2111351"/>
            <a:ext cx="788988" cy="45890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a:solidFill>
                  <a:schemeClr val="tx1">
                    <a:lumMod val="65000"/>
                    <a:lumOff val="35000"/>
                  </a:schemeClr>
                </a:solidFill>
                <a:latin typeface="微软雅黑" panose="020B0503020204020204" pitchFamily="34" charset="-122"/>
                <a:ea typeface="微软雅黑" panose="020B0503020204020204" pitchFamily="34" charset="-122"/>
              </a:rPr>
              <a:t>听取</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8990" name="圆角矩形 28"/>
          <p:cNvSpPr/>
          <p:nvPr/>
        </p:nvSpPr>
        <p:spPr>
          <a:xfrm>
            <a:off x="4853554" y="3970313"/>
            <a:ext cx="2365375" cy="863600"/>
          </a:xfrm>
          <a:prstGeom prst="roundRect">
            <a:avLst>
              <a:gd name="adj" fmla="val 954"/>
            </a:avLst>
          </a:pr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安全管理人员</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依法履行职责</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8991" name="圆角矩形 29"/>
          <p:cNvSpPr/>
          <p:nvPr/>
        </p:nvSpPr>
        <p:spPr>
          <a:xfrm>
            <a:off x="8126979" y="3965550"/>
            <a:ext cx="2879725" cy="865188"/>
          </a:xfrm>
          <a:prstGeom prst="roundRect">
            <a:avLst>
              <a:gd name="adj" fmla="val 2037"/>
            </a:avLst>
          </a:prstGeom>
          <a:solidFill>
            <a:srgbClr val="DC3C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降低工资、福利等</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待遇或者解除劳动合同</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cxnSp>
        <p:nvCxnSpPr>
          <p:cNvPr id="3145782" name="直接箭头连接符 30"/>
          <p:cNvCxnSpPr/>
          <p:nvPr/>
        </p:nvCxnSpPr>
        <p:spPr>
          <a:xfrm>
            <a:off x="7328467" y="4397350"/>
            <a:ext cx="687387" cy="0"/>
          </a:xfrm>
          <a:prstGeom prst="straightConnector1">
            <a:avLst/>
          </a:prstGeom>
          <a:ln w="57150">
            <a:solidFill>
              <a:srgbClr val="70AD47"/>
            </a:solidFill>
            <a:tailEnd type="triangle"/>
          </a:ln>
        </p:spPr>
        <p:style>
          <a:lnRef idx="1">
            <a:schemeClr val="accent1"/>
          </a:lnRef>
          <a:fillRef idx="0">
            <a:schemeClr val="accent1"/>
          </a:fillRef>
          <a:effectRef idx="0">
            <a:schemeClr val="accent1"/>
          </a:effectRef>
          <a:fontRef idx="minor">
            <a:schemeClr val="tx1"/>
          </a:fontRef>
        </p:style>
      </p:cxnSp>
      <p:sp>
        <p:nvSpPr>
          <p:cNvPr id="1048992" name="文本框 31"/>
          <p:cNvSpPr txBox="1">
            <a:spLocks noChangeArrowheads="1"/>
          </p:cNvSpPr>
          <p:nvPr/>
        </p:nvSpPr>
        <p:spPr bwMode="auto">
          <a:xfrm>
            <a:off x="7339577" y="3708376"/>
            <a:ext cx="787400" cy="45890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a:solidFill>
                  <a:schemeClr val="tx1">
                    <a:lumMod val="65000"/>
                    <a:lumOff val="35000"/>
                  </a:schemeClr>
                </a:solidFill>
                <a:latin typeface="微软雅黑" panose="020B0503020204020204" pitchFamily="34" charset="-122"/>
                <a:ea typeface="微软雅黑" panose="020B0503020204020204" pitchFamily="34" charset="-122"/>
              </a:rPr>
              <a:t>不得</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45783" name="直接箭头连接符 34"/>
          <p:cNvCxnSpPr/>
          <p:nvPr/>
        </p:nvCxnSpPr>
        <p:spPr>
          <a:xfrm>
            <a:off x="5791765" y="1106463"/>
            <a:ext cx="2089150" cy="0"/>
          </a:xfrm>
          <a:prstGeom prst="straightConnector1">
            <a:avLst/>
          </a:prstGeom>
          <a:ln w="57150">
            <a:solidFill>
              <a:srgbClr val="70AD47"/>
            </a:solidFill>
            <a:tailEnd type="triangle"/>
          </a:ln>
        </p:spPr>
        <p:style>
          <a:lnRef idx="1">
            <a:schemeClr val="accent1"/>
          </a:lnRef>
          <a:fillRef idx="0">
            <a:schemeClr val="accent1"/>
          </a:fillRef>
          <a:effectRef idx="0">
            <a:schemeClr val="accent1"/>
          </a:effectRef>
          <a:fontRef idx="minor">
            <a:schemeClr val="tx1"/>
          </a:fontRef>
        </p:style>
      </p:cxnSp>
      <p:sp>
        <p:nvSpPr>
          <p:cNvPr id="1048993" name="文本框 35"/>
          <p:cNvSpPr txBox="1">
            <a:spLocks noChangeArrowheads="1"/>
          </p:cNvSpPr>
          <p:nvPr/>
        </p:nvSpPr>
        <p:spPr bwMode="auto">
          <a:xfrm>
            <a:off x="6456927" y="584910"/>
            <a:ext cx="788988" cy="45890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应当</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8994" name="圆角矩形 38"/>
          <p:cNvSpPr/>
          <p:nvPr/>
        </p:nvSpPr>
        <p:spPr>
          <a:xfrm>
            <a:off x="3043804" y="5527650"/>
            <a:ext cx="2963863" cy="1055688"/>
          </a:xfrm>
          <a:prstGeom prst="roundRect">
            <a:avLst>
              <a:gd name="adj" fmla="val 0"/>
            </a:avLst>
          </a:pr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危险物品的生产、储存单位</a:t>
            </a:r>
            <a:endParaRPr lang="en-US" altLang="zh-CN" sz="1600" b="1" dirty="0">
              <a:solidFill>
                <a:schemeClr val="bg1"/>
              </a:solidFill>
              <a:latin typeface="微软雅黑" panose="020B0503020204020204" pitchFamily="34" charset="-122"/>
              <a:ea typeface="微软雅黑" panose="020B0503020204020204" pitchFamily="34" charset="-122"/>
            </a:endParaRPr>
          </a:p>
          <a:p>
            <a:pP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矿山、金属冶炼单位</a:t>
            </a:r>
            <a:endParaRPr lang="en-US" altLang="zh-CN" sz="1600" b="1" dirty="0">
              <a:solidFill>
                <a:schemeClr val="bg1"/>
              </a:solidFill>
              <a:latin typeface="微软雅黑" panose="020B0503020204020204" pitchFamily="34" charset="-122"/>
              <a:ea typeface="微软雅黑" panose="020B0503020204020204" pitchFamily="34" charset="-122"/>
            </a:endParaRPr>
          </a:p>
          <a:p>
            <a:pP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安全生产管理人员的任免</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048995" name="圆角矩形 39"/>
          <p:cNvSpPr/>
          <p:nvPr/>
        </p:nvSpPr>
        <p:spPr>
          <a:xfrm>
            <a:off x="8134915" y="5622900"/>
            <a:ext cx="2881312" cy="865188"/>
          </a:xfrm>
          <a:prstGeom prst="roundRect">
            <a:avLst>
              <a:gd name="adj" fmla="val 0"/>
            </a:avLst>
          </a:prstGeom>
          <a:solidFill>
            <a:srgbClr val="DC3C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主管的负有安全生产</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监督管理职责的部门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cxnSp>
        <p:nvCxnSpPr>
          <p:cNvPr id="3145784" name="直接箭头连接符 40"/>
          <p:cNvCxnSpPr/>
          <p:nvPr/>
        </p:nvCxnSpPr>
        <p:spPr>
          <a:xfrm>
            <a:off x="6026715" y="6081688"/>
            <a:ext cx="2089150" cy="0"/>
          </a:xfrm>
          <a:prstGeom prst="straightConnector1">
            <a:avLst/>
          </a:prstGeom>
          <a:ln w="57150">
            <a:solidFill>
              <a:srgbClr val="70AD47"/>
            </a:solidFill>
            <a:tailEnd type="triangle"/>
          </a:ln>
        </p:spPr>
        <p:style>
          <a:lnRef idx="1">
            <a:schemeClr val="accent1"/>
          </a:lnRef>
          <a:fillRef idx="0">
            <a:schemeClr val="accent1"/>
          </a:fillRef>
          <a:effectRef idx="0">
            <a:schemeClr val="accent1"/>
          </a:effectRef>
          <a:fontRef idx="minor">
            <a:schemeClr val="tx1"/>
          </a:fontRef>
        </p:style>
      </p:cxnSp>
      <p:sp>
        <p:nvSpPr>
          <p:cNvPr id="1048996" name="文本框 41"/>
          <p:cNvSpPr txBox="1">
            <a:spLocks noChangeArrowheads="1"/>
          </p:cNvSpPr>
          <p:nvPr/>
        </p:nvSpPr>
        <p:spPr bwMode="auto">
          <a:xfrm>
            <a:off x="6750615" y="5497489"/>
            <a:ext cx="787400" cy="45890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a:solidFill>
                  <a:schemeClr val="tx1">
                    <a:lumMod val="65000"/>
                    <a:lumOff val="35000"/>
                  </a:schemeClr>
                </a:solidFill>
                <a:latin typeface="微软雅黑" panose="020B0503020204020204" pitchFamily="34" charset="-122"/>
                <a:ea typeface="微软雅黑" panose="020B0503020204020204" pitchFamily="34" charset="-122"/>
              </a:rPr>
              <a:t>告知</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8997" name="六边形 24"/>
          <p:cNvSpPr/>
          <p:nvPr/>
        </p:nvSpPr>
        <p:spPr>
          <a:xfrm>
            <a:off x="11137354" y="39287"/>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26</a:t>
            </a:r>
            <a:endParaRPr lang="zh-CN" altLang="en-US" sz="28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98" name="圆角矩形 2"/>
          <p:cNvSpPr/>
          <p:nvPr/>
        </p:nvSpPr>
        <p:spPr>
          <a:xfrm>
            <a:off x="1416846" y="566738"/>
            <a:ext cx="2519363" cy="863600"/>
          </a:xfrm>
          <a:prstGeom prst="roundRect">
            <a:avLst>
              <a:gd name="adj" fmla="val 0"/>
            </a:avLst>
          </a:prstGeom>
          <a:solidFill>
            <a:srgbClr val="0072C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lnSpc>
                <a:spcPct val="150000"/>
              </a:lnSpc>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主要负责人</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defTabSz="2133600">
              <a:lnSpc>
                <a:spcPct val="150000"/>
              </a:lnSpc>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安全生产管理人员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048999" name="圆角矩形 3"/>
          <p:cNvSpPr/>
          <p:nvPr/>
        </p:nvSpPr>
        <p:spPr>
          <a:xfrm>
            <a:off x="6487321" y="566738"/>
            <a:ext cx="3587749" cy="863600"/>
          </a:xfrm>
          <a:prstGeom prst="roundRect">
            <a:avLst>
              <a:gd name="adj" fmla="val 0"/>
            </a:avLst>
          </a:prstGeom>
          <a:solidFill>
            <a:srgbClr val="CC66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与本单位所从事的生产经营活动相应的安全生产知识和管理能力</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cxnSp>
        <p:nvCxnSpPr>
          <p:cNvPr id="3145785" name="直接箭头连接符 4"/>
          <p:cNvCxnSpPr/>
          <p:nvPr/>
        </p:nvCxnSpPr>
        <p:spPr>
          <a:xfrm>
            <a:off x="4152107" y="1052513"/>
            <a:ext cx="2089150" cy="0"/>
          </a:xfrm>
          <a:prstGeom prst="straightConnector1">
            <a:avLst/>
          </a:prstGeom>
          <a:ln w="57150">
            <a:solidFill>
              <a:srgbClr val="70AD47"/>
            </a:solidFill>
            <a:tailEnd type="triangle"/>
          </a:ln>
        </p:spPr>
        <p:style>
          <a:lnRef idx="1">
            <a:schemeClr val="accent1"/>
          </a:lnRef>
          <a:fillRef idx="0">
            <a:schemeClr val="accent1"/>
          </a:fillRef>
          <a:effectRef idx="0">
            <a:schemeClr val="accent1"/>
          </a:effectRef>
          <a:fontRef idx="minor">
            <a:schemeClr val="tx1"/>
          </a:fontRef>
        </p:style>
      </p:cxnSp>
      <p:sp>
        <p:nvSpPr>
          <p:cNvPr id="1049000" name="文本框 5"/>
          <p:cNvSpPr txBox="1">
            <a:spLocks noChangeArrowheads="1"/>
          </p:cNvSpPr>
          <p:nvPr/>
        </p:nvSpPr>
        <p:spPr bwMode="auto">
          <a:xfrm>
            <a:off x="4419538" y="459564"/>
            <a:ext cx="1697040" cy="458908"/>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dirty="0">
                <a:latin typeface="微软雅黑" panose="020B0503020204020204" pitchFamily="34" charset="-122"/>
                <a:ea typeface="微软雅黑" panose="020B0503020204020204" pitchFamily="34" charset="-122"/>
              </a:rPr>
              <a:t>必须具备</a:t>
            </a:r>
            <a:endParaRPr lang="zh-CN" altLang="en-US" sz="2400" b="1" dirty="0">
              <a:solidFill>
                <a:srgbClr val="CC6600"/>
              </a:solidFill>
              <a:latin typeface="微软雅黑" panose="020B0503020204020204" pitchFamily="34" charset="-122"/>
              <a:ea typeface="微软雅黑" panose="020B0503020204020204" pitchFamily="34" charset="-122"/>
            </a:endParaRPr>
          </a:p>
        </p:txBody>
      </p:sp>
      <p:sp>
        <p:nvSpPr>
          <p:cNvPr id="1049001" name="圆角矩形 10"/>
          <p:cNvSpPr/>
          <p:nvPr/>
        </p:nvSpPr>
        <p:spPr>
          <a:xfrm>
            <a:off x="4607470" y="2711450"/>
            <a:ext cx="2195068" cy="1152000"/>
          </a:xfrm>
          <a:prstGeom prst="roundRect">
            <a:avLst>
              <a:gd name="adj" fmla="val 954"/>
            </a:avLst>
          </a:pr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lnSpc>
                <a:spcPct val="150000"/>
              </a:lnSpc>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主要负责人</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defTabSz="2133600">
              <a:lnSpc>
                <a:spcPct val="150000"/>
              </a:lnSpc>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安全生产管理人员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002" name="圆角矩形 11"/>
          <p:cNvSpPr/>
          <p:nvPr/>
        </p:nvSpPr>
        <p:spPr>
          <a:xfrm>
            <a:off x="8398671" y="2640013"/>
            <a:ext cx="2397125" cy="1130300"/>
          </a:xfrm>
          <a:prstGeom prst="roundRect">
            <a:avLst>
              <a:gd name="adj" fmla="val 2037"/>
            </a:avLst>
          </a:prstGeom>
          <a:solidFill>
            <a:srgbClr val="CC66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主管的负有安全生产</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监督管理职责的部门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270" name="组合 16"/>
          <p:cNvGrpSpPr/>
          <p:nvPr/>
        </p:nvGrpSpPr>
        <p:grpSpPr bwMode="auto">
          <a:xfrm>
            <a:off x="768202" y="2711452"/>
            <a:ext cx="4281369" cy="1152000"/>
            <a:chOff x="236713" y="3642686"/>
            <a:chExt cx="3825917" cy="1152021"/>
          </a:xfrm>
        </p:grpSpPr>
        <p:sp>
          <p:nvSpPr>
            <p:cNvPr id="1049003" name="圆角矩形 14"/>
            <p:cNvSpPr/>
            <p:nvPr/>
          </p:nvSpPr>
          <p:spPr>
            <a:xfrm>
              <a:off x="236713" y="3642686"/>
              <a:ext cx="3399206" cy="1152021"/>
            </a:xfrm>
            <a:prstGeom prst="roundRect">
              <a:avLst>
                <a:gd name="adj" fmla="val 954"/>
              </a:avLst>
            </a:pr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defTabSz="2133600">
                <a:spcAft>
                  <a:spcPct val="35000"/>
                </a:spcAft>
              </a:pP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1049004" name="矩形 15"/>
            <p:cNvSpPr>
              <a:spLocks noChangeArrowheads="1"/>
            </p:cNvSpPr>
            <p:nvPr/>
          </p:nvSpPr>
          <p:spPr bwMode="auto">
            <a:xfrm>
              <a:off x="245095" y="3725221"/>
              <a:ext cx="3817535" cy="1003370"/>
            </a:xfrm>
            <a:prstGeom prst="rect">
              <a:avLst/>
            </a:prstGeom>
            <a:noFill/>
            <a:ln>
              <a:noFill/>
            </a:ln>
          </p:spPr>
          <p:txBody>
            <a:bodyPr wrap="square">
              <a:spAutoFit/>
            </a:bodyPr>
            <a:lstStyle>
              <a:lvl1pPr defTabSz="2133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2133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2133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2133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2133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spcAft>
                  <a:spcPct val="35000"/>
                </a:spcAft>
                <a:buFontTx/>
                <a:buNone/>
              </a:pPr>
              <a:r>
                <a:rPr lang="zh-CN" altLang="en-US" sz="1600" b="1" dirty="0">
                  <a:solidFill>
                    <a:schemeClr val="bg1"/>
                  </a:solidFill>
                  <a:latin typeface="微软雅黑" panose="020B0503020204020204" pitchFamily="34" charset="-122"/>
                  <a:ea typeface="微软雅黑" panose="020B0503020204020204" pitchFamily="34" charset="-122"/>
                </a:rPr>
                <a:t>矿山、金属冶炼</a:t>
              </a:r>
              <a:endParaRPr lang="en-US" altLang="zh-CN" sz="1600" b="1" dirty="0">
                <a:solidFill>
                  <a:schemeClr val="bg1"/>
                </a:solidFill>
                <a:latin typeface="微软雅黑" panose="020B0503020204020204" pitchFamily="34" charset="-122"/>
                <a:ea typeface="微软雅黑" panose="020B0503020204020204" pitchFamily="34" charset="-122"/>
              </a:endParaRPr>
            </a:p>
            <a:p>
              <a:pPr>
                <a:lnSpc>
                  <a:spcPct val="100000"/>
                </a:lnSpc>
                <a:spcBef>
                  <a:spcPct val="0"/>
                </a:spcBef>
                <a:spcAft>
                  <a:spcPct val="35000"/>
                </a:spcAft>
                <a:buFontTx/>
                <a:buNone/>
              </a:pPr>
              <a:r>
                <a:rPr lang="zh-CN" altLang="en-US" sz="1600" b="1" dirty="0">
                  <a:solidFill>
                    <a:schemeClr val="bg1"/>
                  </a:solidFill>
                  <a:latin typeface="微软雅黑" panose="020B0503020204020204" pitchFamily="34" charset="-122"/>
                  <a:ea typeface="微软雅黑" panose="020B0503020204020204" pitchFamily="34" charset="-122"/>
                </a:rPr>
                <a:t>建筑施工、运输单位</a:t>
              </a:r>
              <a:endParaRPr lang="en-US" altLang="zh-CN" sz="1600" b="1" dirty="0">
                <a:solidFill>
                  <a:schemeClr val="bg1"/>
                </a:solidFill>
                <a:latin typeface="微软雅黑" panose="020B0503020204020204" pitchFamily="34" charset="-122"/>
                <a:ea typeface="微软雅黑" panose="020B0503020204020204" pitchFamily="34" charset="-122"/>
              </a:endParaRPr>
            </a:p>
            <a:p>
              <a:pPr>
                <a:lnSpc>
                  <a:spcPct val="100000"/>
                </a:lnSpc>
                <a:spcBef>
                  <a:spcPct val="0"/>
                </a:spcBef>
                <a:spcAft>
                  <a:spcPct val="35000"/>
                </a:spcAft>
                <a:buFontTx/>
                <a:buNone/>
              </a:pPr>
              <a:r>
                <a:rPr lang="zh-CN" altLang="en-US" sz="1600" b="1" dirty="0">
                  <a:solidFill>
                    <a:schemeClr val="bg1"/>
                  </a:solidFill>
                  <a:latin typeface="微软雅黑" panose="020B0503020204020204" pitchFamily="34" charset="-122"/>
                  <a:ea typeface="微软雅黑" panose="020B0503020204020204" pitchFamily="34" charset="-122"/>
                </a:rPr>
                <a:t>危险物品的生产、经营、储存、装卸单位</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cxnSp>
        <p:nvCxnSpPr>
          <p:cNvPr id="3145786" name="直接箭头连接符 19"/>
          <p:cNvCxnSpPr/>
          <p:nvPr/>
        </p:nvCxnSpPr>
        <p:spPr>
          <a:xfrm flipH="1">
            <a:off x="6880666" y="3330575"/>
            <a:ext cx="1337031" cy="0"/>
          </a:xfrm>
          <a:prstGeom prst="straightConnector1">
            <a:avLst/>
          </a:prstGeom>
          <a:ln w="57150">
            <a:solidFill>
              <a:srgbClr val="70AD47"/>
            </a:solidFill>
            <a:tailEnd type="triangle"/>
          </a:ln>
        </p:spPr>
        <p:style>
          <a:lnRef idx="1">
            <a:schemeClr val="accent1"/>
          </a:lnRef>
          <a:fillRef idx="0">
            <a:schemeClr val="accent1"/>
          </a:fillRef>
          <a:effectRef idx="0">
            <a:schemeClr val="accent1"/>
          </a:effectRef>
          <a:fontRef idx="minor">
            <a:schemeClr val="tx1"/>
          </a:fontRef>
        </p:style>
      </p:cxnSp>
      <p:sp>
        <p:nvSpPr>
          <p:cNvPr id="1049005" name="文本框 20"/>
          <p:cNvSpPr txBox="1">
            <a:spLocks noChangeArrowheads="1"/>
          </p:cNvSpPr>
          <p:nvPr/>
        </p:nvSpPr>
        <p:spPr bwMode="auto">
          <a:xfrm>
            <a:off x="7231859" y="2682876"/>
            <a:ext cx="1239837" cy="45890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a:latin typeface="微软雅黑" panose="020B0503020204020204" pitchFamily="34" charset="-122"/>
                <a:ea typeface="微软雅黑" panose="020B0503020204020204" pitchFamily="34" charset="-122"/>
              </a:rPr>
              <a:t>考核合格</a:t>
            </a:r>
            <a:endParaRPr lang="zh-CN" altLang="en-US" sz="2400" b="1">
              <a:solidFill>
                <a:srgbClr val="CC6600"/>
              </a:solidFill>
              <a:latin typeface="微软雅黑" panose="020B0503020204020204" pitchFamily="34" charset="-122"/>
              <a:ea typeface="微软雅黑" panose="020B0503020204020204" pitchFamily="34" charset="-122"/>
            </a:endParaRPr>
          </a:p>
        </p:txBody>
      </p:sp>
      <p:cxnSp>
        <p:nvCxnSpPr>
          <p:cNvPr id="3145787" name="直接连接符 22"/>
          <p:cNvCxnSpPr/>
          <p:nvPr/>
        </p:nvCxnSpPr>
        <p:spPr>
          <a:xfrm flipV="1">
            <a:off x="9613107" y="1988912"/>
            <a:ext cx="0" cy="648000"/>
          </a:xfrm>
          <a:prstGeom prst="line">
            <a:avLst/>
          </a:prstGeom>
          <a:ln w="285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45788" name="直接连接符 23"/>
          <p:cNvCxnSpPr/>
          <p:nvPr/>
        </p:nvCxnSpPr>
        <p:spPr>
          <a:xfrm>
            <a:off x="6096796" y="2046288"/>
            <a:ext cx="3527425" cy="0"/>
          </a:xfrm>
          <a:prstGeom prst="line">
            <a:avLst/>
          </a:prstGeom>
          <a:ln w="285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45789" name="直接箭头连接符 24"/>
          <p:cNvCxnSpPr/>
          <p:nvPr/>
        </p:nvCxnSpPr>
        <p:spPr>
          <a:xfrm>
            <a:off x="5974557" y="2046288"/>
            <a:ext cx="0" cy="576262"/>
          </a:xfrm>
          <a:prstGeom prst="straightConnector1">
            <a:avLst/>
          </a:prstGeom>
          <a:ln w="28575">
            <a:solidFill>
              <a:schemeClr val="tx1">
                <a:lumMod val="65000"/>
                <a:lumOff val="35000"/>
              </a:schemeClr>
            </a:solidFill>
            <a:prstDash val="dash"/>
            <a:tailEnd type="triangle" w="lg" len="lg"/>
          </a:ln>
        </p:spPr>
        <p:style>
          <a:lnRef idx="1">
            <a:schemeClr val="accent1"/>
          </a:lnRef>
          <a:fillRef idx="0">
            <a:schemeClr val="accent1"/>
          </a:fillRef>
          <a:effectRef idx="0">
            <a:schemeClr val="accent1"/>
          </a:effectRef>
          <a:fontRef idx="minor">
            <a:schemeClr val="tx1"/>
          </a:fontRef>
        </p:style>
      </p:cxnSp>
      <p:sp>
        <p:nvSpPr>
          <p:cNvPr id="1049006" name="圆角矩形 27"/>
          <p:cNvSpPr/>
          <p:nvPr/>
        </p:nvSpPr>
        <p:spPr>
          <a:xfrm>
            <a:off x="7063582" y="1666877"/>
            <a:ext cx="1408112" cy="760413"/>
          </a:xfrm>
          <a:prstGeom prst="roundRect">
            <a:avLst>
              <a:gd name="adj" fmla="val 9596"/>
            </a:avLst>
          </a:prstGeom>
          <a:solidFill>
            <a:srgbClr val="97528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r>
              <a:rPr lang="zh-CN" altLang="en-US" sz="1600" b="1" dirty="0">
                <a:latin typeface="微软雅黑" panose="020B0503020204020204" pitchFamily="34" charset="-122"/>
                <a:ea typeface="微软雅黑" panose="020B0503020204020204" pitchFamily="34" charset="-122"/>
              </a:rPr>
              <a:t>安全知识</a:t>
            </a:r>
            <a:endParaRPr lang="en-US" altLang="zh-CN" sz="1600" b="1" dirty="0">
              <a:latin typeface="微软雅黑" panose="020B0503020204020204" pitchFamily="34" charset="-122"/>
              <a:ea typeface="微软雅黑" panose="020B0503020204020204" pitchFamily="34" charset="-122"/>
            </a:endParaRPr>
          </a:p>
          <a:p>
            <a:r>
              <a:rPr lang="zh-CN" altLang="en-US" sz="1600" b="1" dirty="0">
                <a:latin typeface="微软雅黑" panose="020B0503020204020204" pitchFamily="34" charset="-122"/>
                <a:ea typeface="微软雅黑" panose="020B0503020204020204" pitchFamily="34" charset="-122"/>
              </a:rPr>
              <a:t>管理能力</a:t>
            </a:r>
            <a:endParaRPr lang="zh-CN" altLang="en-US" sz="1600" b="1" dirty="0">
              <a:latin typeface="微软雅黑" panose="020B0503020204020204" pitchFamily="34" charset="-122"/>
              <a:ea typeface="微软雅黑" panose="020B0503020204020204" pitchFamily="34" charset="-122"/>
            </a:endParaRPr>
          </a:p>
        </p:txBody>
      </p:sp>
      <p:sp>
        <p:nvSpPr>
          <p:cNvPr id="1049007" name="六边形 5"/>
          <p:cNvSpPr/>
          <p:nvPr/>
        </p:nvSpPr>
        <p:spPr>
          <a:xfrm>
            <a:off x="1458119" y="4995863"/>
            <a:ext cx="1257300" cy="1084262"/>
          </a:xfrm>
          <a:prstGeom prst="hexagon">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008" name="六边形 26"/>
          <p:cNvSpPr/>
          <p:nvPr/>
        </p:nvSpPr>
        <p:spPr>
          <a:xfrm>
            <a:off x="3367882" y="5011740"/>
            <a:ext cx="1255712" cy="1082675"/>
          </a:xfrm>
          <a:prstGeom prst="hexagon">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009" name="六边形 28"/>
          <p:cNvSpPr/>
          <p:nvPr/>
        </p:nvSpPr>
        <p:spPr>
          <a:xfrm>
            <a:off x="2393157" y="4194177"/>
            <a:ext cx="1257300" cy="1084263"/>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221" name="Picture 9" descr="http://www.jitu5.com/uploads/allimg/140719/259351-140G910393020.jpg"/>
          <p:cNvPicPr>
            <a:picLocks noChangeAspect="1" noChangeArrowheads="1"/>
          </p:cNvPicPr>
          <p:nvPr/>
        </p:nvPicPr>
        <p:blipFill>
          <a:blip r:embed="rId1" cstate="print">
            <a:duotone>
              <a:schemeClr val="accent4">
                <a:shade val="45000"/>
                <a:satMod val="135000"/>
              </a:schemeClr>
              <a:prstClr val="white"/>
            </a:duotone>
          </a:blip>
          <a:srcRect/>
          <a:stretch>
            <a:fillRect/>
          </a:stretch>
        </p:blipFill>
        <p:spPr bwMode="auto">
          <a:xfrm>
            <a:off x="2531852" y="4190045"/>
            <a:ext cx="872064" cy="738689"/>
          </a:xfrm>
          <a:prstGeom prst="rect">
            <a:avLst/>
          </a:prstGeom>
          <a:noFill/>
          <a:ln>
            <a:noFill/>
          </a:ln>
        </p:spPr>
      </p:pic>
      <p:grpSp>
        <p:nvGrpSpPr>
          <p:cNvPr id="271" name="组合 6"/>
          <p:cNvGrpSpPr>
            <a:grpSpLocks noChangeAspect="1"/>
          </p:cNvGrpSpPr>
          <p:nvPr/>
        </p:nvGrpSpPr>
        <p:grpSpPr bwMode="auto">
          <a:xfrm>
            <a:off x="1695383" y="5111817"/>
            <a:ext cx="733847" cy="468000"/>
            <a:chOff x="1898956" y="4786536"/>
            <a:chExt cx="1079500" cy="688975"/>
          </a:xfrm>
          <a:solidFill>
            <a:srgbClr val="FFF700"/>
          </a:solidFill>
        </p:grpSpPr>
        <p:sp>
          <p:nvSpPr>
            <p:cNvPr id="1049010" name="等腰三角形 34"/>
            <p:cNvSpPr/>
            <p:nvPr/>
          </p:nvSpPr>
          <p:spPr bwMode="auto">
            <a:xfrm>
              <a:off x="1898956" y="4786536"/>
              <a:ext cx="790276" cy="68897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endParaRPr>
            </a:p>
          </p:txBody>
        </p:sp>
        <p:sp>
          <p:nvSpPr>
            <p:cNvPr id="1049011" name="等腰三角形 35"/>
            <p:cNvSpPr/>
            <p:nvPr/>
          </p:nvSpPr>
          <p:spPr bwMode="auto">
            <a:xfrm>
              <a:off x="2188180" y="5006681"/>
              <a:ext cx="790276" cy="4688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endParaRPr>
            </a:p>
          </p:txBody>
        </p:sp>
      </p:grpSp>
      <p:pic>
        <p:nvPicPr>
          <p:cNvPr id="2097222" name="Picture 13" descr="http://www.jitu5.com/uploads/allimg/130909/259960-130ZZ9355241.jpg"/>
          <p:cNvPicPr>
            <a:picLocks noChangeAspect="1" noChangeArrowheads="1"/>
          </p:cNvPicPr>
          <p:nvPr/>
        </p:nvPicPr>
        <p:blipFill>
          <a:blip r:embed="rId2" cstate="print">
            <a:duotone>
              <a:schemeClr val="accent5">
                <a:shade val="45000"/>
                <a:satMod val="135000"/>
              </a:schemeClr>
              <a:prstClr val="white"/>
            </a:duotone>
          </a:blip>
          <a:srcRect/>
          <a:stretch>
            <a:fillRect/>
          </a:stretch>
        </p:blipFill>
        <p:spPr bwMode="auto">
          <a:xfrm>
            <a:off x="3688120" y="5013176"/>
            <a:ext cx="638527" cy="566456"/>
          </a:xfrm>
          <a:prstGeom prst="rect">
            <a:avLst/>
          </a:prstGeom>
          <a:noFill/>
          <a:ln>
            <a:noFill/>
          </a:ln>
        </p:spPr>
      </p:pic>
      <p:sp>
        <p:nvSpPr>
          <p:cNvPr id="1049012" name="矩形 6"/>
          <p:cNvSpPr>
            <a:spLocks noChangeArrowheads="1"/>
          </p:cNvSpPr>
          <p:nvPr/>
        </p:nvSpPr>
        <p:spPr bwMode="auto">
          <a:xfrm>
            <a:off x="1813721" y="5691190"/>
            <a:ext cx="544513" cy="30797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400" b="1">
                <a:solidFill>
                  <a:schemeClr val="bg1"/>
                </a:solidFill>
                <a:latin typeface="微软雅黑" panose="020B0503020204020204" pitchFamily="34" charset="-122"/>
                <a:ea typeface="微软雅黑" panose="020B0503020204020204" pitchFamily="34" charset="-122"/>
              </a:rPr>
              <a:t>矿山</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1049013" name="矩形 37"/>
          <p:cNvSpPr>
            <a:spLocks noChangeArrowheads="1"/>
          </p:cNvSpPr>
          <p:nvPr/>
        </p:nvSpPr>
        <p:spPr bwMode="auto">
          <a:xfrm>
            <a:off x="2569369" y="4875215"/>
            <a:ext cx="903288" cy="30797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400" b="1">
                <a:solidFill>
                  <a:schemeClr val="bg1"/>
                </a:solidFill>
                <a:latin typeface="微软雅黑" panose="020B0503020204020204" pitchFamily="34" charset="-122"/>
                <a:ea typeface="微软雅黑" panose="020B0503020204020204" pitchFamily="34" charset="-122"/>
              </a:rPr>
              <a:t>金属冶炼</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1049014" name="矩形 38"/>
          <p:cNvSpPr>
            <a:spLocks noChangeArrowheads="1"/>
          </p:cNvSpPr>
          <p:nvPr/>
        </p:nvSpPr>
        <p:spPr bwMode="auto">
          <a:xfrm>
            <a:off x="3450434" y="5516565"/>
            <a:ext cx="1082675" cy="52387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400" b="1">
                <a:solidFill>
                  <a:schemeClr val="bg1"/>
                </a:solidFill>
                <a:latin typeface="微软雅黑" panose="020B0503020204020204" pitchFamily="34" charset="-122"/>
                <a:ea typeface="微软雅黑" panose="020B0503020204020204" pitchFamily="34" charset="-122"/>
              </a:rPr>
              <a:t>危险物品的</a:t>
            </a:r>
            <a:endParaRPr lang="en-US" altLang="zh-CN" sz="14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buFontTx/>
              <a:buNone/>
            </a:pPr>
            <a:r>
              <a:rPr lang="zh-CN" altLang="en-US" sz="1400" b="1">
                <a:solidFill>
                  <a:schemeClr val="bg1"/>
                </a:solidFill>
                <a:latin typeface="微软雅黑" panose="020B0503020204020204" pitchFamily="34" charset="-122"/>
                <a:ea typeface="微软雅黑" panose="020B0503020204020204" pitchFamily="34" charset="-122"/>
              </a:rPr>
              <a:t>生产</a:t>
            </a:r>
            <a:r>
              <a:rPr lang="en-US" altLang="zh-CN" sz="1400" b="1">
                <a:solidFill>
                  <a:schemeClr val="bg1"/>
                </a:solidFill>
                <a:latin typeface="微软雅黑" panose="020B0503020204020204" pitchFamily="34" charset="-122"/>
                <a:ea typeface="微软雅黑" panose="020B0503020204020204" pitchFamily="34" charset="-122"/>
              </a:rPr>
              <a:t>/</a:t>
            </a:r>
            <a:r>
              <a:rPr lang="zh-CN" altLang="en-US" sz="1400" b="1">
                <a:solidFill>
                  <a:schemeClr val="bg1"/>
                </a:solidFill>
                <a:latin typeface="微软雅黑" panose="020B0503020204020204" pitchFamily="34" charset="-122"/>
                <a:ea typeface="微软雅黑" panose="020B0503020204020204" pitchFamily="34" charset="-122"/>
              </a:rPr>
              <a:t>储存</a:t>
            </a:r>
            <a:endParaRPr lang="zh-CN" altLang="en-US" sz="1400" b="1">
              <a:solidFill>
                <a:schemeClr val="bg1"/>
              </a:solidFill>
              <a:latin typeface="微软雅黑" panose="020B0503020204020204" pitchFamily="34" charset="-122"/>
              <a:ea typeface="微软雅黑" panose="020B0503020204020204" pitchFamily="34" charset="-122"/>
            </a:endParaRPr>
          </a:p>
        </p:txBody>
      </p:sp>
      <p:pic>
        <p:nvPicPr>
          <p:cNvPr id="2097223" name="Picture 4" descr="http://www.jitu5.com/uploads/allimg/140327/259513-14032G6424674.jpg"/>
          <p:cNvPicPr>
            <a:picLocks noChangeAspect="1" noChangeArrowheads="1"/>
          </p:cNvPicPr>
          <p:nvPr/>
        </p:nvPicPr>
        <p:blipFill rotWithShape="1">
          <a:blip r:embed="rId3" cstate="print">
            <a:duotone>
              <a:schemeClr val="accent6">
                <a:shade val="45000"/>
                <a:satMod val="135000"/>
              </a:schemeClr>
              <a:prstClr val="white"/>
            </a:duotone>
          </a:blip>
          <a:srcRect l="13212" r="20732"/>
          <a:stretch>
            <a:fillRect/>
          </a:stretch>
        </p:blipFill>
        <p:spPr bwMode="auto">
          <a:xfrm>
            <a:off x="6186392" y="4469026"/>
            <a:ext cx="1175446" cy="1469308"/>
          </a:xfrm>
          <a:prstGeom prst="rect">
            <a:avLst/>
          </a:prstGeom>
          <a:noFill/>
        </p:spPr>
      </p:pic>
      <p:sp>
        <p:nvSpPr>
          <p:cNvPr id="1049015" name="矩形 7"/>
          <p:cNvSpPr>
            <a:spLocks noChangeArrowheads="1"/>
          </p:cNvSpPr>
          <p:nvPr/>
        </p:nvSpPr>
        <p:spPr bwMode="auto">
          <a:xfrm>
            <a:off x="5761834" y="6010275"/>
            <a:ext cx="1620837" cy="33813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a:latin typeface="微软雅黑" panose="020B0503020204020204" pitchFamily="34" charset="-122"/>
                <a:ea typeface="微软雅黑" panose="020B0503020204020204" pitchFamily="34" charset="-122"/>
              </a:rPr>
              <a:t>注册安全工程师</a:t>
            </a:r>
            <a:endParaRPr lang="zh-CN" altLang="en-US" sz="1600" b="1">
              <a:latin typeface="微软雅黑" panose="020B0503020204020204" pitchFamily="34" charset="-122"/>
              <a:ea typeface="微软雅黑" panose="020B0503020204020204" pitchFamily="34" charset="-122"/>
            </a:endParaRPr>
          </a:p>
        </p:txBody>
      </p:sp>
      <p:sp>
        <p:nvSpPr>
          <p:cNvPr id="1049016" name="右箭头 8"/>
          <p:cNvSpPr/>
          <p:nvPr/>
        </p:nvSpPr>
        <p:spPr>
          <a:xfrm>
            <a:off x="4779171" y="4875215"/>
            <a:ext cx="1317625" cy="815975"/>
          </a:xfrm>
          <a:prstGeom prst="rightArrow">
            <a:avLst/>
          </a:prstGeom>
          <a:solidFill>
            <a:srgbClr val="E75A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b="1" dirty="0">
              <a:latin typeface="微软雅黑" panose="020B0503020204020204" pitchFamily="34" charset="-122"/>
              <a:ea typeface="微软雅黑" panose="020B0503020204020204" pitchFamily="34" charset="-122"/>
            </a:endParaRPr>
          </a:p>
        </p:txBody>
      </p:sp>
      <p:sp>
        <p:nvSpPr>
          <p:cNvPr id="1049017" name="矩形 9"/>
          <p:cNvSpPr/>
          <p:nvPr/>
        </p:nvSpPr>
        <p:spPr>
          <a:xfrm>
            <a:off x="4799809" y="5113340"/>
            <a:ext cx="1158875" cy="339725"/>
          </a:xfrm>
          <a:prstGeom prst="rect">
            <a:avLst/>
          </a:prstGeom>
        </p:spPr>
        <p:txBody>
          <a:bodyPr wrap="none">
            <a:spAutoFit/>
          </a:bodyPr>
          <a:lstStyle/>
          <a:p>
            <a:pPr algn="ctr"/>
            <a:r>
              <a:rPr lang="zh-CN" altLang="en-US" sz="1600" b="1" spc="300" dirty="0">
                <a:solidFill>
                  <a:schemeClr val="bg1"/>
                </a:solidFill>
                <a:latin typeface="微软雅黑" panose="020B0503020204020204" pitchFamily="34" charset="-122"/>
                <a:ea typeface="微软雅黑" panose="020B0503020204020204" pitchFamily="34" charset="-122"/>
              </a:rPr>
              <a:t>应当配备</a:t>
            </a:r>
            <a:endParaRPr lang="zh-CN" altLang="en-US" sz="1600" b="1" spc="300" dirty="0">
              <a:solidFill>
                <a:schemeClr val="bg1"/>
              </a:solidFill>
              <a:latin typeface="微软雅黑" panose="020B0503020204020204" pitchFamily="34" charset="-122"/>
              <a:ea typeface="微软雅黑" panose="020B0503020204020204" pitchFamily="34" charset="-122"/>
            </a:endParaRPr>
          </a:p>
        </p:txBody>
      </p:sp>
      <p:sp>
        <p:nvSpPr>
          <p:cNvPr id="1049018" name="六边形 40"/>
          <p:cNvSpPr/>
          <p:nvPr/>
        </p:nvSpPr>
        <p:spPr>
          <a:xfrm>
            <a:off x="8819357" y="4754563"/>
            <a:ext cx="1255712" cy="1084262"/>
          </a:xfrm>
          <a:prstGeom prst="hexagon">
            <a:avLst/>
          </a:prstGeom>
          <a:solidFill>
            <a:srgbClr val="18BD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019" name="右箭头 41"/>
          <p:cNvSpPr/>
          <p:nvPr/>
        </p:nvSpPr>
        <p:spPr>
          <a:xfrm flipH="1">
            <a:off x="7416009" y="4887915"/>
            <a:ext cx="1317625" cy="815975"/>
          </a:xfrm>
          <a:prstGeom prst="rightArrow">
            <a:avLst/>
          </a:prstGeom>
          <a:solidFill>
            <a:srgbClr val="E75A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b="1" dirty="0">
              <a:latin typeface="微软雅黑" panose="020B0503020204020204" pitchFamily="34" charset="-122"/>
              <a:ea typeface="微软雅黑" panose="020B0503020204020204" pitchFamily="34" charset="-122"/>
            </a:endParaRPr>
          </a:p>
        </p:txBody>
      </p:sp>
      <p:sp>
        <p:nvSpPr>
          <p:cNvPr id="1049020" name="矩形 42"/>
          <p:cNvSpPr/>
          <p:nvPr/>
        </p:nvSpPr>
        <p:spPr>
          <a:xfrm>
            <a:off x="7831932" y="5133975"/>
            <a:ext cx="671512" cy="338138"/>
          </a:xfrm>
          <a:prstGeom prst="rect">
            <a:avLst/>
          </a:prstGeom>
        </p:spPr>
        <p:txBody>
          <a:bodyPr wrap="none">
            <a:spAutoFit/>
          </a:bodyPr>
          <a:lstStyle/>
          <a:p>
            <a:pPr algn="ctr"/>
            <a:r>
              <a:rPr lang="zh-CN" altLang="en-US" sz="1600" b="1" spc="300" dirty="0">
                <a:solidFill>
                  <a:schemeClr val="bg1"/>
                </a:solidFill>
                <a:latin typeface="微软雅黑" panose="020B0503020204020204" pitchFamily="34" charset="-122"/>
                <a:ea typeface="微软雅黑" panose="020B0503020204020204" pitchFamily="34" charset="-122"/>
              </a:rPr>
              <a:t>鼓励</a:t>
            </a:r>
            <a:endParaRPr lang="zh-CN" altLang="en-US" sz="1600" b="1" spc="300" dirty="0">
              <a:solidFill>
                <a:schemeClr val="bg1"/>
              </a:solidFill>
              <a:latin typeface="微软雅黑" panose="020B0503020204020204" pitchFamily="34" charset="-122"/>
              <a:ea typeface="微软雅黑" panose="020B0503020204020204" pitchFamily="34" charset="-122"/>
            </a:endParaRPr>
          </a:p>
        </p:txBody>
      </p:sp>
      <p:sp>
        <p:nvSpPr>
          <p:cNvPr id="1049021" name="矩形 12"/>
          <p:cNvSpPr>
            <a:spLocks noChangeArrowheads="1"/>
          </p:cNvSpPr>
          <p:nvPr/>
        </p:nvSpPr>
        <p:spPr bwMode="auto">
          <a:xfrm>
            <a:off x="8971759" y="5029200"/>
            <a:ext cx="1006475" cy="58420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其他生产</a:t>
            </a:r>
            <a:endParaRPr lang="en-US" altLang="zh-CN" sz="1600" b="1">
              <a:solidFill>
                <a:schemeClr val="bg1"/>
              </a:solidFill>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经营单位</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022" name="六边形 37"/>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27</a:t>
            </a:r>
            <a:endParaRPr lang="zh-CN" altLang="en-US" sz="2800" dirty="0"/>
          </a:p>
        </p:txBody>
      </p:sp>
      <p:sp>
        <p:nvSpPr>
          <p:cNvPr id="1049023" name="矩形 6"/>
          <p:cNvSpPr/>
          <p:nvPr/>
        </p:nvSpPr>
        <p:spPr>
          <a:xfrm>
            <a:off x="6880665" y="3509793"/>
            <a:ext cx="1415772" cy="338554"/>
          </a:xfrm>
          <a:prstGeom prst="rect">
            <a:avLst/>
          </a:prstGeom>
        </p:spPr>
        <p:txBody>
          <a:bodyPr wrap="none">
            <a:spAutoFit/>
          </a:bodyPr>
          <a:lstStyle/>
          <a:p>
            <a:r>
              <a:rPr lang="zh-CN" altLang="en-US" sz="1600" dirty="0">
                <a:latin typeface="微软雅黑" panose="020B0503020204020204" pitchFamily="34" charset="-122"/>
                <a:ea typeface="微软雅黑" panose="020B0503020204020204" pitchFamily="34" charset="-122"/>
              </a:rPr>
              <a:t>考核不得收费</a:t>
            </a:r>
            <a:endParaRPr lang="zh-CN" altLang="en-US" sz="1600" dirty="0">
              <a:latin typeface="微软雅黑" panose="020B0503020204020204" pitchFamily="34" charset="-122"/>
              <a:ea typeface="微软雅黑" panose="020B0503020204020204" pitchFamily="34" charset="-122"/>
            </a:endParaRPr>
          </a:p>
        </p:txBody>
      </p:sp>
      <p:sp>
        <p:nvSpPr>
          <p:cNvPr id="1049024" name="矩形 12"/>
          <p:cNvSpPr/>
          <p:nvPr/>
        </p:nvSpPr>
        <p:spPr>
          <a:xfrm>
            <a:off x="205719" y="6369051"/>
            <a:ext cx="11795731" cy="338554"/>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注册安全工程师按专业分类管理，具体办法由国务院人力资源和社会保障部门、国务院应急管理部门会同国务院有关部门制定。</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025" name="矩形 21"/>
          <p:cNvSpPr/>
          <p:nvPr/>
        </p:nvSpPr>
        <p:spPr>
          <a:xfrm>
            <a:off x="7820821" y="2517775"/>
            <a:ext cx="3116263" cy="2478088"/>
          </a:xfrm>
          <a:prstGeom prst="rect">
            <a:avLst/>
          </a:prstGeom>
          <a:solidFill>
            <a:srgbClr val="087B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224" name="Picture 2" descr="21"/>
          <p:cNvPicPr>
            <a:picLocks noChangeAspect="1" noChangeArrowheads="1"/>
          </p:cNvPicPr>
          <p:nvPr/>
        </p:nvPicPr>
        <p:blipFill>
          <a:blip r:embed="rId1"/>
          <a:srcRect/>
          <a:stretch>
            <a:fillRect/>
          </a:stretch>
        </p:blipFill>
        <p:spPr bwMode="auto">
          <a:xfrm>
            <a:off x="1124746" y="2535238"/>
            <a:ext cx="3224213" cy="2640012"/>
          </a:xfrm>
          <a:prstGeom prst="rect">
            <a:avLst/>
          </a:prstGeom>
          <a:noFill/>
          <a:ln>
            <a:noFill/>
          </a:ln>
        </p:spPr>
      </p:pic>
      <p:grpSp>
        <p:nvGrpSpPr>
          <p:cNvPr id="273" name="组合 23"/>
          <p:cNvGrpSpPr/>
          <p:nvPr/>
        </p:nvGrpSpPr>
        <p:grpSpPr bwMode="auto">
          <a:xfrm>
            <a:off x="4712496" y="2535240"/>
            <a:ext cx="773113" cy="2478087"/>
            <a:chOff x="3568078" y="2536009"/>
            <a:chExt cx="773403" cy="2477601"/>
          </a:xfrm>
        </p:grpSpPr>
        <p:sp>
          <p:nvSpPr>
            <p:cNvPr id="1049026" name="矩形 17"/>
            <p:cNvSpPr/>
            <p:nvPr/>
          </p:nvSpPr>
          <p:spPr>
            <a:xfrm>
              <a:off x="3568078" y="2536009"/>
              <a:ext cx="773403" cy="2477601"/>
            </a:xfrm>
            <a:prstGeom prst="rect">
              <a:avLst/>
            </a:prstGeom>
            <a:solidFill>
              <a:srgbClr val="E75A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sp>
          <p:nvSpPr>
            <p:cNvPr id="1049027" name="矩形 18"/>
            <p:cNvSpPr>
              <a:spLocks noChangeArrowheads="1"/>
            </p:cNvSpPr>
            <p:nvPr/>
          </p:nvSpPr>
          <p:spPr bwMode="auto">
            <a:xfrm>
              <a:off x="3568079" y="2536009"/>
              <a:ext cx="773402" cy="2477601"/>
            </a:xfrm>
            <a:prstGeom prst="rect">
              <a:avLst/>
            </a:prstGeom>
            <a:noFill/>
            <a:ln>
              <a:noFill/>
            </a:ln>
          </p:spPr>
          <p:txBody>
            <a:bodyPr>
              <a:spAutoFit/>
            </a:bodyPr>
            <a:lstStyle>
              <a:lvl1pPr defTabSz="2133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2133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2133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2133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2133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生</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产</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经</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营</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单</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位</a:t>
              </a:r>
              <a:endParaRPr lang="en-US" altLang="zh-CN" sz="2000" b="1">
                <a:solidFill>
                  <a:schemeClr val="bg1"/>
                </a:solidFill>
                <a:latin typeface="微软雅黑" panose="020B0503020204020204" pitchFamily="34" charset="-122"/>
                <a:ea typeface="微软雅黑" panose="020B0503020204020204" pitchFamily="34" charset="-122"/>
              </a:endParaRPr>
            </a:p>
          </p:txBody>
        </p:sp>
      </p:grpSp>
      <p:sp>
        <p:nvSpPr>
          <p:cNvPr id="1049028" name="矩形 19"/>
          <p:cNvSpPr/>
          <p:nvPr/>
        </p:nvSpPr>
        <p:spPr>
          <a:xfrm>
            <a:off x="7047707" y="2517775"/>
            <a:ext cx="773112" cy="2478088"/>
          </a:xfrm>
          <a:prstGeom prst="rect">
            <a:avLst/>
          </a:prstGeom>
          <a:solidFill>
            <a:srgbClr val="18BD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sp>
        <p:nvSpPr>
          <p:cNvPr id="1049029" name="矩形 20"/>
          <p:cNvSpPr>
            <a:spLocks noChangeArrowheads="1"/>
          </p:cNvSpPr>
          <p:nvPr/>
        </p:nvSpPr>
        <p:spPr bwMode="auto">
          <a:xfrm>
            <a:off x="7047707" y="2933700"/>
            <a:ext cx="773112" cy="1646238"/>
          </a:xfrm>
          <a:prstGeom prst="rect">
            <a:avLst/>
          </a:prstGeom>
          <a:noFill/>
          <a:ln>
            <a:noFill/>
          </a:ln>
        </p:spPr>
        <p:txBody>
          <a:bodyPr>
            <a:spAutoFit/>
          </a:bodyPr>
          <a:lstStyle>
            <a:lvl1pPr defTabSz="2133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2133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2133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2133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2133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从</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业</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人</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员</a:t>
            </a:r>
            <a:endParaRPr lang="en-US" altLang="zh-CN" sz="2000" b="1">
              <a:solidFill>
                <a:schemeClr val="bg1"/>
              </a:solidFill>
              <a:latin typeface="微软雅黑" panose="020B0503020204020204" pitchFamily="34" charset="-122"/>
              <a:ea typeface="微软雅黑" panose="020B0503020204020204" pitchFamily="34" charset="-122"/>
            </a:endParaRPr>
          </a:p>
        </p:txBody>
      </p:sp>
      <p:sp>
        <p:nvSpPr>
          <p:cNvPr id="1049030" name="等腰三角形 3"/>
          <p:cNvSpPr/>
          <p:nvPr/>
        </p:nvSpPr>
        <p:spPr>
          <a:xfrm rot="16200000" flipV="1">
            <a:off x="7119146" y="3665540"/>
            <a:ext cx="1584325" cy="180975"/>
          </a:xfrm>
          <a:prstGeom prst="triangle">
            <a:avLst>
              <a:gd name="adj" fmla="val 48525"/>
            </a:avLst>
          </a:prstGeom>
          <a:solidFill>
            <a:srgbClr val="18BD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031" name="矩形 24"/>
          <p:cNvSpPr>
            <a:spLocks noChangeArrowheads="1"/>
          </p:cNvSpPr>
          <p:nvPr/>
        </p:nvSpPr>
        <p:spPr bwMode="auto">
          <a:xfrm>
            <a:off x="7962107" y="2633664"/>
            <a:ext cx="3117850" cy="2154821"/>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5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保证具备必要的安全生产知识</a:t>
            </a:r>
            <a:endParaRPr lang="en-US" altLang="zh-CN" sz="1400">
              <a:solidFill>
                <a:schemeClr val="bg1"/>
              </a:solidFill>
              <a:latin typeface="微软雅黑" panose="020B0503020204020204" pitchFamily="34" charset="-122"/>
              <a:ea typeface="微软雅黑" panose="020B0503020204020204" pitchFamily="34" charset="-122"/>
            </a:endParaRPr>
          </a:p>
          <a:p>
            <a:pPr>
              <a:lnSpc>
                <a:spcPct val="25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熟悉有关的安全制度和操作规程</a:t>
            </a:r>
            <a:endParaRPr lang="en-US" altLang="zh-CN" sz="1400">
              <a:solidFill>
                <a:schemeClr val="bg1"/>
              </a:solidFill>
              <a:latin typeface="微软雅黑" panose="020B0503020204020204" pitchFamily="34" charset="-122"/>
              <a:ea typeface="微软雅黑" panose="020B0503020204020204" pitchFamily="34" charset="-122"/>
            </a:endParaRPr>
          </a:p>
          <a:p>
            <a:pPr>
              <a:lnSpc>
                <a:spcPct val="25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掌握本岗位的安全操作技能</a:t>
            </a:r>
            <a:endParaRPr lang="en-US" altLang="zh-CN" sz="1400">
              <a:solidFill>
                <a:schemeClr val="bg1"/>
              </a:solidFill>
              <a:latin typeface="微软雅黑" panose="020B0503020204020204" pitchFamily="34" charset="-122"/>
              <a:ea typeface="微软雅黑" panose="020B0503020204020204" pitchFamily="34" charset="-122"/>
            </a:endParaRPr>
          </a:p>
          <a:p>
            <a:pPr>
              <a:lnSpc>
                <a:spcPct val="25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了解事故应急措施，知悉权利和义务</a:t>
            </a:r>
            <a:endParaRPr lang="zh-CN" altLang="en-US" sz="1400">
              <a:solidFill>
                <a:schemeClr val="bg1"/>
              </a:solidFill>
              <a:latin typeface="微软雅黑" panose="020B0503020204020204" pitchFamily="34" charset="-122"/>
              <a:ea typeface="微软雅黑" panose="020B0503020204020204" pitchFamily="34" charset="-122"/>
            </a:endParaRPr>
          </a:p>
        </p:txBody>
      </p:sp>
      <p:cxnSp>
        <p:nvCxnSpPr>
          <p:cNvPr id="3145790" name="直接箭头连接符 25"/>
          <p:cNvCxnSpPr/>
          <p:nvPr/>
        </p:nvCxnSpPr>
        <p:spPr>
          <a:xfrm>
            <a:off x="5617369" y="3716338"/>
            <a:ext cx="1371600"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49032" name="文本框 26"/>
          <p:cNvSpPr txBox="1">
            <a:spLocks noChangeArrowheads="1"/>
          </p:cNvSpPr>
          <p:nvPr/>
        </p:nvSpPr>
        <p:spPr bwMode="auto">
          <a:xfrm>
            <a:off x="5693569" y="3070226"/>
            <a:ext cx="1219200" cy="45890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a:latin typeface="微软雅黑" panose="020B0503020204020204" pitchFamily="34" charset="-122"/>
                <a:ea typeface="微软雅黑" panose="020B0503020204020204" pitchFamily="34" charset="-122"/>
              </a:rPr>
              <a:t>安全培训</a:t>
            </a:r>
            <a:endParaRPr lang="zh-CN" altLang="en-US" sz="2400" b="1">
              <a:solidFill>
                <a:srgbClr val="CC6600"/>
              </a:solidFill>
              <a:latin typeface="微软雅黑" panose="020B0503020204020204" pitchFamily="34" charset="-122"/>
              <a:ea typeface="微软雅黑" panose="020B0503020204020204" pitchFamily="34" charset="-122"/>
            </a:endParaRPr>
          </a:p>
        </p:txBody>
      </p:sp>
      <p:cxnSp>
        <p:nvCxnSpPr>
          <p:cNvPr id="3145791" name="直接连接符 30"/>
          <p:cNvCxnSpPr/>
          <p:nvPr/>
        </p:nvCxnSpPr>
        <p:spPr>
          <a:xfrm>
            <a:off x="5088734" y="5589588"/>
            <a:ext cx="2232025" cy="0"/>
          </a:xfrm>
          <a:prstGeom prst="line">
            <a:avLst/>
          </a:prstGeom>
          <a:ln w="285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45792" name="直接连接符 31"/>
          <p:cNvCxnSpPr/>
          <p:nvPr/>
        </p:nvCxnSpPr>
        <p:spPr>
          <a:xfrm flipV="1">
            <a:off x="7392194" y="5013327"/>
            <a:ext cx="0" cy="576263"/>
          </a:xfrm>
          <a:prstGeom prst="line">
            <a:avLst/>
          </a:prstGeom>
          <a:ln w="285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45793" name="直接箭头连接符 32"/>
          <p:cNvCxnSpPr/>
          <p:nvPr/>
        </p:nvCxnSpPr>
        <p:spPr>
          <a:xfrm flipV="1">
            <a:off x="5088732" y="5013327"/>
            <a:ext cx="0" cy="576263"/>
          </a:xfrm>
          <a:prstGeom prst="straightConnector1">
            <a:avLst/>
          </a:prstGeom>
          <a:ln w="28575">
            <a:solidFill>
              <a:schemeClr val="tx1">
                <a:lumMod val="65000"/>
                <a:lumOff val="35000"/>
              </a:schemeClr>
            </a:solidFill>
            <a:prstDash val="dash"/>
            <a:tailEnd type="triangle" w="lg" len="lg"/>
          </a:ln>
        </p:spPr>
        <p:style>
          <a:lnRef idx="1">
            <a:schemeClr val="accent1"/>
          </a:lnRef>
          <a:fillRef idx="0">
            <a:schemeClr val="accent1"/>
          </a:fillRef>
          <a:effectRef idx="0">
            <a:schemeClr val="accent1"/>
          </a:effectRef>
          <a:fontRef idx="minor">
            <a:schemeClr val="tx1"/>
          </a:fontRef>
        </p:style>
      </p:cxnSp>
      <p:sp>
        <p:nvSpPr>
          <p:cNvPr id="1049033" name="文本框 33"/>
          <p:cNvSpPr txBox="1">
            <a:spLocks noChangeArrowheads="1"/>
          </p:cNvSpPr>
          <p:nvPr/>
        </p:nvSpPr>
        <p:spPr bwMode="auto">
          <a:xfrm>
            <a:off x="5541171" y="5054601"/>
            <a:ext cx="1431925" cy="45890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800" b="1">
                <a:solidFill>
                  <a:srgbClr val="C00000"/>
                </a:solidFill>
                <a:latin typeface="微软雅黑" panose="020B0503020204020204" pitchFamily="34" charset="-122"/>
                <a:ea typeface="微软雅黑" panose="020B0503020204020204" pitchFamily="34" charset="-122"/>
              </a:rPr>
              <a:t>培训不合格</a:t>
            </a:r>
            <a:endParaRPr lang="zh-CN" altLang="en-US" sz="1800" b="1">
              <a:solidFill>
                <a:srgbClr val="C00000"/>
              </a:solidFill>
              <a:latin typeface="微软雅黑" panose="020B0503020204020204" pitchFamily="34" charset="-122"/>
              <a:ea typeface="微软雅黑" panose="020B0503020204020204" pitchFamily="34" charset="-122"/>
            </a:endParaRPr>
          </a:p>
        </p:txBody>
      </p:sp>
      <p:sp>
        <p:nvSpPr>
          <p:cNvPr id="1049034" name="文本框 34"/>
          <p:cNvSpPr txBox="1">
            <a:spLocks noChangeArrowheads="1"/>
          </p:cNvSpPr>
          <p:nvPr/>
        </p:nvSpPr>
        <p:spPr bwMode="auto">
          <a:xfrm>
            <a:off x="5693569" y="5641975"/>
            <a:ext cx="1430338" cy="45890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a:solidFill>
                  <a:srgbClr val="C00000"/>
                </a:solidFill>
                <a:latin typeface="微软雅黑" panose="020B0503020204020204" pitchFamily="34" charset="-122"/>
                <a:ea typeface="微软雅黑" panose="020B0503020204020204" pitchFamily="34" charset="-122"/>
              </a:rPr>
              <a:t>不得上岗</a:t>
            </a:r>
            <a:endParaRPr lang="zh-CN" altLang="en-US" sz="1800" b="1">
              <a:solidFill>
                <a:srgbClr val="C00000"/>
              </a:solidFill>
              <a:latin typeface="微软雅黑" panose="020B0503020204020204" pitchFamily="34" charset="-122"/>
              <a:ea typeface="微软雅黑" panose="020B0503020204020204" pitchFamily="34" charset="-122"/>
            </a:endParaRPr>
          </a:p>
        </p:txBody>
      </p:sp>
      <p:cxnSp>
        <p:nvCxnSpPr>
          <p:cNvPr id="3145794" name="直接连接符 35"/>
          <p:cNvCxnSpPr/>
          <p:nvPr/>
        </p:nvCxnSpPr>
        <p:spPr>
          <a:xfrm flipV="1">
            <a:off x="5160171" y="1916113"/>
            <a:ext cx="2232025" cy="0"/>
          </a:xfrm>
          <a:prstGeom prst="line">
            <a:avLst/>
          </a:prstGeom>
          <a:ln w="285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45795" name="直接连接符 36"/>
          <p:cNvCxnSpPr/>
          <p:nvPr/>
        </p:nvCxnSpPr>
        <p:spPr>
          <a:xfrm>
            <a:off x="7389019" y="1916113"/>
            <a:ext cx="0" cy="576262"/>
          </a:xfrm>
          <a:prstGeom prst="line">
            <a:avLst/>
          </a:prstGeom>
          <a:ln w="285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45796" name="直接箭头连接符 37"/>
          <p:cNvCxnSpPr/>
          <p:nvPr/>
        </p:nvCxnSpPr>
        <p:spPr>
          <a:xfrm>
            <a:off x="5088732" y="1941513"/>
            <a:ext cx="0" cy="576262"/>
          </a:xfrm>
          <a:prstGeom prst="straightConnector1">
            <a:avLst/>
          </a:prstGeom>
          <a:ln w="28575">
            <a:solidFill>
              <a:schemeClr val="tx1">
                <a:lumMod val="65000"/>
                <a:lumOff val="35000"/>
              </a:schemeClr>
            </a:solidFill>
            <a:prstDash val="dash"/>
            <a:tailEnd type="triangle" w="lg" len="lg"/>
          </a:ln>
        </p:spPr>
        <p:style>
          <a:lnRef idx="1">
            <a:schemeClr val="accent1"/>
          </a:lnRef>
          <a:fillRef idx="0">
            <a:schemeClr val="accent1"/>
          </a:fillRef>
          <a:effectRef idx="0">
            <a:schemeClr val="accent1"/>
          </a:effectRef>
          <a:fontRef idx="minor">
            <a:schemeClr val="tx1"/>
          </a:fontRef>
        </p:style>
      </p:cxnSp>
      <p:sp>
        <p:nvSpPr>
          <p:cNvPr id="1049035" name="文本框 38"/>
          <p:cNvSpPr txBox="1">
            <a:spLocks noChangeArrowheads="1"/>
          </p:cNvSpPr>
          <p:nvPr/>
        </p:nvSpPr>
        <p:spPr bwMode="auto">
          <a:xfrm>
            <a:off x="5512596" y="1331914"/>
            <a:ext cx="1431925" cy="45890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800" b="1">
                <a:solidFill>
                  <a:srgbClr val="C00000"/>
                </a:solidFill>
                <a:latin typeface="微软雅黑" panose="020B0503020204020204" pitchFamily="34" charset="-122"/>
                <a:ea typeface="微软雅黑" panose="020B0503020204020204" pitchFamily="34" charset="-122"/>
              </a:rPr>
              <a:t>培训合格</a:t>
            </a:r>
            <a:endParaRPr lang="zh-CN" altLang="en-US" sz="1800" b="1">
              <a:solidFill>
                <a:srgbClr val="C00000"/>
              </a:solidFill>
              <a:latin typeface="微软雅黑" panose="020B0503020204020204" pitchFamily="34" charset="-122"/>
              <a:ea typeface="微软雅黑" panose="020B0503020204020204" pitchFamily="34" charset="-122"/>
            </a:endParaRPr>
          </a:p>
        </p:txBody>
      </p:sp>
      <p:sp>
        <p:nvSpPr>
          <p:cNvPr id="1049036" name="文本框 39"/>
          <p:cNvSpPr txBox="1">
            <a:spLocks noChangeArrowheads="1"/>
          </p:cNvSpPr>
          <p:nvPr/>
        </p:nvSpPr>
        <p:spPr bwMode="auto">
          <a:xfrm>
            <a:off x="5663409" y="1917701"/>
            <a:ext cx="1431925" cy="45890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a:solidFill>
                  <a:srgbClr val="C00000"/>
                </a:solidFill>
                <a:latin typeface="微软雅黑" panose="020B0503020204020204" pitchFamily="34" charset="-122"/>
                <a:ea typeface="微软雅黑" panose="020B0503020204020204" pitchFamily="34" charset="-122"/>
              </a:rPr>
              <a:t>上岗作业</a:t>
            </a:r>
            <a:endParaRPr lang="zh-CN" altLang="en-US" sz="1800" b="1">
              <a:solidFill>
                <a:srgbClr val="C00000"/>
              </a:solidFill>
              <a:latin typeface="微软雅黑" panose="020B0503020204020204" pitchFamily="34" charset="-122"/>
              <a:ea typeface="微软雅黑" panose="020B0503020204020204" pitchFamily="34" charset="-122"/>
            </a:endParaRPr>
          </a:p>
        </p:txBody>
      </p:sp>
      <p:sp>
        <p:nvSpPr>
          <p:cNvPr id="1049037" name="六边形 23"/>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28.1</a:t>
            </a:r>
            <a:endParaRPr lang="zh-CN" altLang="en-US" sz="20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038" name="矩形 21"/>
          <p:cNvSpPr/>
          <p:nvPr/>
        </p:nvSpPr>
        <p:spPr>
          <a:xfrm>
            <a:off x="6365852" y="2060848"/>
            <a:ext cx="3114675" cy="2476500"/>
          </a:xfrm>
          <a:prstGeom prst="rect">
            <a:avLst/>
          </a:prstGeom>
          <a:solidFill>
            <a:srgbClr val="087B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nvGrpSpPr>
          <p:cNvPr id="275" name="组合 23"/>
          <p:cNvGrpSpPr/>
          <p:nvPr/>
        </p:nvGrpSpPr>
        <p:grpSpPr bwMode="auto">
          <a:xfrm>
            <a:off x="2376463" y="2062435"/>
            <a:ext cx="773112" cy="2478088"/>
            <a:chOff x="3568078" y="2536009"/>
            <a:chExt cx="773403" cy="2477601"/>
          </a:xfrm>
        </p:grpSpPr>
        <p:sp>
          <p:nvSpPr>
            <p:cNvPr id="1049039" name="矩形 17"/>
            <p:cNvSpPr/>
            <p:nvPr/>
          </p:nvSpPr>
          <p:spPr>
            <a:xfrm>
              <a:off x="3568078" y="2536009"/>
              <a:ext cx="773403" cy="2477601"/>
            </a:xfrm>
            <a:prstGeom prst="rect">
              <a:avLst/>
            </a:prstGeom>
            <a:solidFill>
              <a:srgbClr val="E75A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sp>
          <p:nvSpPr>
            <p:cNvPr id="1049040" name="矩形 18"/>
            <p:cNvSpPr>
              <a:spLocks noChangeArrowheads="1"/>
            </p:cNvSpPr>
            <p:nvPr/>
          </p:nvSpPr>
          <p:spPr bwMode="auto">
            <a:xfrm>
              <a:off x="3568079" y="2536009"/>
              <a:ext cx="773402" cy="2477601"/>
            </a:xfrm>
            <a:prstGeom prst="rect">
              <a:avLst/>
            </a:prstGeom>
            <a:noFill/>
            <a:ln>
              <a:noFill/>
            </a:ln>
          </p:spPr>
          <p:txBody>
            <a:bodyPr>
              <a:spAutoFit/>
            </a:bodyPr>
            <a:lstStyle>
              <a:lvl1pPr defTabSz="2133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2133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2133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2133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2133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生</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产</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经</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营</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单</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位</a:t>
              </a:r>
              <a:endParaRPr lang="en-US" altLang="zh-CN" sz="2000" b="1">
                <a:solidFill>
                  <a:schemeClr val="bg1"/>
                </a:solidFill>
                <a:latin typeface="微软雅黑" panose="020B0503020204020204" pitchFamily="34" charset="-122"/>
                <a:ea typeface="微软雅黑" panose="020B0503020204020204" pitchFamily="34" charset="-122"/>
              </a:endParaRPr>
            </a:p>
          </p:txBody>
        </p:sp>
      </p:grpSp>
      <p:sp>
        <p:nvSpPr>
          <p:cNvPr id="1049041" name="矩形 19"/>
          <p:cNvSpPr/>
          <p:nvPr/>
        </p:nvSpPr>
        <p:spPr>
          <a:xfrm>
            <a:off x="5592738" y="2060848"/>
            <a:ext cx="773112" cy="2476500"/>
          </a:xfrm>
          <a:prstGeom prst="rect">
            <a:avLst/>
          </a:prstGeom>
          <a:solidFill>
            <a:srgbClr val="18BD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sp>
        <p:nvSpPr>
          <p:cNvPr id="1049042" name="矩形 20"/>
          <p:cNvSpPr>
            <a:spLocks noChangeArrowheads="1"/>
          </p:cNvSpPr>
          <p:nvPr/>
        </p:nvSpPr>
        <p:spPr bwMode="auto">
          <a:xfrm>
            <a:off x="5592738" y="2475187"/>
            <a:ext cx="773112" cy="1647825"/>
          </a:xfrm>
          <a:prstGeom prst="rect">
            <a:avLst/>
          </a:prstGeom>
          <a:noFill/>
          <a:ln>
            <a:noFill/>
          </a:ln>
        </p:spPr>
        <p:txBody>
          <a:bodyPr>
            <a:spAutoFit/>
          </a:bodyPr>
          <a:lstStyle>
            <a:lvl1pPr defTabSz="2133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2133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2133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2133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2133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安</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全</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培</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训</a:t>
            </a:r>
            <a:endParaRPr lang="en-US" altLang="zh-CN" sz="2000" b="1">
              <a:solidFill>
                <a:schemeClr val="bg1"/>
              </a:solidFill>
              <a:latin typeface="微软雅黑" panose="020B0503020204020204" pitchFamily="34" charset="-122"/>
              <a:ea typeface="微软雅黑" panose="020B0503020204020204" pitchFamily="34" charset="-122"/>
            </a:endParaRPr>
          </a:p>
        </p:txBody>
      </p:sp>
      <p:sp>
        <p:nvSpPr>
          <p:cNvPr id="1049043" name="等腰三角形 3"/>
          <p:cNvSpPr/>
          <p:nvPr/>
        </p:nvSpPr>
        <p:spPr>
          <a:xfrm rot="16200000" flipV="1">
            <a:off x="5663383" y="3209404"/>
            <a:ext cx="1584325" cy="179388"/>
          </a:xfrm>
          <a:prstGeom prst="triangle">
            <a:avLst>
              <a:gd name="adj" fmla="val 48525"/>
            </a:avLst>
          </a:prstGeom>
          <a:solidFill>
            <a:srgbClr val="18BD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044" name="矩形 24"/>
          <p:cNvSpPr>
            <a:spLocks noChangeArrowheads="1"/>
          </p:cNvSpPr>
          <p:nvPr/>
        </p:nvSpPr>
        <p:spPr bwMode="auto">
          <a:xfrm>
            <a:off x="6505552" y="2175149"/>
            <a:ext cx="2974975" cy="1693156"/>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建立培训档案</a:t>
            </a:r>
            <a:endParaRPr lang="en-US" altLang="zh-CN" sz="1600" b="1">
              <a:solidFill>
                <a:schemeClr val="bg1"/>
              </a:solidFill>
              <a:latin typeface="微软雅黑" panose="020B0503020204020204" pitchFamily="34" charset="-122"/>
              <a:ea typeface="微软雅黑" panose="020B0503020204020204" pitchFamily="34" charset="-122"/>
            </a:endParaRPr>
          </a:p>
          <a:p>
            <a:pPr>
              <a:lnSpc>
                <a:spcPct val="25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 如实记录培训的时间、内容、参加人员以及考核结果等情况。</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49045" name="右箭头 2"/>
          <p:cNvSpPr/>
          <p:nvPr/>
        </p:nvSpPr>
        <p:spPr>
          <a:xfrm>
            <a:off x="3225777" y="2324373"/>
            <a:ext cx="2297113" cy="836612"/>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b="1" dirty="0">
                <a:latin typeface="微软雅黑" panose="020B0503020204020204" pitchFamily="34" charset="-122"/>
                <a:ea typeface="微软雅黑" panose="020B0503020204020204" pitchFamily="34" charset="-122"/>
              </a:rPr>
              <a:t>派遣劳动者和实习生</a:t>
            </a:r>
            <a:endParaRPr lang="zh-CN" altLang="en-US" sz="1400" b="1" dirty="0">
              <a:latin typeface="微软雅黑" panose="020B0503020204020204" pitchFamily="34" charset="-122"/>
              <a:ea typeface="微软雅黑" panose="020B0503020204020204" pitchFamily="34" charset="-122"/>
            </a:endParaRPr>
          </a:p>
        </p:txBody>
      </p:sp>
      <p:sp>
        <p:nvSpPr>
          <p:cNvPr id="1049046" name="右箭头 27"/>
          <p:cNvSpPr/>
          <p:nvPr/>
        </p:nvSpPr>
        <p:spPr>
          <a:xfrm>
            <a:off x="3225777" y="3543575"/>
            <a:ext cx="2297113" cy="835025"/>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b="1" dirty="0">
                <a:latin typeface="微软雅黑" panose="020B0503020204020204" pitchFamily="34" charset="-122"/>
                <a:ea typeface="微软雅黑" panose="020B0503020204020204" pitchFamily="34" charset="-122"/>
              </a:rPr>
              <a:t>学校实习生</a:t>
            </a:r>
            <a:endParaRPr lang="zh-CN" altLang="en-US" sz="1400" b="1" dirty="0">
              <a:latin typeface="微软雅黑" panose="020B0503020204020204" pitchFamily="34" charset="-122"/>
              <a:ea typeface="微软雅黑" panose="020B0503020204020204" pitchFamily="34" charset="-122"/>
            </a:endParaRPr>
          </a:p>
        </p:txBody>
      </p:sp>
      <p:sp>
        <p:nvSpPr>
          <p:cNvPr id="1049047" name="AutoShape 4"/>
          <p:cNvSpPr>
            <a:spLocks noChangeArrowheads="1"/>
          </p:cNvSpPr>
          <p:nvPr/>
        </p:nvSpPr>
        <p:spPr bwMode="auto">
          <a:xfrm rot="-1680000">
            <a:off x="4775177" y="4426223"/>
            <a:ext cx="468313" cy="1008062"/>
          </a:xfrm>
          <a:prstGeom prst="chevron">
            <a:avLst>
              <a:gd name="adj" fmla="val 85426"/>
            </a:avLst>
          </a:prstGeom>
          <a:solidFill>
            <a:srgbClr val="E75A48"/>
          </a:solidFill>
          <a:ln w="377825">
            <a:solidFill>
              <a:schemeClr val="hlink"/>
            </a:solidFill>
            <a:miter lim="800000"/>
          </a:ln>
        </p:spPr>
        <p:txBody>
          <a:bodyPr wrap="none"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049048" name="矩形 5"/>
          <p:cNvSpPr>
            <a:spLocks noChangeArrowheads="1"/>
          </p:cNvSpPr>
          <p:nvPr/>
        </p:nvSpPr>
        <p:spPr bwMode="auto">
          <a:xfrm rot="-1680000">
            <a:off x="3673452" y="5108848"/>
            <a:ext cx="1108075" cy="36830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学校协助</a:t>
            </a:r>
            <a:endParaRPr lang="zh-CN" altLang="en-US" sz="1800" b="1">
              <a:latin typeface="Arial" panose="020B0604020202020204" pitchFamily="34" charset="0"/>
            </a:endParaRPr>
          </a:p>
        </p:txBody>
      </p:sp>
      <p:sp>
        <p:nvSpPr>
          <p:cNvPr id="1049049" name="六边形 15"/>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28.2</a:t>
            </a:r>
            <a:endParaRPr lang="zh-CN" altLang="en-US" sz="2000" dirty="0"/>
          </a:p>
        </p:txBody>
      </p:sp>
      <p:sp>
        <p:nvSpPr>
          <p:cNvPr id="1049050" name="矩形 1"/>
          <p:cNvSpPr/>
          <p:nvPr/>
        </p:nvSpPr>
        <p:spPr>
          <a:xfrm>
            <a:off x="9480527" y="7029400"/>
            <a:ext cx="1008757"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97225" name="图片 4"/>
          <p:cNvPicPr>
            <a:picLocks noChangeAspect="1"/>
          </p:cNvPicPr>
          <p:nvPr/>
        </p:nvPicPr>
        <p:blipFill>
          <a:blip r:embed="rId1"/>
          <a:stretch>
            <a:fillRect/>
          </a:stretch>
        </p:blipFill>
        <p:spPr>
          <a:xfrm>
            <a:off x="7752978" y="4622136"/>
            <a:ext cx="4249280" cy="2164268"/>
          </a:xfrm>
          <a:prstGeom prst="rect">
            <a:avLst/>
          </a:prstGeom>
        </p:spPr>
      </p:pic>
      <p:sp>
        <p:nvSpPr>
          <p:cNvPr id="1049051" name="矩形 6"/>
          <p:cNvSpPr/>
          <p:nvPr/>
        </p:nvSpPr>
        <p:spPr>
          <a:xfrm>
            <a:off x="2225736" y="981939"/>
            <a:ext cx="8191539" cy="874407"/>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生产经营单位使用被派遣劳动者的，应当将被派遣劳动者纳入本单位从业人员统一管理，对被派遣劳动者进行岗位安全操作规程和安全操作技能的教育和培训。</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组合 40"/>
          <p:cNvGrpSpPr/>
          <p:nvPr/>
        </p:nvGrpSpPr>
        <p:grpSpPr>
          <a:xfrm>
            <a:off x="2496394" y="692696"/>
            <a:ext cx="9396000" cy="648000"/>
            <a:chOff x="1991544" y="1162473"/>
            <a:chExt cx="9396000" cy="648000"/>
          </a:xfrm>
        </p:grpSpPr>
        <p:sp>
          <p:nvSpPr>
            <p:cNvPr id="1048593" name="任意多边形 1"/>
            <p:cNvSpPr/>
            <p:nvPr/>
          </p:nvSpPr>
          <p:spPr>
            <a:xfrm>
              <a:off x="1991544" y="1162473"/>
              <a:ext cx="9396000" cy="648000"/>
            </a:xfrm>
            <a:custGeom>
              <a:avLst/>
              <a:gdLst>
                <a:gd name="connsiteX0" fmla="*/ 1800200 w 5724329"/>
                <a:gd name="connsiteY0" fmla="*/ 0 h 756000"/>
                <a:gd name="connsiteX1" fmla="*/ 5724329 w 5724329"/>
                <a:gd name="connsiteY1" fmla="*/ 0 h 756000"/>
                <a:gd name="connsiteX2" fmla="*/ 5724329 w 5724329"/>
                <a:gd name="connsiteY2" fmla="*/ 756000 h 756000"/>
                <a:gd name="connsiteX3" fmla="*/ 1800200 w 5724329"/>
                <a:gd name="connsiteY3" fmla="*/ 756000 h 756000"/>
                <a:gd name="connsiteX4" fmla="*/ 288032 w 5724329"/>
                <a:gd name="connsiteY4" fmla="*/ 0 h 756000"/>
                <a:gd name="connsiteX5" fmla="*/ 1008112 w 5724329"/>
                <a:gd name="connsiteY5" fmla="*/ 0 h 756000"/>
                <a:gd name="connsiteX6" fmla="*/ 1008112 w 5724329"/>
                <a:gd name="connsiteY6" fmla="*/ 756000 h 756000"/>
                <a:gd name="connsiteX7" fmla="*/ 288032 w 5724329"/>
                <a:gd name="connsiteY7" fmla="*/ 756000 h 756000"/>
                <a:gd name="connsiteX8" fmla="*/ 0 w 5724329"/>
                <a:gd name="connsiteY8" fmla="*/ 0 h 756000"/>
                <a:gd name="connsiteX9" fmla="*/ 144016 w 5724329"/>
                <a:gd name="connsiteY9" fmla="*/ 0 h 756000"/>
                <a:gd name="connsiteX10" fmla="*/ 144016 w 5724329"/>
                <a:gd name="connsiteY10" fmla="*/ 756000 h 756000"/>
                <a:gd name="connsiteX11" fmla="*/ 0 w 5724329"/>
                <a:gd name="connsiteY11" fmla="*/ 756000 h 7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4329" h="756000">
                  <a:moveTo>
                    <a:pt x="1800200" y="0"/>
                  </a:moveTo>
                  <a:lnTo>
                    <a:pt x="5724329" y="0"/>
                  </a:lnTo>
                  <a:lnTo>
                    <a:pt x="5724329" y="756000"/>
                  </a:lnTo>
                  <a:lnTo>
                    <a:pt x="1800200" y="756000"/>
                  </a:lnTo>
                  <a:close/>
                  <a:moveTo>
                    <a:pt x="288032" y="0"/>
                  </a:moveTo>
                  <a:lnTo>
                    <a:pt x="1008112" y="0"/>
                  </a:lnTo>
                  <a:lnTo>
                    <a:pt x="1008112" y="756000"/>
                  </a:lnTo>
                  <a:lnTo>
                    <a:pt x="288032" y="756000"/>
                  </a:lnTo>
                  <a:close/>
                  <a:moveTo>
                    <a:pt x="0" y="0"/>
                  </a:moveTo>
                  <a:lnTo>
                    <a:pt x="144016" y="0"/>
                  </a:lnTo>
                  <a:lnTo>
                    <a:pt x="144016" y="756000"/>
                  </a:lnTo>
                  <a:lnTo>
                    <a:pt x="0" y="756000"/>
                  </a:lnTo>
                  <a:close/>
                </a:path>
              </a:pathLst>
            </a:custGeom>
            <a:solidFill>
              <a:srgbClr val="EF94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Light" panose="020B0502040204020203" pitchFamily="34" charset="-122"/>
                <a:ea typeface="微软雅黑 Light" panose="020B0502040204020203" pitchFamily="34" charset="-122"/>
              </a:endParaRPr>
            </a:p>
          </p:txBody>
        </p:sp>
        <p:sp>
          <p:nvSpPr>
            <p:cNvPr id="1048594" name="文本框 2"/>
            <p:cNvSpPr txBox="1"/>
            <p:nvPr/>
          </p:nvSpPr>
          <p:spPr>
            <a:xfrm>
              <a:off x="2429797" y="1255641"/>
              <a:ext cx="1260000" cy="461665"/>
            </a:xfrm>
            <a:prstGeom prst="rect">
              <a:avLst/>
            </a:prstGeom>
            <a:noFill/>
          </p:spPr>
          <p:txBody>
            <a:bodyPr wrap="square" rtlCol="0">
              <a:spAutoFit/>
            </a:bodyPr>
            <a:lstStyle/>
            <a:p>
              <a:pPr algn="ctr"/>
              <a:r>
                <a:rPr lang="en-US" altLang="zh-CN" sz="2400" dirty="0">
                  <a:solidFill>
                    <a:schemeClr val="bg1"/>
                  </a:solidFill>
                  <a:latin typeface="微软雅黑 Light" panose="020B0502040204020203" pitchFamily="34" charset="-122"/>
                  <a:ea typeface="微软雅黑 Light" panose="020B0502040204020203" pitchFamily="34" charset="-122"/>
                </a:rPr>
                <a:t>01</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1048595" name="文本框 3"/>
            <p:cNvSpPr txBox="1"/>
            <p:nvPr/>
          </p:nvSpPr>
          <p:spPr>
            <a:xfrm>
              <a:off x="5126948" y="1255641"/>
              <a:ext cx="3775894" cy="461665"/>
            </a:xfrm>
            <a:prstGeom prst="rect">
              <a:avLst/>
            </a:prstGeom>
            <a:noFill/>
          </p:spPr>
          <p:txBody>
            <a:bodyPr wrap="square" rtlCol="0">
              <a:spAutoFit/>
            </a:bodyPr>
            <a:lstStyle/>
            <a:p>
              <a:r>
                <a:rPr lang="zh-CN" altLang="en-US" sz="2400" dirty="0">
                  <a:solidFill>
                    <a:schemeClr val="bg1"/>
                  </a:solidFill>
                  <a:latin typeface="微软雅黑 Light" panose="020B0502040204020203" pitchFamily="34" charset="-122"/>
                  <a:ea typeface="微软雅黑 Light" panose="020B0502040204020203" pitchFamily="34" charset="-122"/>
                </a:rPr>
                <a:t>总  则</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pic>
          <p:nvPicPr>
            <p:cNvPr id="2097157" name="图片 4"/>
            <p:cNvPicPr>
              <a:picLocks noChangeAspect="1"/>
            </p:cNvPicPr>
            <p:nvPr/>
          </p:nvPicPr>
          <p:blipFill>
            <a:blip r:embed="rId1"/>
            <a:srcRect/>
            <a:stretch>
              <a:fillRect/>
            </a:stretch>
          </p:blipFill>
          <p:spPr>
            <a:xfrm>
              <a:off x="3974937" y="1270473"/>
              <a:ext cx="486805" cy="432000"/>
            </a:xfrm>
            <a:custGeom>
              <a:avLst/>
              <a:gdLst>
                <a:gd name="connsiteX0" fmla="*/ 0 w 920576"/>
                <a:gd name="connsiteY0" fmla="*/ 0 h 816935"/>
                <a:gd name="connsiteX1" fmla="*/ 466997 w 920576"/>
                <a:gd name="connsiteY1" fmla="*/ 0 h 816935"/>
                <a:gd name="connsiteX2" fmla="*/ 920576 w 920576"/>
                <a:gd name="connsiteY2" fmla="*/ 408405 h 816935"/>
                <a:gd name="connsiteX3" fmla="*/ 920576 w 920576"/>
                <a:gd name="connsiteY3" fmla="*/ 816935 h 816935"/>
                <a:gd name="connsiteX4" fmla="*/ 0 w 920576"/>
                <a:gd name="connsiteY4" fmla="*/ 816935 h 816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576" h="816935">
                  <a:moveTo>
                    <a:pt x="0" y="0"/>
                  </a:moveTo>
                  <a:lnTo>
                    <a:pt x="466997" y="0"/>
                  </a:lnTo>
                  <a:lnTo>
                    <a:pt x="920576" y="408405"/>
                  </a:lnTo>
                  <a:lnTo>
                    <a:pt x="920576" y="816935"/>
                  </a:lnTo>
                  <a:lnTo>
                    <a:pt x="0" y="816935"/>
                  </a:lnTo>
                  <a:close/>
                </a:path>
              </a:pathLst>
            </a:custGeom>
          </p:spPr>
        </p:pic>
      </p:grpSp>
      <p:grpSp>
        <p:nvGrpSpPr>
          <p:cNvPr id="159" name="组合 41"/>
          <p:cNvGrpSpPr/>
          <p:nvPr/>
        </p:nvGrpSpPr>
        <p:grpSpPr>
          <a:xfrm>
            <a:off x="2496394" y="1431207"/>
            <a:ext cx="9396000" cy="648000"/>
            <a:chOff x="1991544" y="1937344"/>
            <a:chExt cx="9396000" cy="648000"/>
          </a:xfrm>
        </p:grpSpPr>
        <p:sp>
          <p:nvSpPr>
            <p:cNvPr id="1048596" name="任意多边形 5"/>
            <p:cNvSpPr/>
            <p:nvPr/>
          </p:nvSpPr>
          <p:spPr>
            <a:xfrm>
              <a:off x="1991544" y="1937344"/>
              <a:ext cx="9396000" cy="648000"/>
            </a:xfrm>
            <a:custGeom>
              <a:avLst/>
              <a:gdLst>
                <a:gd name="connsiteX0" fmla="*/ 1800200 w 5724329"/>
                <a:gd name="connsiteY0" fmla="*/ 0 h 756000"/>
                <a:gd name="connsiteX1" fmla="*/ 5724329 w 5724329"/>
                <a:gd name="connsiteY1" fmla="*/ 0 h 756000"/>
                <a:gd name="connsiteX2" fmla="*/ 5724329 w 5724329"/>
                <a:gd name="connsiteY2" fmla="*/ 756000 h 756000"/>
                <a:gd name="connsiteX3" fmla="*/ 1800200 w 5724329"/>
                <a:gd name="connsiteY3" fmla="*/ 756000 h 756000"/>
                <a:gd name="connsiteX4" fmla="*/ 288032 w 5724329"/>
                <a:gd name="connsiteY4" fmla="*/ 0 h 756000"/>
                <a:gd name="connsiteX5" fmla="*/ 1008112 w 5724329"/>
                <a:gd name="connsiteY5" fmla="*/ 0 h 756000"/>
                <a:gd name="connsiteX6" fmla="*/ 1008112 w 5724329"/>
                <a:gd name="connsiteY6" fmla="*/ 756000 h 756000"/>
                <a:gd name="connsiteX7" fmla="*/ 288032 w 5724329"/>
                <a:gd name="connsiteY7" fmla="*/ 756000 h 756000"/>
                <a:gd name="connsiteX8" fmla="*/ 0 w 5724329"/>
                <a:gd name="connsiteY8" fmla="*/ 0 h 756000"/>
                <a:gd name="connsiteX9" fmla="*/ 144016 w 5724329"/>
                <a:gd name="connsiteY9" fmla="*/ 0 h 756000"/>
                <a:gd name="connsiteX10" fmla="*/ 144016 w 5724329"/>
                <a:gd name="connsiteY10" fmla="*/ 756000 h 756000"/>
                <a:gd name="connsiteX11" fmla="*/ 0 w 5724329"/>
                <a:gd name="connsiteY11" fmla="*/ 756000 h 7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4329" h="756000">
                  <a:moveTo>
                    <a:pt x="1800200" y="0"/>
                  </a:moveTo>
                  <a:lnTo>
                    <a:pt x="5724329" y="0"/>
                  </a:lnTo>
                  <a:lnTo>
                    <a:pt x="5724329" y="756000"/>
                  </a:lnTo>
                  <a:lnTo>
                    <a:pt x="1800200" y="756000"/>
                  </a:lnTo>
                  <a:close/>
                  <a:moveTo>
                    <a:pt x="288032" y="0"/>
                  </a:moveTo>
                  <a:lnTo>
                    <a:pt x="1008112" y="0"/>
                  </a:lnTo>
                  <a:lnTo>
                    <a:pt x="1008112" y="756000"/>
                  </a:lnTo>
                  <a:lnTo>
                    <a:pt x="288032" y="756000"/>
                  </a:lnTo>
                  <a:close/>
                  <a:moveTo>
                    <a:pt x="0" y="0"/>
                  </a:moveTo>
                  <a:lnTo>
                    <a:pt x="144016" y="0"/>
                  </a:lnTo>
                  <a:lnTo>
                    <a:pt x="144016" y="756000"/>
                  </a:lnTo>
                  <a:lnTo>
                    <a:pt x="0" y="756000"/>
                  </a:lnTo>
                  <a:close/>
                </a:path>
              </a:pathLst>
            </a:cu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Light" panose="020B0502040204020203" pitchFamily="34" charset="-122"/>
                <a:ea typeface="微软雅黑 Light" panose="020B0502040204020203" pitchFamily="34" charset="-122"/>
              </a:endParaRPr>
            </a:p>
          </p:txBody>
        </p:sp>
        <p:sp>
          <p:nvSpPr>
            <p:cNvPr id="1048597" name="文本框 6"/>
            <p:cNvSpPr txBox="1"/>
            <p:nvPr/>
          </p:nvSpPr>
          <p:spPr>
            <a:xfrm>
              <a:off x="2429797" y="2030512"/>
              <a:ext cx="1260000" cy="461665"/>
            </a:xfrm>
            <a:prstGeom prst="rect">
              <a:avLst/>
            </a:prstGeom>
            <a:noFill/>
          </p:spPr>
          <p:txBody>
            <a:bodyPr wrap="square" rtlCol="0">
              <a:spAutoFit/>
            </a:bodyPr>
            <a:lstStyle>
              <a:defPPr>
                <a:defRPr lang="zh-CN"/>
              </a:defPPr>
              <a:lvl1pPr>
                <a:defRPr sz="3600">
                  <a:solidFill>
                    <a:schemeClr val="bg1"/>
                  </a:solidFill>
                </a:defRPr>
              </a:lvl1pPr>
            </a:lstStyle>
            <a:p>
              <a:pPr algn="ctr"/>
              <a:r>
                <a:rPr lang="en-US" altLang="zh-CN" sz="2400" dirty="0">
                  <a:latin typeface="微软雅黑 Light" panose="020B0502040204020203" pitchFamily="34" charset="-122"/>
                  <a:ea typeface="微软雅黑 Light" panose="020B0502040204020203" pitchFamily="34" charset="-122"/>
                </a:rPr>
                <a:t>02</a:t>
              </a:r>
              <a:endParaRPr lang="zh-CN" altLang="en-US" sz="2400" dirty="0">
                <a:latin typeface="微软雅黑 Light" panose="020B0502040204020203" pitchFamily="34" charset="-122"/>
                <a:ea typeface="微软雅黑 Light" panose="020B0502040204020203" pitchFamily="34" charset="-122"/>
              </a:endParaRPr>
            </a:p>
          </p:txBody>
        </p:sp>
        <p:sp>
          <p:nvSpPr>
            <p:cNvPr id="1048598" name="文本框 7"/>
            <p:cNvSpPr txBox="1"/>
            <p:nvPr/>
          </p:nvSpPr>
          <p:spPr>
            <a:xfrm>
              <a:off x="5126948" y="2030512"/>
              <a:ext cx="5679745" cy="461665"/>
            </a:xfrm>
            <a:prstGeom prst="rect">
              <a:avLst/>
            </a:prstGeom>
            <a:noFill/>
          </p:spPr>
          <p:txBody>
            <a:bodyPr wrap="square" rtlCol="0">
              <a:spAutoFit/>
            </a:bodyPr>
            <a:lstStyle/>
            <a:p>
              <a:r>
                <a:rPr lang="zh-CN" altLang="en-US" sz="2400" dirty="0">
                  <a:solidFill>
                    <a:schemeClr val="bg1"/>
                  </a:solidFill>
                  <a:latin typeface="微软雅黑 Light" panose="020B0502040204020203" pitchFamily="34" charset="-122"/>
                  <a:ea typeface="微软雅黑 Light" panose="020B0502040204020203" pitchFamily="34" charset="-122"/>
                </a:rPr>
                <a:t>生产经营单位的安全生产保障</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grpSp>
          <p:nvGrpSpPr>
            <p:cNvPr id="160" name="组合 39"/>
            <p:cNvGrpSpPr/>
            <p:nvPr/>
          </p:nvGrpSpPr>
          <p:grpSpPr>
            <a:xfrm>
              <a:off x="4006905" y="1998367"/>
              <a:ext cx="422868" cy="525954"/>
              <a:chOff x="3817194" y="2046348"/>
              <a:chExt cx="531746" cy="661376"/>
            </a:xfrm>
          </p:grpSpPr>
          <p:sp>
            <p:nvSpPr>
              <p:cNvPr id="1048599" name="Freeform 21"/>
              <p:cNvSpPr/>
              <p:nvPr/>
            </p:nvSpPr>
            <p:spPr bwMode="auto">
              <a:xfrm>
                <a:off x="3907140" y="2165396"/>
                <a:ext cx="351852" cy="440477"/>
              </a:xfrm>
              <a:custGeom>
                <a:avLst/>
                <a:gdLst>
                  <a:gd name="T0" fmla="*/ 200 w 403"/>
                  <a:gd name="T1" fmla="*/ 371 h 504"/>
                  <a:gd name="T2" fmla="*/ 197 w 403"/>
                  <a:gd name="T3" fmla="*/ 371 h 504"/>
                  <a:gd name="T4" fmla="*/ 169 w 403"/>
                  <a:gd name="T5" fmla="*/ 359 h 504"/>
                  <a:gd name="T6" fmla="*/ 75 w 403"/>
                  <a:gd name="T7" fmla="*/ 267 h 504"/>
                  <a:gd name="T8" fmla="*/ 74 w 403"/>
                  <a:gd name="T9" fmla="*/ 211 h 504"/>
                  <a:gd name="T10" fmla="*/ 131 w 403"/>
                  <a:gd name="T11" fmla="*/ 210 h 504"/>
                  <a:gd name="T12" fmla="*/ 193 w 403"/>
                  <a:gd name="T13" fmla="*/ 271 h 504"/>
                  <a:gd name="T14" fmla="*/ 346 w 403"/>
                  <a:gd name="T15" fmla="*/ 77 h 504"/>
                  <a:gd name="T16" fmla="*/ 355 w 403"/>
                  <a:gd name="T17" fmla="*/ 69 h 504"/>
                  <a:gd name="T18" fmla="*/ 232 w 403"/>
                  <a:gd name="T19" fmla="*/ 12 h 504"/>
                  <a:gd name="T20" fmla="*/ 199 w 403"/>
                  <a:gd name="T21" fmla="*/ 0 h 504"/>
                  <a:gd name="T22" fmla="*/ 168 w 403"/>
                  <a:gd name="T23" fmla="*/ 12 h 504"/>
                  <a:gd name="T24" fmla="*/ 26 w 403"/>
                  <a:gd name="T25" fmla="*/ 73 h 504"/>
                  <a:gd name="T26" fmla="*/ 0 w 403"/>
                  <a:gd name="T27" fmla="*/ 109 h 504"/>
                  <a:gd name="T28" fmla="*/ 0 w 403"/>
                  <a:gd name="T29" fmla="*/ 214 h 504"/>
                  <a:gd name="T30" fmla="*/ 82 w 403"/>
                  <a:gd name="T31" fmla="*/ 423 h 504"/>
                  <a:gd name="T32" fmla="*/ 198 w 403"/>
                  <a:gd name="T33" fmla="*/ 504 h 504"/>
                  <a:gd name="T34" fmla="*/ 403 w 403"/>
                  <a:gd name="T35" fmla="*/ 217 h 504"/>
                  <a:gd name="T36" fmla="*/ 403 w 403"/>
                  <a:gd name="T37" fmla="*/ 134 h 504"/>
                  <a:gd name="T38" fmla="*/ 229 w 403"/>
                  <a:gd name="T39" fmla="*/ 356 h 504"/>
                  <a:gd name="T40" fmla="*/ 200 w 403"/>
                  <a:gd name="T41" fmla="*/ 37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3" h="504">
                    <a:moveTo>
                      <a:pt x="200" y="371"/>
                    </a:moveTo>
                    <a:cubicBezTo>
                      <a:pt x="199" y="371"/>
                      <a:pt x="198" y="371"/>
                      <a:pt x="197" y="371"/>
                    </a:cubicBezTo>
                    <a:cubicBezTo>
                      <a:pt x="187" y="371"/>
                      <a:pt x="177" y="367"/>
                      <a:pt x="169" y="359"/>
                    </a:cubicBezTo>
                    <a:cubicBezTo>
                      <a:pt x="75" y="267"/>
                      <a:pt x="75" y="267"/>
                      <a:pt x="75" y="267"/>
                    </a:cubicBezTo>
                    <a:cubicBezTo>
                      <a:pt x="59" y="252"/>
                      <a:pt x="59" y="226"/>
                      <a:pt x="74" y="211"/>
                    </a:cubicBezTo>
                    <a:cubicBezTo>
                      <a:pt x="90" y="195"/>
                      <a:pt x="115" y="195"/>
                      <a:pt x="131" y="210"/>
                    </a:cubicBezTo>
                    <a:cubicBezTo>
                      <a:pt x="193" y="271"/>
                      <a:pt x="193" y="271"/>
                      <a:pt x="193" y="271"/>
                    </a:cubicBezTo>
                    <a:cubicBezTo>
                      <a:pt x="346" y="77"/>
                      <a:pt x="346" y="77"/>
                      <a:pt x="346" y="77"/>
                    </a:cubicBezTo>
                    <a:cubicBezTo>
                      <a:pt x="348" y="74"/>
                      <a:pt x="351" y="71"/>
                      <a:pt x="355" y="69"/>
                    </a:cubicBezTo>
                    <a:cubicBezTo>
                      <a:pt x="323" y="57"/>
                      <a:pt x="266" y="34"/>
                      <a:pt x="232" y="12"/>
                    </a:cubicBezTo>
                    <a:cubicBezTo>
                      <a:pt x="219" y="4"/>
                      <a:pt x="209" y="0"/>
                      <a:pt x="199" y="0"/>
                    </a:cubicBezTo>
                    <a:cubicBezTo>
                      <a:pt x="189" y="0"/>
                      <a:pt x="179" y="4"/>
                      <a:pt x="168" y="12"/>
                    </a:cubicBezTo>
                    <a:cubicBezTo>
                      <a:pt x="133" y="36"/>
                      <a:pt x="30" y="71"/>
                      <a:pt x="26" y="73"/>
                    </a:cubicBezTo>
                    <a:cubicBezTo>
                      <a:pt x="13" y="78"/>
                      <a:pt x="0" y="95"/>
                      <a:pt x="0" y="109"/>
                    </a:cubicBezTo>
                    <a:cubicBezTo>
                      <a:pt x="0" y="109"/>
                      <a:pt x="0" y="202"/>
                      <a:pt x="0" y="214"/>
                    </a:cubicBezTo>
                    <a:cubicBezTo>
                      <a:pt x="0" y="312"/>
                      <a:pt x="51" y="387"/>
                      <a:pt x="82" y="423"/>
                    </a:cubicBezTo>
                    <a:cubicBezTo>
                      <a:pt x="130" y="479"/>
                      <a:pt x="179" y="504"/>
                      <a:pt x="198" y="504"/>
                    </a:cubicBezTo>
                    <a:cubicBezTo>
                      <a:pt x="233" y="504"/>
                      <a:pt x="403" y="389"/>
                      <a:pt x="403" y="217"/>
                    </a:cubicBezTo>
                    <a:cubicBezTo>
                      <a:pt x="403" y="134"/>
                      <a:pt x="403" y="134"/>
                      <a:pt x="403" y="134"/>
                    </a:cubicBezTo>
                    <a:cubicBezTo>
                      <a:pt x="229" y="356"/>
                      <a:pt x="229" y="356"/>
                      <a:pt x="229" y="356"/>
                    </a:cubicBezTo>
                    <a:cubicBezTo>
                      <a:pt x="222" y="365"/>
                      <a:pt x="211" y="370"/>
                      <a:pt x="200" y="371"/>
                    </a:cubicBezTo>
                    <a:close/>
                  </a:path>
                </a:pathLst>
              </a:custGeom>
              <a:solidFill>
                <a:srgbClr val="DC3C00"/>
              </a:solidFill>
              <a:ln>
                <a:noFill/>
              </a:ln>
            </p:spPr>
            <p:txBody>
              <a:bodyPr vert="horz" wrap="square" lIns="91427" tIns="45713" rIns="91427" bIns="45713" numCol="1" anchor="t" anchorCtr="0" compatLnSpc="1"/>
              <a:lstStyle/>
              <a:p>
                <a:pPr algn="ctr" defTabSz="932180"/>
                <a:endParaRPr lang="en-US" sz="2400">
                  <a:gradFill>
                    <a:gsLst>
                      <a:gs pos="0">
                        <a:srgbClr val="505050">
                          <a:lumMod val="0"/>
                          <a:lumOff val="100000"/>
                        </a:srgbClr>
                      </a:gs>
                      <a:gs pos="100000">
                        <a:srgbClr val="505050">
                          <a:lumMod val="0"/>
                          <a:lumOff val="100000"/>
                        </a:srgbClr>
                      </a:gs>
                    </a:gsLst>
                    <a:lin ang="5400000" scaled="0"/>
                  </a:gradFill>
                  <a:latin typeface="微软雅黑 Light" panose="020B0502040204020203" pitchFamily="34" charset="-122"/>
                  <a:ea typeface="微软雅黑 Light" panose="020B0502040204020203" pitchFamily="34" charset="-122"/>
                </a:endParaRPr>
              </a:p>
            </p:txBody>
          </p:sp>
          <p:sp>
            <p:nvSpPr>
              <p:cNvPr id="1048600" name="Freeform 22"/>
              <p:cNvSpPr>
                <a:spLocks noEditPoints="1"/>
              </p:cNvSpPr>
              <p:nvPr/>
            </p:nvSpPr>
            <p:spPr bwMode="auto">
              <a:xfrm>
                <a:off x="3817194" y="2046348"/>
                <a:ext cx="531746" cy="661376"/>
              </a:xfrm>
              <a:custGeom>
                <a:avLst/>
                <a:gdLst>
                  <a:gd name="T0" fmla="*/ 571 w 609"/>
                  <a:gd name="T1" fmla="*/ 133 h 757"/>
                  <a:gd name="T2" fmla="*/ 360 w 609"/>
                  <a:gd name="T3" fmla="*/ 33 h 757"/>
                  <a:gd name="T4" fmla="*/ 243 w 609"/>
                  <a:gd name="T5" fmla="*/ 33 h 757"/>
                  <a:gd name="T6" fmla="*/ 37 w 609"/>
                  <a:gd name="T7" fmla="*/ 126 h 757"/>
                  <a:gd name="T8" fmla="*/ 0 w 609"/>
                  <a:gd name="T9" fmla="*/ 180 h 757"/>
                  <a:gd name="T10" fmla="*/ 0 w 609"/>
                  <a:gd name="T11" fmla="*/ 338 h 757"/>
                  <a:gd name="T12" fmla="*/ 300 w 609"/>
                  <a:gd name="T13" fmla="*/ 757 h 757"/>
                  <a:gd name="T14" fmla="*/ 609 w 609"/>
                  <a:gd name="T15" fmla="*/ 342 h 757"/>
                  <a:gd name="T16" fmla="*/ 609 w 609"/>
                  <a:gd name="T17" fmla="*/ 186 h 757"/>
                  <a:gd name="T18" fmla="*/ 571 w 609"/>
                  <a:gd name="T19" fmla="*/ 133 h 757"/>
                  <a:gd name="T20" fmla="*/ 542 w 609"/>
                  <a:gd name="T21" fmla="*/ 353 h 757"/>
                  <a:gd name="T22" fmla="*/ 301 w 609"/>
                  <a:gd name="T23" fmla="*/ 676 h 757"/>
                  <a:gd name="T24" fmla="*/ 158 w 609"/>
                  <a:gd name="T25" fmla="*/ 582 h 757"/>
                  <a:gd name="T26" fmla="*/ 67 w 609"/>
                  <a:gd name="T27" fmla="*/ 350 h 757"/>
                  <a:gd name="T28" fmla="*/ 67 w 609"/>
                  <a:gd name="T29" fmla="*/ 245 h 757"/>
                  <a:gd name="T30" fmla="*/ 117 w 609"/>
                  <a:gd name="T31" fmla="*/ 175 h 757"/>
                  <a:gd name="T32" fmla="*/ 250 w 609"/>
                  <a:gd name="T33" fmla="*/ 118 h 757"/>
                  <a:gd name="T34" fmla="*/ 302 w 609"/>
                  <a:gd name="T35" fmla="*/ 100 h 757"/>
                  <a:gd name="T36" fmla="*/ 354 w 609"/>
                  <a:gd name="T37" fmla="*/ 118 h 757"/>
                  <a:gd name="T38" fmla="*/ 492 w 609"/>
                  <a:gd name="T39" fmla="*/ 179 h 757"/>
                  <a:gd name="T40" fmla="*/ 542 w 609"/>
                  <a:gd name="T41" fmla="*/ 249 h 757"/>
                  <a:gd name="T42" fmla="*/ 542 w 609"/>
                  <a:gd name="T43" fmla="*/ 353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9" h="757">
                    <a:moveTo>
                      <a:pt x="571" y="133"/>
                    </a:moveTo>
                    <a:cubicBezTo>
                      <a:pt x="571" y="133"/>
                      <a:pt x="436" y="87"/>
                      <a:pt x="360" y="33"/>
                    </a:cubicBezTo>
                    <a:cubicBezTo>
                      <a:pt x="326" y="9"/>
                      <a:pt x="288" y="0"/>
                      <a:pt x="243" y="33"/>
                    </a:cubicBezTo>
                    <a:cubicBezTo>
                      <a:pt x="196" y="68"/>
                      <a:pt x="37" y="126"/>
                      <a:pt x="37" y="126"/>
                    </a:cubicBezTo>
                    <a:cubicBezTo>
                      <a:pt x="17" y="134"/>
                      <a:pt x="0" y="158"/>
                      <a:pt x="0" y="180"/>
                    </a:cubicBezTo>
                    <a:cubicBezTo>
                      <a:pt x="0" y="180"/>
                      <a:pt x="0" y="321"/>
                      <a:pt x="0" y="338"/>
                    </a:cubicBezTo>
                    <a:cubicBezTo>
                      <a:pt x="0" y="577"/>
                      <a:pt x="219" y="757"/>
                      <a:pt x="300" y="757"/>
                    </a:cubicBezTo>
                    <a:cubicBezTo>
                      <a:pt x="364" y="757"/>
                      <a:pt x="609" y="586"/>
                      <a:pt x="609" y="342"/>
                    </a:cubicBezTo>
                    <a:cubicBezTo>
                      <a:pt x="609" y="325"/>
                      <a:pt x="609" y="186"/>
                      <a:pt x="609" y="186"/>
                    </a:cubicBezTo>
                    <a:cubicBezTo>
                      <a:pt x="609" y="164"/>
                      <a:pt x="592" y="140"/>
                      <a:pt x="571" y="133"/>
                    </a:cubicBezTo>
                    <a:close/>
                    <a:moveTo>
                      <a:pt x="542" y="353"/>
                    </a:moveTo>
                    <a:cubicBezTo>
                      <a:pt x="542" y="542"/>
                      <a:pt x="359" y="676"/>
                      <a:pt x="301" y="676"/>
                    </a:cubicBezTo>
                    <a:cubicBezTo>
                      <a:pt x="264" y="676"/>
                      <a:pt x="205" y="637"/>
                      <a:pt x="158" y="582"/>
                    </a:cubicBezTo>
                    <a:cubicBezTo>
                      <a:pt x="124" y="542"/>
                      <a:pt x="67" y="459"/>
                      <a:pt x="67" y="350"/>
                    </a:cubicBezTo>
                    <a:cubicBezTo>
                      <a:pt x="67" y="338"/>
                      <a:pt x="67" y="245"/>
                      <a:pt x="67" y="245"/>
                    </a:cubicBezTo>
                    <a:cubicBezTo>
                      <a:pt x="67" y="215"/>
                      <a:pt x="89" y="185"/>
                      <a:pt x="117" y="175"/>
                    </a:cubicBezTo>
                    <a:cubicBezTo>
                      <a:pt x="146" y="165"/>
                      <a:pt x="225" y="136"/>
                      <a:pt x="250" y="118"/>
                    </a:cubicBezTo>
                    <a:cubicBezTo>
                      <a:pt x="268" y="106"/>
                      <a:pt x="285" y="100"/>
                      <a:pt x="302" y="100"/>
                    </a:cubicBezTo>
                    <a:cubicBezTo>
                      <a:pt x="324" y="100"/>
                      <a:pt x="342" y="110"/>
                      <a:pt x="354" y="118"/>
                    </a:cubicBezTo>
                    <a:cubicBezTo>
                      <a:pt x="398" y="146"/>
                      <a:pt x="491" y="179"/>
                      <a:pt x="492" y="179"/>
                    </a:cubicBezTo>
                    <a:cubicBezTo>
                      <a:pt x="520" y="189"/>
                      <a:pt x="542" y="220"/>
                      <a:pt x="542" y="249"/>
                    </a:cubicBezTo>
                    <a:lnTo>
                      <a:pt x="542" y="353"/>
                    </a:lnTo>
                    <a:close/>
                  </a:path>
                </a:pathLst>
              </a:custGeom>
              <a:solidFill>
                <a:srgbClr val="DC3C00"/>
              </a:solidFill>
              <a:ln>
                <a:noFill/>
              </a:ln>
            </p:spPr>
            <p:txBody>
              <a:bodyPr vert="horz" wrap="square" lIns="91427" tIns="45713" rIns="91427" bIns="45713" numCol="1" anchor="t" anchorCtr="0" compatLnSpc="1"/>
              <a:lstStyle/>
              <a:p>
                <a:pPr algn="ctr" defTabSz="932180"/>
                <a:endParaRPr lang="en-US" sz="2400">
                  <a:gradFill>
                    <a:gsLst>
                      <a:gs pos="0">
                        <a:srgbClr val="505050">
                          <a:lumMod val="0"/>
                          <a:lumOff val="100000"/>
                        </a:srgbClr>
                      </a:gs>
                      <a:gs pos="100000">
                        <a:srgbClr val="505050">
                          <a:lumMod val="0"/>
                          <a:lumOff val="100000"/>
                        </a:srgbClr>
                      </a:gs>
                    </a:gsLst>
                    <a:lin ang="5400000" scaled="0"/>
                  </a:gradFill>
                  <a:latin typeface="微软雅黑 Light" panose="020B0502040204020203" pitchFamily="34" charset="-122"/>
                  <a:ea typeface="微软雅黑 Light" panose="020B0502040204020203" pitchFamily="34" charset="-122"/>
                </a:endParaRPr>
              </a:p>
            </p:txBody>
          </p:sp>
        </p:grpSp>
      </p:grpSp>
      <p:grpSp>
        <p:nvGrpSpPr>
          <p:cNvPr id="161" name="组合 42"/>
          <p:cNvGrpSpPr/>
          <p:nvPr/>
        </p:nvGrpSpPr>
        <p:grpSpPr>
          <a:xfrm>
            <a:off x="2496394" y="2169718"/>
            <a:ext cx="9396000" cy="648000"/>
            <a:chOff x="1991544" y="2663935"/>
            <a:chExt cx="9396000" cy="648000"/>
          </a:xfrm>
        </p:grpSpPr>
        <p:sp>
          <p:nvSpPr>
            <p:cNvPr id="1048601" name="任意多边形 11"/>
            <p:cNvSpPr/>
            <p:nvPr/>
          </p:nvSpPr>
          <p:spPr>
            <a:xfrm>
              <a:off x="1991544" y="2663935"/>
              <a:ext cx="9396000" cy="648000"/>
            </a:xfrm>
            <a:custGeom>
              <a:avLst/>
              <a:gdLst>
                <a:gd name="connsiteX0" fmla="*/ 1800200 w 5724329"/>
                <a:gd name="connsiteY0" fmla="*/ 0 h 756000"/>
                <a:gd name="connsiteX1" fmla="*/ 5724329 w 5724329"/>
                <a:gd name="connsiteY1" fmla="*/ 0 h 756000"/>
                <a:gd name="connsiteX2" fmla="*/ 5724329 w 5724329"/>
                <a:gd name="connsiteY2" fmla="*/ 756000 h 756000"/>
                <a:gd name="connsiteX3" fmla="*/ 1800200 w 5724329"/>
                <a:gd name="connsiteY3" fmla="*/ 756000 h 756000"/>
                <a:gd name="connsiteX4" fmla="*/ 288032 w 5724329"/>
                <a:gd name="connsiteY4" fmla="*/ 0 h 756000"/>
                <a:gd name="connsiteX5" fmla="*/ 1008112 w 5724329"/>
                <a:gd name="connsiteY5" fmla="*/ 0 h 756000"/>
                <a:gd name="connsiteX6" fmla="*/ 1008112 w 5724329"/>
                <a:gd name="connsiteY6" fmla="*/ 756000 h 756000"/>
                <a:gd name="connsiteX7" fmla="*/ 288032 w 5724329"/>
                <a:gd name="connsiteY7" fmla="*/ 756000 h 756000"/>
                <a:gd name="connsiteX8" fmla="*/ 0 w 5724329"/>
                <a:gd name="connsiteY8" fmla="*/ 0 h 756000"/>
                <a:gd name="connsiteX9" fmla="*/ 144016 w 5724329"/>
                <a:gd name="connsiteY9" fmla="*/ 0 h 756000"/>
                <a:gd name="connsiteX10" fmla="*/ 144016 w 5724329"/>
                <a:gd name="connsiteY10" fmla="*/ 756000 h 756000"/>
                <a:gd name="connsiteX11" fmla="*/ 0 w 5724329"/>
                <a:gd name="connsiteY11" fmla="*/ 756000 h 7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4329" h="756000">
                  <a:moveTo>
                    <a:pt x="1800200" y="0"/>
                  </a:moveTo>
                  <a:lnTo>
                    <a:pt x="5724329" y="0"/>
                  </a:lnTo>
                  <a:lnTo>
                    <a:pt x="5724329" y="756000"/>
                  </a:lnTo>
                  <a:lnTo>
                    <a:pt x="1800200" y="756000"/>
                  </a:lnTo>
                  <a:close/>
                  <a:moveTo>
                    <a:pt x="288032" y="0"/>
                  </a:moveTo>
                  <a:lnTo>
                    <a:pt x="1008112" y="0"/>
                  </a:lnTo>
                  <a:lnTo>
                    <a:pt x="1008112" y="756000"/>
                  </a:lnTo>
                  <a:lnTo>
                    <a:pt x="288032" y="756000"/>
                  </a:lnTo>
                  <a:close/>
                  <a:moveTo>
                    <a:pt x="0" y="0"/>
                  </a:moveTo>
                  <a:lnTo>
                    <a:pt x="144016" y="0"/>
                  </a:lnTo>
                  <a:lnTo>
                    <a:pt x="144016" y="756000"/>
                  </a:lnTo>
                  <a:lnTo>
                    <a:pt x="0" y="756000"/>
                  </a:lnTo>
                  <a:close/>
                </a:path>
              </a:pathLst>
            </a:custGeom>
            <a:solidFill>
              <a:srgbClr val="00A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Light" panose="020B0502040204020203" pitchFamily="34" charset="-122"/>
                <a:ea typeface="微软雅黑 Light" panose="020B0502040204020203" pitchFamily="34" charset="-122"/>
              </a:endParaRPr>
            </a:p>
          </p:txBody>
        </p:sp>
        <p:sp>
          <p:nvSpPr>
            <p:cNvPr id="1048602" name="文本框 12"/>
            <p:cNvSpPr txBox="1"/>
            <p:nvPr/>
          </p:nvSpPr>
          <p:spPr>
            <a:xfrm>
              <a:off x="2429797" y="2757103"/>
              <a:ext cx="1260000" cy="461665"/>
            </a:xfrm>
            <a:prstGeom prst="rect">
              <a:avLst/>
            </a:prstGeom>
            <a:noFill/>
          </p:spPr>
          <p:txBody>
            <a:bodyPr wrap="square" rtlCol="0">
              <a:spAutoFit/>
            </a:bodyPr>
            <a:lstStyle>
              <a:defPPr>
                <a:defRPr lang="zh-CN"/>
              </a:defPPr>
              <a:lvl1pPr>
                <a:defRPr sz="3600">
                  <a:solidFill>
                    <a:schemeClr val="bg1"/>
                  </a:solidFill>
                </a:defRPr>
              </a:lvl1pPr>
            </a:lstStyle>
            <a:p>
              <a:pPr algn="ctr"/>
              <a:r>
                <a:rPr lang="en-US" altLang="zh-CN" sz="2400" dirty="0">
                  <a:latin typeface="微软雅黑 Light" panose="020B0502040204020203" pitchFamily="34" charset="-122"/>
                  <a:ea typeface="微软雅黑 Light" panose="020B0502040204020203" pitchFamily="34" charset="-122"/>
                </a:rPr>
                <a:t>03</a:t>
              </a:r>
              <a:endParaRPr lang="zh-CN" altLang="en-US" sz="2400" dirty="0">
                <a:latin typeface="微软雅黑 Light" panose="020B0502040204020203" pitchFamily="34" charset="-122"/>
                <a:ea typeface="微软雅黑 Light" panose="020B0502040204020203" pitchFamily="34" charset="-122"/>
              </a:endParaRPr>
            </a:p>
          </p:txBody>
        </p:sp>
        <p:sp>
          <p:nvSpPr>
            <p:cNvPr id="1048603" name="文本框 13"/>
            <p:cNvSpPr txBox="1"/>
            <p:nvPr/>
          </p:nvSpPr>
          <p:spPr>
            <a:xfrm>
              <a:off x="5126948" y="2757103"/>
              <a:ext cx="5679745" cy="461665"/>
            </a:xfrm>
            <a:prstGeom prst="rect">
              <a:avLst/>
            </a:prstGeom>
            <a:noFill/>
          </p:spPr>
          <p:txBody>
            <a:bodyPr wrap="square" rtlCol="0">
              <a:spAutoFit/>
            </a:bodyPr>
            <a:lstStyle/>
            <a:p>
              <a:r>
                <a:rPr lang="zh-CN" altLang="en-US" sz="2400" dirty="0">
                  <a:solidFill>
                    <a:schemeClr val="bg1"/>
                  </a:solidFill>
                  <a:latin typeface="微软雅黑 Light" panose="020B0502040204020203" pitchFamily="34" charset="-122"/>
                  <a:ea typeface="微软雅黑 Light" panose="020B0502040204020203" pitchFamily="34" charset="-122"/>
                </a:rPr>
                <a:t>从业人员的安全生产权利义务</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1048604" name="Freeform 205"/>
            <p:cNvSpPr>
              <a:spLocks noChangeAspect="1" noEditPoints="1"/>
            </p:cNvSpPr>
            <p:nvPr/>
          </p:nvSpPr>
          <p:spPr bwMode="auto">
            <a:xfrm>
              <a:off x="3967449" y="2739243"/>
              <a:ext cx="501780" cy="497384"/>
            </a:xfrm>
            <a:custGeom>
              <a:avLst/>
              <a:gdLst>
                <a:gd name="T0" fmla="*/ 151 w 308"/>
                <a:gd name="T1" fmla="*/ 210 h 305"/>
                <a:gd name="T2" fmla="*/ 136 w 308"/>
                <a:gd name="T3" fmla="*/ 248 h 305"/>
                <a:gd name="T4" fmla="*/ 120 w 308"/>
                <a:gd name="T5" fmla="*/ 286 h 305"/>
                <a:gd name="T6" fmla="*/ 49 w 308"/>
                <a:gd name="T7" fmla="*/ 296 h 305"/>
                <a:gd name="T8" fmla="*/ 49 w 308"/>
                <a:gd name="T9" fmla="*/ 289 h 305"/>
                <a:gd name="T10" fmla="*/ 89 w 308"/>
                <a:gd name="T11" fmla="*/ 265 h 305"/>
                <a:gd name="T12" fmla="*/ 80 w 308"/>
                <a:gd name="T13" fmla="*/ 231 h 305"/>
                <a:gd name="T14" fmla="*/ 65 w 308"/>
                <a:gd name="T15" fmla="*/ 226 h 305"/>
                <a:gd name="T16" fmla="*/ 21 w 308"/>
                <a:gd name="T17" fmla="*/ 249 h 305"/>
                <a:gd name="T18" fmla="*/ 39 w 308"/>
                <a:gd name="T19" fmla="*/ 202 h 305"/>
                <a:gd name="T20" fmla="*/ 75 w 308"/>
                <a:gd name="T21" fmla="*/ 186 h 305"/>
                <a:gd name="T22" fmla="*/ 77 w 308"/>
                <a:gd name="T23" fmla="*/ 186 h 305"/>
                <a:gd name="T24" fmla="*/ 106 w 308"/>
                <a:gd name="T25" fmla="*/ 178 h 305"/>
                <a:gd name="T26" fmla="*/ 201 w 308"/>
                <a:gd name="T27" fmla="*/ 161 h 305"/>
                <a:gd name="T28" fmla="*/ 135 w 308"/>
                <a:gd name="T29" fmla="*/ 95 h 305"/>
                <a:gd name="T30" fmla="*/ 129 w 308"/>
                <a:gd name="T31" fmla="*/ 95 h 305"/>
                <a:gd name="T32" fmla="*/ 95 w 308"/>
                <a:gd name="T33" fmla="*/ 135 h 305"/>
                <a:gd name="T34" fmla="*/ 161 w 308"/>
                <a:gd name="T35" fmla="*/ 200 h 305"/>
                <a:gd name="T36" fmla="*/ 268 w 308"/>
                <a:gd name="T37" fmla="*/ 302 h 305"/>
                <a:gd name="T38" fmla="*/ 303 w 308"/>
                <a:gd name="T39" fmla="*/ 265 h 305"/>
                <a:gd name="T40" fmla="*/ 201 w 308"/>
                <a:gd name="T41" fmla="*/ 161 h 305"/>
                <a:gd name="T42" fmla="*/ 301 w 308"/>
                <a:gd name="T43" fmla="*/ 70 h 305"/>
                <a:gd name="T44" fmla="*/ 261 w 308"/>
                <a:gd name="T45" fmla="*/ 93 h 305"/>
                <a:gd name="T46" fmla="*/ 240 w 308"/>
                <a:gd name="T47" fmla="*/ 79 h 305"/>
                <a:gd name="T48" fmla="*/ 239 w 308"/>
                <a:gd name="T49" fmla="*/ 53 h 305"/>
                <a:gd name="T50" fmla="*/ 280 w 308"/>
                <a:gd name="T51" fmla="*/ 26 h 305"/>
                <a:gd name="T52" fmla="*/ 217 w 308"/>
                <a:gd name="T53" fmla="*/ 25 h 305"/>
                <a:gd name="T54" fmla="*/ 191 w 308"/>
                <a:gd name="T55" fmla="*/ 71 h 305"/>
                <a:gd name="T56" fmla="*/ 182 w 308"/>
                <a:gd name="T57" fmla="*/ 102 h 305"/>
                <a:gd name="T58" fmla="*/ 210 w 308"/>
                <a:gd name="T59" fmla="*/ 151 h 305"/>
                <a:gd name="T60" fmla="*/ 249 w 308"/>
                <a:gd name="T61" fmla="*/ 133 h 305"/>
                <a:gd name="T62" fmla="*/ 252 w 308"/>
                <a:gd name="T63" fmla="*/ 133 h 305"/>
                <a:gd name="T64" fmla="*/ 276 w 308"/>
                <a:gd name="T65" fmla="*/ 126 h 305"/>
                <a:gd name="T66" fmla="*/ 308 w 308"/>
                <a:gd name="T67" fmla="*/ 75 h 305"/>
                <a:gd name="T68" fmla="*/ 52 w 308"/>
                <a:gd name="T69" fmla="*/ 146 h 305"/>
                <a:gd name="T70" fmla="*/ 143 w 308"/>
                <a:gd name="T71" fmla="*/ 58 h 305"/>
                <a:gd name="T72" fmla="*/ 143 w 308"/>
                <a:gd name="T73" fmla="*/ 45 h 305"/>
                <a:gd name="T74" fmla="*/ 94 w 308"/>
                <a:gd name="T75" fmla="*/ 0 h 305"/>
                <a:gd name="T76" fmla="*/ 2 w 308"/>
                <a:gd name="T77" fmla="*/ 87 h 305"/>
                <a:gd name="T78" fmla="*/ 2 w 308"/>
                <a:gd name="T79" fmla="*/ 100 h 305"/>
                <a:gd name="T80" fmla="*/ 52 w 308"/>
                <a:gd name="T81" fmla="*/ 146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8" h="305">
                  <a:moveTo>
                    <a:pt x="113" y="172"/>
                  </a:moveTo>
                  <a:cubicBezTo>
                    <a:pt x="151" y="210"/>
                    <a:pt x="151" y="210"/>
                    <a:pt x="151" y="210"/>
                  </a:cubicBezTo>
                  <a:cubicBezTo>
                    <a:pt x="144" y="217"/>
                    <a:pt x="144" y="217"/>
                    <a:pt x="144" y="217"/>
                  </a:cubicBezTo>
                  <a:cubicBezTo>
                    <a:pt x="137" y="224"/>
                    <a:pt x="136" y="236"/>
                    <a:pt x="136" y="248"/>
                  </a:cubicBezTo>
                  <a:cubicBezTo>
                    <a:pt x="136" y="248"/>
                    <a:pt x="136" y="248"/>
                    <a:pt x="136" y="248"/>
                  </a:cubicBezTo>
                  <a:cubicBezTo>
                    <a:pt x="136" y="262"/>
                    <a:pt x="130" y="276"/>
                    <a:pt x="120" y="286"/>
                  </a:cubicBezTo>
                  <a:cubicBezTo>
                    <a:pt x="117" y="289"/>
                    <a:pt x="114" y="292"/>
                    <a:pt x="109" y="295"/>
                  </a:cubicBezTo>
                  <a:cubicBezTo>
                    <a:pt x="92" y="305"/>
                    <a:pt x="68" y="305"/>
                    <a:pt x="49" y="296"/>
                  </a:cubicBezTo>
                  <a:cubicBezTo>
                    <a:pt x="48" y="296"/>
                    <a:pt x="47" y="294"/>
                    <a:pt x="47" y="293"/>
                  </a:cubicBezTo>
                  <a:cubicBezTo>
                    <a:pt x="46" y="291"/>
                    <a:pt x="47" y="289"/>
                    <a:pt x="49" y="289"/>
                  </a:cubicBezTo>
                  <a:cubicBezTo>
                    <a:pt x="88" y="266"/>
                    <a:pt x="88" y="266"/>
                    <a:pt x="88" y="266"/>
                  </a:cubicBezTo>
                  <a:cubicBezTo>
                    <a:pt x="88" y="266"/>
                    <a:pt x="89" y="266"/>
                    <a:pt x="89" y="265"/>
                  </a:cubicBezTo>
                  <a:cubicBezTo>
                    <a:pt x="92" y="262"/>
                    <a:pt x="96" y="257"/>
                    <a:pt x="87" y="240"/>
                  </a:cubicBezTo>
                  <a:cubicBezTo>
                    <a:pt x="85" y="236"/>
                    <a:pt x="82" y="233"/>
                    <a:pt x="80" y="231"/>
                  </a:cubicBezTo>
                  <a:cubicBezTo>
                    <a:pt x="73" y="224"/>
                    <a:pt x="68" y="225"/>
                    <a:pt x="66" y="226"/>
                  </a:cubicBezTo>
                  <a:cubicBezTo>
                    <a:pt x="65" y="226"/>
                    <a:pt x="65" y="226"/>
                    <a:pt x="65" y="226"/>
                  </a:cubicBezTo>
                  <a:cubicBezTo>
                    <a:pt x="26" y="249"/>
                    <a:pt x="26" y="249"/>
                    <a:pt x="26" y="249"/>
                  </a:cubicBezTo>
                  <a:cubicBezTo>
                    <a:pt x="24" y="249"/>
                    <a:pt x="22" y="249"/>
                    <a:pt x="21" y="249"/>
                  </a:cubicBezTo>
                  <a:cubicBezTo>
                    <a:pt x="20" y="248"/>
                    <a:pt x="19" y="246"/>
                    <a:pt x="19" y="244"/>
                  </a:cubicBezTo>
                  <a:cubicBezTo>
                    <a:pt x="20" y="229"/>
                    <a:pt x="28" y="214"/>
                    <a:pt x="39" y="202"/>
                  </a:cubicBezTo>
                  <a:cubicBezTo>
                    <a:pt x="42" y="199"/>
                    <a:pt x="47" y="196"/>
                    <a:pt x="51" y="193"/>
                  </a:cubicBezTo>
                  <a:cubicBezTo>
                    <a:pt x="58" y="189"/>
                    <a:pt x="66" y="187"/>
                    <a:pt x="75" y="186"/>
                  </a:cubicBezTo>
                  <a:cubicBezTo>
                    <a:pt x="74" y="186"/>
                    <a:pt x="74" y="186"/>
                    <a:pt x="74" y="186"/>
                  </a:cubicBezTo>
                  <a:cubicBezTo>
                    <a:pt x="75" y="186"/>
                    <a:pt x="76" y="186"/>
                    <a:pt x="77" y="186"/>
                  </a:cubicBezTo>
                  <a:cubicBezTo>
                    <a:pt x="77" y="186"/>
                    <a:pt x="77" y="186"/>
                    <a:pt x="78" y="186"/>
                  </a:cubicBezTo>
                  <a:cubicBezTo>
                    <a:pt x="89" y="186"/>
                    <a:pt x="100" y="185"/>
                    <a:pt x="106" y="178"/>
                  </a:cubicBezTo>
                  <a:lnTo>
                    <a:pt x="113" y="172"/>
                  </a:lnTo>
                  <a:close/>
                  <a:moveTo>
                    <a:pt x="201" y="161"/>
                  </a:moveTo>
                  <a:cubicBezTo>
                    <a:pt x="162" y="122"/>
                    <a:pt x="162" y="122"/>
                    <a:pt x="162" y="122"/>
                  </a:cubicBezTo>
                  <a:cubicBezTo>
                    <a:pt x="135" y="95"/>
                    <a:pt x="135" y="95"/>
                    <a:pt x="135" y="95"/>
                  </a:cubicBezTo>
                  <a:cubicBezTo>
                    <a:pt x="134" y="94"/>
                    <a:pt x="133" y="94"/>
                    <a:pt x="132" y="94"/>
                  </a:cubicBezTo>
                  <a:cubicBezTo>
                    <a:pt x="131" y="94"/>
                    <a:pt x="130" y="94"/>
                    <a:pt x="129" y="95"/>
                  </a:cubicBezTo>
                  <a:cubicBezTo>
                    <a:pt x="95" y="129"/>
                    <a:pt x="95" y="129"/>
                    <a:pt x="95" y="129"/>
                  </a:cubicBezTo>
                  <a:cubicBezTo>
                    <a:pt x="94" y="130"/>
                    <a:pt x="94" y="133"/>
                    <a:pt x="95" y="135"/>
                  </a:cubicBezTo>
                  <a:cubicBezTo>
                    <a:pt x="123" y="162"/>
                    <a:pt x="123" y="162"/>
                    <a:pt x="123" y="162"/>
                  </a:cubicBezTo>
                  <a:cubicBezTo>
                    <a:pt x="161" y="200"/>
                    <a:pt x="161" y="200"/>
                    <a:pt x="161" y="200"/>
                  </a:cubicBezTo>
                  <a:cubicBezTo>
                    <a:pt x="262" y="302"/>
                    <a:pt x="262" y="302"/>
                    <a:pt x="262" y="302"/>
                  </a:cubicBezTo>
                  <a:cubicBezTo>
                    <a:pt x="264" y="303"/>
                    <a:pt x="266" y="303"/>
                    <a:pt x="268" y="302"/>
                  </a:cubicBezTo>
                  <a:cubicBezTo>
                    <a:pt x="302" y="268"/>
                    <a:pt x="302" y="268"/>
                    <a:pt x="302" y="268"/>
                  </a:cubicBezTo>
                  <a:cubicBezTo>
                    <a:pt x="303" y="267"/>
                    <a:pt x="303" y="266"/>
                    <a:pt x="303" y="265"/>
                  </a:cubicBezTo>
                  <a:cubicBezTo>
                    <a:pt x="303" y="264"/>
                    <a:pt x="303" y="263"/>
                    <a:pt x="302" y="262"/>
                  </a:cubicBezTo>
                  <a:lnTo>
                    <a:pt x="201" y="161"/>
                  </a:lnTo>
                  <a:close/>
                  <a:moveTo>
                    <a:pt x="306" y="70"/>
                  </a:moveTo>
                  <a:cubicBezTo>
                    <a:pt x="304" y="70"/>
                    <a:pt x="303" y="70"/>
                    <a:pt x="301" y="70"/>
                  </a:cubicBezTo>
                  <a:cubicBezTo>
                    <a:pt x="262" y="93"/>
                    <a:pt x="262" y="93"/>
                    <a:pt x="262" y="93"/>
                  </a:cubicBezTo>
                  <a:cubicBezTo>
                    <a:pt x="262" y="93"/>
                    <a:pt x="262" y="93"/>
                    <a:pt x="261" y="93"/>
                  </a:cubicBezTo>
                  <a:cubicBezTo>
                    <a:pt x="259" y="94"/>
                    <a:pt x="254" y="95"/>
                    <a:pt x="247" y="88"/>
                  </a:cubicBezTo>
                  <a:cubicBezTo>
                    <a:pt x="244" y="86"/>
                    <a:pt x="242" y="83"/>
                    <a:pt x="240" y="79"/>
                  </a:cubicBezTo>
                  <a:cubicBezTo>
                    <a:pt x="230" y="62"/>
                    <a:pt x="235" y="57"/>
                    <a:pt x="237" y="54"/>
                  </a:cubicBezTo>
                  <a:cubicBezTo>
                    <a:pt x="238" y="53"/>
                    <a:pt x="239" y="53"/>
                    <a:pt x="239" y="53"/>
                  </a:cubicBezTo>
                  <a:cubicBezTo>
                    <a:pt x="278" y="30"/>
                    <a:pt x="278" y="30"/>
                    <a:pt x="278" y="30"/>
                  </a:cubicBezTo>
                  <a:cubicBezTo>
                    <a:pt x="280" y="30"/>
                    <a:pt x="280" y="28"/>
                    <a:pt x="280" y="26"/>
                  </a:cubicBezTo>
                  <a:cubicBezTo>
                    <a:pt x="280" y="25"/>
                    <a:pt x="279" y="23"/>
                    <a:pt x="278" y="23"/>
                  </a:cubicBezTo>
                  <a:cubicBezTo>
                    <a:pt x="259" y="14"/>
                    <a:pt x="235" y="14"/>
                    <a:pt x="217" y="25"/>
                  </a:cubicBezTo>
                  <a:cubicBezTo>
                    <a:pt x="213" y="27"/>
                    <a:pt x="210" y="30"/>
                    <a:pt x="206" y="33"/>
                  </a:cubicBezTo>
                  <a:cubicBezTo>
                    <a:pt x="196" y="43"/>
                    <a:pt x="191" y="57"/>
                    <a:pt x="191" y="71"/>
                  </a:cubicBezTo>
                  <a:cubicBezTo>
                    <a:pt x="190" y="71"/>
                    <a:pt x="190" y="71"/>
                    <a:pt x="190" y="71"/>
                  </a:cubicBezTo>
                  <a:cubicBezTo>
                    <a:pt x="191" y="83"/>
                    <a:pt x="190" y="95"/>
                    <a:pt x="182" y="102"/>
                  </a:cubicBezTo>
                  <a:cubicBezTo>
                    <a:pt x="172" y="113"/>
                    <a:pt x="172" y="113"/>
                    <a:pt x="172" y="113"/>
                  </a:cubicBezTo>
                  <a:cubicBezTo>
                    <a:pt x="210" y="151"/>
                    <a:pt x="210" y="151"/>
                    <a:pt x="210" y="151"/>
                  </a:cubicBezTo>
                  <a:cubicBezTo>
                    <a:pt x="221" y="141"/>
                    <a:pt x="221" y="141"/>
                    <a:pt x="221" y="141"/>
                  </a:cubicBezTo>
                  <a:cubicBezTo>
                    <a:pt x="227" y="134"/>
                    <a:pt x="238" y="133"/>
                    <a:pt x="249" y="133"/>
                  </a:cubicBezTo>
                  <a:cubicBezTo>
                    <a:pt x="249" y="133"/>
                    <a:pt x="250" y="133"/>
                    <a:pt x="250" y="133"/>
                  </a:cubicBezTo>
                  <a:cubicBezTo>
                    <a:pt x="251" y="133"/>
                    <a:pt x="252" y="133"/>
                    <a:pt x="252" y="133"/>
                  </a:cubicBezTo>
                  <a:cubicBezTo>
                    <a:pt x="252" y="133"/>
                    <a:pt x="252" y="133"/>
                    <a:pt x="252" y="133"/>
                  </a:cubicBezTo>
                  <a:cubicBezTo>
                    <a:pt x="260" y="132"/>
                    <a:pt x="268" y="130"/>
                    <a:pt x="276" y="126"/>
                  </a:cubicBezTo>
                  <a:cubicBezTo>
                    <a:pt x="280" y="123"/>
                    <a:pt x="284" y="120"/>
                    <a:pt x="288" y="117"/>
                  </a:cubicBezTo>
                  <a:cubicBezTo>
                    <a:pt x="299" y="106"/>
                    <a:pt x="306" y="90"/>
                    <a:pt x="308" y="75"/>
                  </a:cubicBezTo>
                  <a:cubicBezTo>
                    <a:pt x="308" y="73"/>
                    <a:pt x="307" y="71"/>
                    <a:pt x="306" y="70"/>
                  </a:cubicBezTo>
                  <a:close/>
                  <a:moveTo>
                    <a:pt x="52" y="146"/>
                  </a:moveTo>
                  <a:cubicBezTo>
                    <a:pt x="54" y="146"/>
                    <a:pt x="57" y="145"/>
                    <a:pt x="58" y="143"/>
                  </a:cubicBezTo>
                  <a:cubicBezTo>
                    <a:pt x="143" y="58"/>
                    <a:pt x="143" y="58"/>
                    <a:pt x="143" y="58"/>
                  </a:cubicBezTo>
                  <a:cubicBezTo>
                    <a:pt x="145" y="57"/>
                    <a:pt x="146" y="54"/>
                    <a:pt x="146" y="52"/>
                  </a:cubicBezTo>
                  <a:cubicBezTo>
                    <a:pt x="146" y="49"/>
                    <a:pt x="145" y="47"/>
                    <a:pt x="143" y="45"/>
                  </a:cubicBezTo>
                  <a:cubicBezTo>
                    <a:pt x="100" y="2"/>
                    <a:pt x="100" y="2"/>
                    <a:pt x="100" y="2"/>
                  </a:cubicBezTo>
                  <a:cubicBezTo>
                    <a:pt x="98" y="1"/>
                    <a:pt x="96" y="0"/>
                    <a:pt x="94" y="0"/>
                  </a:cubicBezTo>
                  <a:cubicBezTo>
                    <a:pt x="91" y="0"/>
                    <a:pt x="89" y="1"/>
                    <a:pt x="87" y="2"/>
                  </a:cubicBezTo>
                  <a:cubicBezTo>
                    <a:pt x="2" y="87"/>
                    <a:pt x="2" y="87"/>
                    <a:pt x="2" y="87"/>
                  </a:cubicBezTo>
                  <a:cubicBezTo>
                    <a:pt x="1" y="89"/>
                    <a:pt x="0" y="91"/>
                    <a:pt x="0" y="93"/>
                  </a:cubicBezTo>
                  <a:cubicBezTo>
                    <a:pt x="0" y="96"/>
                    <a:pt x="1" y="98"/>
                    <a:pt x="2" y="100"/>
                  </a:cubicBezTo>
                  <a:cubicBezTo>
                    <a:pt x="46" y="143"/>
                    <a:pt x="46" y="143"/>
                    <a:pt x="46" y="143"/>
                  </a:cubicBezTo>
                  <a:cubicBezTo>
                    <a:pt x="47" y="145"/>
                    <a:pt x="50" y="146"/>
                    <a:pt x="52" y="146"/>
                  </a:cubicBezTo>
                  <a:close/>
                </a:path>
              </a:pathLst>
            </a:custGeom>
            <a:solidFill>
              <a:srgbClr val="00ADEF"/>
            </a:solidFill>
            <a:ln>
              <a:noFill/>
            </a:ln>
          </p:spPr>
          <p:txBody>
            <a:bodyPr vert="horz" wrap="square" lIns="69945" tIns="34973" rIns="69945" bIns="34973" numCol="1" anchor="t" anchorCtr="0" compatLnSpc="1"/>
            <a:lstStyle/>
            <a:p>
              <a:pPr defTabSz="594360"/>
              <a:endParaRPr lang="en-US" sz="2400" dirty="0">
                <a:solidFill>
                  <a:schemeClr val="tx2"/>
                </a:solidFill>
                <a:latin typeface="微软雅黑 Light" panose="020B0502040204020203" pitchFamily="34" charset="-122"/>
                <a:ea typeface="微软雅黑 Light" panose="020B0502040204020203" pitchFamily="34" charset="-122"/>
              </a:endParaRPr>
            </a:p>
          </p:txBody>
        </p:sp>
      </p:grpSp>
      <p:grpSp>
        <p:nvGrpSpPr>
          <p:cNvPr id="162" name="组合 43"/>
          <p:cNvGrpSpPr/>
          <p:nvPr/>
        </p:nvGrpSpPr>
        <p:grpSpPr>
          <a:xfrm>
            <a:off x="2496394" y="2908229"/>
            <a:ext cx="9396000" cy="648000"/>
            <a:chOff x="1991544" y="3378006"/>
            <a:chExt cx="9396000" cy="648000"/>
          </a:xfrm>
        </p:grpSpPr>
        <p:sp>
          <p:nvSpPr>
            <p:cNvPr id="1048605" name="任意多边形 15"/>
            <p:cNvSpPr/>
            <p:nvPr/>
          </p:nvSpPr>
          <p:spPr>
            <a:xfrm>
              <a:off x="1991544" y="3378006"/>
              <a:ext cx="9396000" cy="648000"/>
            </a:xfrm>
            <a:custGeom>
              <a:avLst/>
              <a:gdLst>
                <a:gd name="connsiteX0" fmla="*/ 1800200 w 5724329"/>
                <a:gd name="connsiteY0" fmla="*/ 0 h 756000"/>
                <a:gd name="connsiteX1" fmla="*/ 5724329 w 5724329"/>
                <a:gd name="connsiteY1" fmla="*/ 0 h 756000"/>
                <a:gd name="connsiteX2" fmla="*/ 5724329 w 5724329"/>
                <a:gd name="connsiteY2" fmla="*/ 756000 h 756000"/>
                <a:gd name="connsiteX3" fmla="*/ 1800200 w 5724329"/>
                <a:gd name="connsiteY3" fmla="*/ 756000 h 756000"/>
                <a:gd name="connsiteX4" fmla="*/ 288032 w 5724329"/>
                <a:gd name="connsiteY4" fmla="*/ 0 h 756000"/>
                <a:gd name="connsiteX5" fmla="*/ 1008112 w 5724329"/>
                <a:gd name="connsiteY5" fmla="*/ 0 h 756000"/>
                <a:gd name="connsiteX6" fmla="*/ 1008112 w 5724329"/>
                <a:gd name="connsiteY6" fmla="*/ 756000 h 756000"/>
                <a:gd name="connsiteX7" fmla="*/ 288032 w 5724329"/>
                <a:gd name="connsiteY7" fmla="*/ 756000 h 756000"/>
                <a:gd name="connsiteX8" fmla="*/ 0 w 5724329"/>
                <a:gd name="connsiteY8" fmla="*/ 0 h 756000"/>
                <a:gd name="connsiteX9" fmla="*/ 144016 w 5724329"/>
                <a:gd name="connsiteY9" fmla="*/ 0 h 756000"/>
                <a:gd name="connsiteX10" fmla="*/ 144016 w 5724329"/>
                <a:gd name="connsiteY10" fmla="*/ 756000 h 756000"/>
                <a:gd name="connsiteX11" fmla="*/ 0 w 5724329"/>
                <a:gd name="connsiteY11" fmla="*/ 756000 h 7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4329" h="756000">
                  <a:moveTo>
                    <a:pt x="1800200" y="0"/>
                  </a:moveTo>
                  <a:lnTo>
                    <a:pt x="5724329" y="0"/>
                  </a:lnTo>
                  <a:lnTo>
                    <a:pt x="5724329" y="756000"/>
                  </a:lnTo>
                  <a:lnTo>
                    <a:pt x="1800200" y="756000"/>
                  </a:lnTo>
                  <a:close/>
                  <a:moveTo>
                    <a:pt x="288032" y="0"/>
                  </a:moveTo>
                  <a:lnTo>
                    <a:pt x="1008112" y="0"/>
                  </a:lnTo>
                  <a:lnTo>
                    <a:pt x="1008112" y="756000"/>
                  </a:lnTo>
                  <a:lnTo>
                    <a:pt x="288032" y="756000"/>
                  </a:lnTo>
                  <a:close/>
                  <a:moveTo>
                    <a:pt x="0" y="0"/>
                  </a:moveTo>
                  <a:lnTo>
                    <a:pt x="144016" y="0"/>
                  </a:lnTo>
                  <a:lnTo>
                    <a:pt x="144016" y="756000"/>
                  </a:lnTo>
                  <a:lnTo>
                    <a:pt x="0" y="756000"/>
                  </a:lnTo>
                  <a:close/>
                </a:path>
              </a:pathLst>
            </a:custGeom>
            <a:solidFill>
              <a:srgbClr val="D51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Light" panose="020B0502040204020203" pitchFamily="34" charset="-122"/>
                <a:ea typeface="微软雅黑 Light" panose="020B0502040204020203" pitchFamily="34" charset="-122"/>
              </a:endParaRPr>
            </a:p>
          </p:txBody>
        </p:sp>
        <p:sp>
          <p:nvSpPr>
            <p:cNvPr id="1048606" name="文本框 16"/>
            <p:cNvSpPr txBox="1"/>
            <p:nvPr/>
          </p:nvSpPr>
          <p:spPr>
            <a:xfrm>
              <a:off x="2429797" y="3471174"/>
              <a:ext cx="1260000" cy="461665"/>
            </a:xfrm>
            <a:prstGeom prst="rect">
              <a:avLst/>
            </a:prstGeom>
            <a:noFill/>
          </p:spPr>
          <p:txBody>
            <a:bodyPr wrap="square" rtlCol="0">
              <a:spAutoFit/>
            </a:bodyPr>
            <a:lstStyle>
              <a:defPPr>
                <a:defRPr lang="zh-CN"/>
              </a:defPPr>
              <a:lvl1pPr>
                <a:defRPr sz="3600">
                  <a:solidFill>
                    <a:schemeClr val="bg1"/>
                  </a:solidFill>
                </a:defRPr>
              </a:lvl1pPr>
            </a:lstStyle>
            <a:p>
              <a:pPr algn="ctr"/>
              <a:r>
                <a:rPr lang="en-US" altLang="zh-CN" sz="2400" dirty="0">
                  <a:latin typeface="微软雅黑 Light" panose="020B0502040204020203" pitchFamily="34" charset="-122"/>
                  <a:ea typeface="微软雅黑 Light" panose="020B0502040204020203" pitchFamily="34" charset="-122"/>
                </a:rPr>
                <a:t>04</a:t>
              </a:r>
              <a:endParaRPr lang="zh-CN" altLang="en-US" sz="2400" dirty="0">
                <a:latin typeface="微软雅黑 Light" panose="020B0502040204020203" pitchFamily="34" charset="-122"/>
                <a:ea typeface="微软雅黑 Light" panose="020B0502040204020203" pitchFamily="34" charset="-122"/>
              </a:endParaRPr>
            </a:p>
          </p:txBody>
        </p:sp>
        <p:sp>
          <p:nvSpPr>
            <p:cNvPr id="1048607" name="文本框 17"/>
            <p:cNvSpPr txBox="1"/>
            <p:nvPr/>
          </p:nvSpPr>
          <p:spPr>
            <a:xfrm>
              <a:off x="5126948" y="3471174"/>
              <a:ext cx="5679745" cy="461665"/>
            </a:xfrm>
            <a:prstGeom prst="rect">
              <a:avLst/>
            </a:prstGeom>
            <a:noFill/>
          </p:spPr>
          <p:txBody>
            <a:bodyPr wrap="square" rtlCol="0">
              <a:spAutoFit/>
            </a:bodyPr>
            <a:lstStyle/>
            <a:p>
              <a:r>
                <a:rPr lang="zh-CN" altLang="en-US" sz="2400" dirty="0">
                  <a:solidFill>
                    <a:schemeClr val="bg1"/>
                  </a:solidFill>
                  <a:latin typeface="微软雅黑 Light" panose="020B0502040204020203" pitchFamily="34" charset="-122"/>
                  <a:ea typeface="微软雅黑 Light" panose="020B0502040204020203" pitchFamily="34" charset="-122"/>
                </a:rPr>
                <a:t>安全生产的监督管理</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grpSp>
          <p:nvGrpSpPr>
            <p:cNvPr id="163" name="组合 38"/>
            <p:cNvGrpSpPr>
              <a:grpSpLocks noChangeAspect="1"/>
            </p:cNvGrpSpPr>
            <p:nvPr/>
          </p:nvGrpSpPr>
          <p:grpSpPr>
            <a:xfrm>
              <a:off x="3928250" y="3504006"/>
              <a:ext cx="580179" cy="396000"/>
              <a:chOff x="3721743" y="3522843"/>
              <a:chExt cx="738409" cy="504000"/>
            </a:xfrm>
          </p:grpSpPr>
          <p:sp>
            <p:nvSpPr>
              <p:cNvPr id="1048608" name="Rounded Rectangle 307"/>
              <p:cNvSpPr/>
              <p:nvPr/>
            </p:nvSpPr>
            <p:spPr bwMode="auto">
              <a:xfrm rot="1411326">
                <a:off x="4158576" y="3822461"/>
                <a:ext cx="301576" cy="204382"/>
              </a:xfrm>
              <a:custGeom>
                <a:avLst/>
                <a:gdLst/>
                <a:ahLst/>
                <a:cxnLst/>
                <a:rect l="l" t="t" r="r" b="b"/>
                <a:pathLst>
                  <a:path w="308831" h="209299">
                    <a:moveTo>
                      <a:pt x="6932" y="0"/>
                    </a:moveTo>
                    <a:lnTo>
                      <a:pt x="62731" y="5004"/>
                    </a:lnTo>
                    <a:cubicBezTo>
                      <a:pt x="73820" y="4021"/>
                      <a:pt x="83149" y="12888"/>
                      <a:pt x="85697" y="24169"/>
                    </a:cubicBezTo>
                    <a:lnTo>
                      <a:pt x="85452" y="33272"/>
                    </a:lnTo>
                    <a:cubicBezTo>
                      <a:pt x="85954" y="32635"/>
                      <a:pt x="86485" y="32624"/>
                      <a:pt x="87017" y="32624"/>
                    </a:cubicBezTo>
                    <a:lnTo>
                      <a:pt x="270296" y="32624"/>
                    </a:lnTo>
                    <a:cubicBezTo>
                      <a:pt x="291578" y="32624"/>
                      <a:pt x="308831" y="49877"/>
                      <a:pt x="308831" y="71159"/>
                    </a:cubicBezTo>
                    <a:lnTo>
                      <a:pt x="308831" y="146071"/>
                    </a:lnTo>
                    <a:cubicBezTo>
                      <a:pt x="308831" y="167353"/>
                      <a:pt x="291578" y="184606"/>
                      <a:pt x="270296" y="184606"/>
                    </a:cubicBezTo>
                    <a:lnTo>
                      <a:pt x="87017" y="184606"/>
                    </a:lnTo>
                    <a:lnTo>
                      <a:pt x="81440" y="182295"/>
                    </a:lnTo>
                    <a:lnTo>
                      <a:pt x="81438" y="182371"/>
                    </a:lnTo>
                    <a:cubicBezTo>
                      <a:pt x="82699" y="196467"/>
                      <a:pt x="69880" y="211811"/>
                      <a:pt x="54012" y="208953"/>
                    </a:cubicBezTo>
                    <a:lnTo>
                      <a:pt x="0" y="208054"/>
                    </a:lnTo>
                    <a:cubicBezTo>
                      <a:pt x="11559" y="178614"/>
                      <a:pt x="19544" y="140965"/>
                      <a:pt x="23432" y="105100"/>
                    </a:cubicBezTo>
                    <a:cubicBezTo>
                      <a:pt x="23221" y="71020"/>
                      <a:pt x="17126" y="34619"/>
                      <a:pt x="6932" y="0"/>
                    </a:cubicBezTo>
                    <a:close/>
                  </a:path>
                </a:pathLst>
              </a:custGeom>
              <a:solidFill>
                <a:srgbClr val="D51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err="1">
                  <a:ln>
                    <a:solidFill>
                      <a:srgbClr val="FFFFFF">
                        <a:alpha val="0"/>
                      </a:srgbClr>
                    </a:solidFill>
                  </a:ln>
                  <a:solidFill>
                    <a:srgbClr val="FFFFFF"/>
                  </a:solidFill>
                  <a:latin typeface="微软雅黑 Light" panose="020B0502040204020203" pitchFamily="34" charset="-122"/>
                  <a:ea typeface="微软雅黑 Light" panose="020B0502040204020203" pitchFamily="34" charset="-122"/>
                </a:endParaRPr>
              </a:p>
            </p:txBody>
          </p:sp>
          <p:sp>
            <p:nvSpPr>
              <p:cNvPr id="1048609" name="Oval 247"/>
              <p:cNvSpPr/>
              <p:nvPr/>
            </p:nvSpPr>
            <p:spPr bwMode="auto">
              <a:xfrm>
                <a:off x="3721743" y="3522843"/>
                <a:ext cx="471520" cy="471518"/>
              </a:xfrm>
              <a:custGeom>
                <a:avLst/>
                <a:gdLst/>
                <a:ahLst/>
                <a:cxnLst/>
                <a:rect l="l" t="t" r="r" b="b"/>
                <a:pathLst>
                  <a:path w="573170" h="573170">
                    <a:moveTo>
                      <a:pt x="286585" y="47056"/>
                    </a:moveTo>
                    <a:cubicBezTo>
                      <a:pt x="154297" y="47056"/>
                      <a:pt x="47056" y="154297"/>
                      <a:pt x="47056" y="286585"/>
                    </a:cubicBezTo>
                    <a:cubicBezTo>
                      <a:pt x="47056" y="418873"/>
                      <a:pt x="154297" y="526114"/>
                      <a:pt x="286585" y="526114"/>
                    </a:cubicBezTo>
                    <a:cubicBezTo>
                      <a:pt x="418873" y="526114"/>
                      <a:pt x="526114" y="418873"/>
                      <a:pt x="526114" y="286585"/>
                    </a:cubicBezTo>
                    <a:cubicBezTo>
                      <a:pt x="526114" y="154297"/>
                      <a:pt x="418873" y="47056"/>
                      <a:pt x="286585" y="47056"/>
                    </a:cubicBezTo>
                    <a:close/>
                    <a:moveTo>
                      <a:pt x="286585" y="0"/>
                    </a:moveTo>
                    <a:cubicBezTo>
                      <a:pt x="444862" y="0"/>
                      <a:pt x="573170" y="128308"/>
                      <a:pt x="573170" y="286585"/>
                    </a:cubicBezTo>
                    <a:cubicBezTo>
                      <a:pt x="573170" y="444862"/>
                      <a:pt x="444862" y="573170"/>
                      <a:pt x="286585" y="573170"/>
                    </a:cubicBezTo>
                    <a:cubicBezTo>
                      <a:pt x="128308" y="573170"/>
                      <a:pt x="0" y="444862"/>
                      <a:pt x="0" y="286585"/>
                    </a:cubicBezTo>
                    <a:cubicBezTo>
                      <a:pt x="0" y="128308"/>
                      <a:pt x="128308" y="0"/>
                      <a:pt x="286585" y="0"/>
                    </a:cubicBezTo>
                    <a:close/>
                  </a:path>
                </a:pathLst>
              </a:custGeom>
              <a:solidFill>
                <a:srgbClr val="D51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err="1">
                  <a:ln>
                    <a:solidFill>
                      <a:srgbClr val="FFFFFF">
                        <a:alpha val="0"/>
                      </a:srgbClr>
                    </a:solidFill>
                  </a:ln>
                  <a:solidFill>
                    <a:srgbClr val="FFFFFF"/>
                  </a:solidFill>
                  <a:latin typeface="微软雅黑 Light" panose="020B0502040204020203" pitchFamily="34" charset="-122"/>
                  <a:ea typeface="微软雅黑 Light" panose="020B0502040204020203" pitchFamily="34" charset="-122"/>
                </a:endParaRPr>
              </a:p>
            </p:txBody>
          </p:sp>
          <p:sp>
            <p:nvSpPr>
              <p:cNvPr id="1048610" name="Freeform 257"/>
              <p:cNvSpPr/>
              <p:nvPr/>
            </p:nvSpPr>
            <p:spPr bwMode="black">
              <a:xfrm>
                <a:off x="3827242" y="3562922"/>
                <a:ext cx="182789" cy="122255"/>
              </a:xfrm>
              <a:custGeom>
                <a:avLst/>
                <a:gdLst>
                  <a:gd name="T0" fmla="*/ 39 w 42"/>
                  <a:gd name="T1" fmla="*/ 7 h 28"/>
                  <a:gd name="T2" fmla="*/ 39 w 42"/>
                  <a:gd name="T3" fmla="*/ 7 h 28"/>
                  <a:gd name="T4" fmla="*/ 1 w 42"/>
                  <a:gd name="T5" fmla="*/ 20 h 28"/>
                  <a:gd name="T6" fmla="*/ 3 w 42"/>
                  <a:gd name="T7" fmla="*/ 27 h 28"/>
                  <a:gd name="T8" fmla="*/ 10 w 42"/>
                  <a:gd name="T9" fmla="*/ 24 h 28"/>
                  <a:gd name="T10" fmla="*/ 35 w 42"/>
                  <a:gd name="T11" fmla="*/ 15 h 28"/>
                  <a:gd name="T12" fmla="*/ 41 w 42"/>
                  <a:gd name="T13" fmla="*/ 13 h 28"/>
                  <a:gd name="T14" fmla="*/ 39 w 42"/>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8">
                    <a:moveTo>
                      <a:pt x="39" y="7"/>
                    </a:moveTo>
                    <a:cubicBezTo>
                      <a:pt x="39" y="7"/>
                      <a:pt x="39" y="7"/>
                      <a:pt x="39" y="7"/>
                    </a:cubicBezTo>
                    <a:cubicBezTo>
                      <a:pt x="25" y="0"/>
                      <a:pt x="8" y="6"/>
                      <a:pt x="1" y="20"/>
                    </a:cubicBezTo>
                    <a:cubicBezTo>
                      <a:pt x="0" y="23"/>
                      <a:pt x="1" y="25"/>
                      <a:pt x="3" y="27"/>
                    </a:cubicBezTo>
                    <a:cubicBezTo>
                      <a:pt x="6" y="28"/>
                      <a:pt x="8" y="27"/>
                      <a:pt x="10" y="24"/>
                    </a:cubicBezTo>
                    <a:cubicBezTo>
                      <a:pt x="14" y="15"/>
                      <a:pt x="25" y="11"/>
                      <a:pt x="35" y="15"/>
                    </a:cubicBezTo>
                    <a:cubicBezTo>
                      <a:pt x="37" y="16"/>
                      <a:pt x="40" y="15"/>
                      <a:pt x="41" y="13"/>
                    </a:cubicBezTo>
                    <a:cubicBezTo>
                      <a:pt x="42" y="11"/>
                      <a:pt x="41" y="8"/>
                      <a:pt x="39" y="7"/>
                    </a:cubicBezTo>
                    <a:close/>
                  </a:path>
                </a:pathLst>
              </a:custGeom>
              <a:solidFill>
                <a:srgbClr val="D5107A"/>
              </a:solidFill>
              <a:ln>
                <a:noFill/>
              </a:ln>
            </p:spPr>
            <p:txBody>
              <a:bodyPr vert="horz" wrap="square" lIns="93247" tIns="46623" rIns="93247" bIns="46623" numCol="1" anchor="t" anchorCtr="0" compatLnSpc="1"/>
              <a:lstStyle/>
              <a:p>
                <a:endParaRPr lang="en-US" sz="2400">
                  <a:ln>
                    <a:solidFill>
                      <a:srgbClr val="FFFFFF">
                        <a:alpha val="0"/>
                      </a:srgbClr>
                    </a:solidFill>
                  </a:ln>
                  <a:solidFill>
                    <a:srgbClr val="FFFFFF"/>
                  </a:solidFill>
                  <a:latin typeface="微软雅黑 Light" panose="020B0502040204020203" pitchFamily="34" charset="-122"/>
                  <a:ea typeface="微软雅黑 Light" panose="020B0502040204020203" pitchFamily="34" charset="-122"/>
                </a:endParaRPr>
              </a:p>
            </p:txBody>
          </p:sp>
          <p:grpSp>
            <p:nvGrpSpPr>
              <p:cNvPr id="164" name="Group 13"/>
              <p:cNvGrpSpPr/>
              <p:nvPr/>
            </p:nvGrpSpPr>
            <p:grpSpPr bwMode="black">
              <a:xfrm>
                <a:off x="3809473" y="3661658"/>
                <a:ext cx="296096" cy="240883"/>
                <a:chOff x="5184779" y="225425"/>
                <a:chExt cx="1500184" cy="1220787"/>
              </a:xfrm>
              <a:solidFill>
                <a:srgbClr val="D5107A"/>
              </a:solidFill>
            </p:grpSpPr>
            <p:sp>
              <p:nvSpPr>
                <p:cNvPr id="1048611" name="Freeform 86"/>
                <p:cNvSpPr>
                  <a:spLocks noEditPoints="1"/>
                </p:cNvSpPr>
                <p:nvPr/>
              </p:nvSpPr>
              <p:spPr bwMode="black">
                <a:xfrm>
                  <a:off x="5184779" y="344490"/>
                  <a:ext cx="1095376" cy="1101722"/>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p:spPr>
              <p:txBody>
                <a:bodyPr vert="horz" wrap="square" lIns="93247" tIns="46623" rIns="93247" bIns="46623" numCol="1" anchor="t" anchorCtr="0" compatLnSpc="1"/>
                <a:lstStyle/>
                <a:p>
                  <a:endParaRPr lang="en-US" sz="2400">
                    <a:ln>
                      <a:solidFill>
                        <a:srgbClr val="FFFFFF">
                          <a:alpha val="0"/>
                        </a:srgbClr>
                      </a:solidFill>
                    </a:ln>
                    <a:solidFill>
                      <a:srgbClr val="FFFFFF"/>
                    </a:solidFill>
                    <a:latin typeface="微软雅黑 Light" panose="020B0502040204020203" pitchFamily="34" charset="-122"/>
                    <a:ea typeface="微软雅黑 Light" panose="020B0502040204020203" pitchFamily="34" charset="-122"/>
                  </a:endParaRPr>
                </a:p>
              </p:txBody>
            </p:sp>
            <p:sp>
              <p:nvSpPr>
                <p:cNvPr id="1048612" name="Oval 87"/>
                <p:cNvSpPr>
                  <a:spLocks noChangeArrowheads="1"/>
                </p:cNvSpPr>
                <p:nvPr/>
              </p:nvSpPr>
              <p:spPr bwMode="black">
                <a:xfrm>
                  <a:off x="5630869" y="812799"/>
                  <a:ext cx="203201" cy="203201"/>
                </a:xfrm>
                <a:prstGeom prst="ellipse">
                  <a:avLst/>
                </a:prstGeom>
                <a:grpFill/>
                <a:ln>
                  <a:noFill/>
                </a:ln>
              </p:spPr>
              <p:txBody>
                <a:bodyPr vert="horz" wrap="square" lIns="93247" tIns="46623" rIns="93247" bIns="46623" numCol="1" anchor="t" anchorCtr="0" compatLnSpc="1"/>
                <a:lstStyle/>
                <a:p>
                  <a:endParaRPr lang="en-US" sz="2400">
                    <a:ln>
                      <a:solidFill>
                        <a:srgbClr val="FFFFFF">
                          <a:alpha val="0"/>
                        </a:srgbClr>
                      </a:solidFill>
                    </a:ln>
                    <a:solidFill>
                      <a:srgbClr val="FFFFFF"/>
                    </a:solidFill>
                    <a:latin typeface="微软雅黑 Light" panose="020B0502040204020203" pitchFamily="34" charset="-122"/>
                    <a:ea typeface="微软雅黑 Light" panose="020B0502040204020203" pitchFamily="34" charset="-122"/>
                  </a:endParaRPr>
                </a:p>
              </p:txBody>
            </p:sp>
            <p:sp>
              <p:nvSpPr>
                <p:cNvPr id="1048613" name="Freeform 88"/>
                <p:cNvSpPr>
                  <a:spLocks noEditPoints="1"/>
                </p:cNvSpPr>
                <p:nvPr/>
              </p:nvSpPr>
              <p:spPr bwMode="black">
                <a:xfrm>
                  <a:off x="6129339" y="225425"/>
                  <a:ext cx="555624" cy="598489"/>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p:spPr>
              <p:txBody>
                <a:bodyPr vert="horz" wrap="square" lIns="93247" tIns="46623" rIns="93247" bIns="46623" numCol="1" anchor="t" anchorCtr="0" compatLnSpc="1"/>
                <a:lstStyle/>
                <a:p>
                  <a:endParaRPr lang="en-US" sz="2400">
                    <a:ln>
                      <a:solidFill>
                        <a:srgbClr val="FFFFFF">
                          <a:alpha val="0"/>
                        </a:srgbClr>
                      </a:solidFill>
                    </a:ln>
                    <a:solidFill>
                      <a:srgbClr val="FFFFFF"/>
                    </a:solidFill>
                    <a:latin typeface="微软雅黑 Light" panose="020B0502040204020203" pitchFamily="34" charset="-122"/>
                    <a:ea typeface="微软雅黑 Light" panose="020B0502040204020203" pitchFamily="34" charset="-122"/>
                  </a:endParaRPr>
                </a:p>
              </p:txBody>
            </p:sp>
          </p:grpSp>
        </p:grpSp>
      </p:grpSp>
      <p:grpSp>
        <p:nvGrpSpPr>
          <p:cNvPr id="165" name="组合 54"/>
          <p:cNvGrpSpPr/>
          <p:nvPr/>
        </p:nvGrpSpPr>
        <p:grpSpPr>
          <a:xfrm>
            <a:off x="2496394" y="3646740"/>
            <a:ext cx="9396000" cy="648000"/>
            <a:chOff x="1991544" y="4116517"/>
            <a:chExt cx="9396000" cy="648000"/>
          </a:xfrm>
        </p:grpSpPr>
        <p:sp>
          <p:nvSpPr>
            <p:cNvPr id="1048614" name="任意多边形 26"/>
            <p:cNvSpPr/>
            <p:nvPr/>
          </p:nvSpPr>
          <p:spPr>
            <a:xfrm>
              <a:off x="1991544" y="4116517"/>
              <a:ext cx="9396000" cy="648000"/>
            </a:xfrm>
            <a:custGeom>
              <a:avLst/>
              <a:gdLst>
                <a:gd name="connsiteX0" fmla="*/ 1800200 w 5724329"/>
                <a:gd name="connsiteY0" fmla="*/ 0 h 756000"/>
                <a:gd name="connsiteX1" fmla="*/ 5724329 w 5724329"/>
                <a:gd name="connsiteY1" fmla="*/ 0 h 756000"/>
                <a:gd name="connsiteX2" fmla="*/ 5724329 w 5724329"/>
                <a:gd name="connsiteY2" fmla="*/ 756000 h 756000"/>
                <a:gd name="connsiteX3" fmla="*/ 1800200 w 5724329"/>
                <a:gd name="connsiteY3" fmla="*/ 756000 h 756000"/>
                <a:gd name="connsiteX4" fmla="*/ 288032 w 5724329"/>
                <a:gd name="connsiteY4" fmla="*/ 0 h 756000"/>
                <a:gd name="connsiteX5" fmla="*/ 1008112 w 5724329"/>
                <a:gd name="connsiteY5" fmla="*/ 0 h 756000"/>
                <a:gd name="connsiteX6" fmla="*/ 1008112 w 5724329"/>
                <a:gd name="connsiteY6" fmla="*/ 756000 h 756000"/>
                <a:gd name="connsiteX7" fmla="*/ 288032 w 5724329"/>
                <a:gd name="connsiteY7" fmla="*/ 756000 h 756000"/>
                <a:gd name="connsiteX8" fmla="*/ 0 w 5724329"/>
                <a:gd name="connsiteY8" fmla="*/ 0 h 756000"/>
                <a:gd name="connsiteX9" fmla="*/ 144016 w 5724329"/>
                <a:gd name="connsiteY9" fmla="*/ 0 h 756000"/>
                <a:gd name="connsiteX10" fmla="*/ 144016 w 5724329"/>
                <a:gd name="connsiteY10" fmla="*/ 756000 h 756000"/>
                <a:gd name="connsiteX11" fmla="*/ 0 w 5724329"/>
                <a:gd name="connsiteY11" fmla="*/ 756000 h 7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4329" h="756000">
                  <a:moveTo>
                    <a:pt x="1800200" y="0"/>
                  </a:moveTo>
                  <a:lnTo>
                    <a:pt x="5724329" y="0"/>
                  </a:lnTo>
                  <a:lnTo>
                    <a:pt x="5724329" y="756000"/>
                  </a:lnTo>
                  <a:lnTo>
                    <a:pt x="1800200" y="756000"/>
                  </a:lnTo>
                  <a:close/>
                  <a:moveTo>
                    <a:pt x="288032" y="0"/>
                  </a:moveTo>
                  <a:lnTo>
                    <a:pt x="1008112" y="0"/>
                  </a:lnTo>
                  <a:lnTo>
                    <a:pt x="1008112" y="756000"/>
                  </a:lnTo>
                  <a:lnTo>
                    <a:pt x="288032" y="756000"/>
                  </a:lnTo>
                  <a:close/>
                  <a:moveTo>
                    <a:pt x="0" y="0"/>
                  </a:moveTo>
                  <a:lnTo>
                    <a:pt x="144016" y="0"/>
                  </a:lnTo>
                  <a:lnTo>
                    <a:pt x="144016" y="756000"/>
                  </a:lnTo>
                  <a:lnTo>
                    <a:pt x="0" y="756000"/>
                  </a:lnTo>
                  <a:close/>
                </a:path>
              </a:pathLst>
            </a:custGeom>
            <a:solidFill>
              <a:srgbClr val="0072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Light" panose="020B0502040204020203" pitchFamily="34" charset="-122"/>
                <a:ea typeface="微软雅黑 Light" panose="020B0502040204020203" pitchFamily="34" charset="-122"/>
              </a:endParaRPr>
            </a:p>
          </p:txBody>
        </p:sp>
        <p:sp>
          <p:nvSpPr>
            <p:cNvPr id="1048615" name="文本框 27"/>
            <p:cNvSpPr txBox="1"/>
            <p:nvPr/>
          </p:nvSpPr>
          <p:spPr>
            <a:xfrm>
              <a:off x="2429797" y="4209685"/>
              <a:ext cx="1260000" cy="461665"/>
            </a:xfrm>
            <a:prstGeom prst="rect">
              <a:avLst/>
            </a:prstGeom>
            <a:noFill/>
          </p:spPr>
          <p:txBody>
            <a:bodyPr wrap="square" rtlCol="0">
              <a:spAutoFit/>
            </a:bodyPr>
            <a:lstStyle>
              <a:defPPr>
                <a:defRPr lang="zh-CN"/>
              </a:defPPr>
              <a:lvl1pPr>
                <a:defRPr sz="3600">
                  <a:solidFill>
                    <a:schemeClr val="bg1"/>
                  </a:solidFill>
                </a:defRPr>
              </a:lvl1pPr>
            </a:lstStyle>
            <a:p>
              <a:pPr algn="ctr"/>
              <a:r>
                <a:rPr lang="en-US" altLang="zh-CN" sz="2400" dirty="0">
                  <a:latin typeface="微软雅黑 Light" panose="020B0502040204020203" pitchFamily="34" charset="-122"/>
                  <a:ea typeface="微软雅黑 Light" panose="020B0502040204020203" pitchFamily="34" charset="-122"/>
                </a:rPr>
                <a:t>05</a:t>
              </a:r>
              <a:endParaRPr lang="zh-CN" altLang="en-US" sz="2400" dirty="0">
                <a:latin typeface="微软雅黑 Light" panose="020B0502040204020203" pitchFamily="34" charset="-122"/>
                <a:ea typeface="微软雅黑 Light" panose="020B0502040204020203" pitchFamily="34" charset="-122"/>
              </a:endParaRPr>
            </a:p>
          </p:txBody>
        </p:sp>
        <p:sp>
          <p:nvSpPr>
            <p:cNvPr id="1048616" name="文本框 28"/>
            <p:cNvSpPr txBox="1"/>
            <p:nvPr/>
          </p:nvSpPr>
          <p:spPr>
            <a:xfrm>
              <a:off x="5126948" y="4209685"/>
              <a:ext cx="5776678" cy="461665"/>
            </a:xfrm>
            <a:prstGeom prst="rect">
              <a:avLst/>
            </a:prstGeom>
            <a:noFill/>
          </p:spPr>
          <p:txBody>
            <a:bodyPr wrap="square" rtlCol="0">
              <a:spAutoFit/>
            </a:bodyPr>
            <a:lstStyle/>
            <a:p>
              <a:r>
                <a:rPr lang="zh-CN" altLang="en-US" sz="2400" dirty="0">
                  <a:solidFill>
                    <a:schemeClr val="bg1"/>
                  </a:solidFill>
                  <a:latin typeface="微软雅黑 Light" panose="020B0502040204020203" pitchFamily="34" charset="-122"/>
                  <a:ea typeface="微软雅黑 Light" panose="020B0502040204020203" pitchFamily="34" charset="-122"/>
                </a:rPr>
                <a:t>生产安全事故的应急救援与调查处理</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1048617" name="十字形 29"/>
            <p:cNvSpPr>
              <a:spLocks noChangeAspect="1"/>
            </p:cNvSpPr>
            <p:nvPr/>
          </p:nvSpPr>
          <p:spPr>
            <a:xfrm>
              <a:off x="4025334" y="4242517"/>
              <a:ext cx="386010" cy="396000"/>
            </a:xfrm>
            <a:prstGeom prst="plus">
              <a:avLst/>
            </a:prstGeom>
            <a:solidFill>
              <a:srgbClr val="0072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Light" panose="020B0502040204020203" pitchFamily="34" charset="-122"/>
                <a:ea typeface="微软雅黑 Light" panose="020B0502040204020203" pitchFamily="34" charset="-122"/>
              </a:endParaRPr>
            </a:p>
          </p:txBody>
        </p:sp>
      </p:grpSp>
      <p:grpSp>
        <p:nvGrpSpPr>
          <p:cNvPr id="166" name="组合 55"/>
          <p:cNvGrpSpPr/>
          <p:nvPr/>
        </p:nvGrpSpPr>
        <p:grpSpPr>
          <a:xfrm>
            <a:off x="2496394" y="4385251"/>
            <a:ext cx="9396000" cy="648000"/>
            <a:chOff x="1991544" y="4855028"/>
            <a:chExt cx="9396000" cy="648000"/>
          </a:xfrm>
        </p:grpSpPr>
        <p:sp>
          <p:nvSpPr>
            <p:cNvPr id="1048618" name="任意多边形 30"/>
            <p:cNvSpPr/>
            <p:nvPr/>
          </p:nvSpPr>
          <p:spPr>
            <a:xfrm>
              <a:off x="1991544" y="4855028"/>
              <a:ext cx="9396000" cy="648000"/>
            </a:xfrm>
            <a:custGeom>
              <a:avLst/>
              <a:gdLst>
                <a:gd name="connsiteX0" fmla="*/ 1800200 w 5724329"/>
                <a:gd name="connsiteY0" fmla="*/ 0 h 756000"/>
                <a:gd name="connsiteX1" fmla="*/ 5724329 w 5724329"/>
                <a:gd name="connsiteY1" fmla="*/ 0 h 756000"/>
                <a:gd name="connsiteX2" fmla="*/ 5724329 w 5724329"/>
                <a:gd name="connsiteY2" fmla="*/ 756000 h 756000"/>
                <a:gd name="connsiteX3" fmla="*/ 1800200 w 5724329"/>
                <a:gd name="connsiteY3" fmla="*/ 756000 h 756000"/>
                <a:gd name="connsiteX4" fmla="*/ 288032 w 5724329"/>
                <a:gd name="connsiteY4" fmla="*/ 0 h 756000"/>
                <a:gd name="connsiteX5" fmla="*/ 1008112 w 5724329"/>
                <a:gd name="connsiteY5" fmla="*/ 0 h 756000"/>
                <a:gd name="connsiteX6" fmla="*/ 1008112 w 5724329"/>
                <a:gd name="connsiteY6" fmla="*/ 756000 h 756000"/>
                <a:gd name="connsiteX7" fmla="*/ 288032 w 5724329"/>
                <a:gd name="connsiteY7" fmla="*/ 756000 h 756000"/>
                <a:gd name="connsiteX8" fmla="*/ 0 w 5724329"/>
                <a:gd name="connsiteY8" fmla="*/ 0 h 756000"/>
                <a:gd name="connsiteX9" fmla="*/ 144016 w 5724329"/>
                <a:gd name="connsiteY9" fmla="*/ 0 h 756000"/>
                <a:gd name="connsiteX10" fmla="*/ 144016 w 5724329"/>
                <a:gd name="connsiteY10" fmla="*/ 756000 h 756000"/>
                <a:gd name="connsiteX11" fmla="*/ 0 w 5724329"/>
                <a:gd name="connsiteY11" fmla="*/ 756000 h 7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4329" h="756000">
                  <a:moveTo>
                    <a:pt x="1800200" y="0"/>
                  </a:moveTo>
                  <a:lnTo>
                    <a:pt x="5724329" y="0"/>
                  </a:lnTo>
                  <a:lnTo>
                    <a:pt x="5724329" y="756000"/>
                  </a:lnTo>
                  <a:lnTo>
                    <a:pt x="1800200" y="756000"/>
                  </a:lnTo>
                  <a:close/>
                  <a:moveTo>
                    <a:pt x="288032" y="0"/>
                  </a:moveTo>
                  <a:lnTo>
                    <a:pt x="1008112" y="0"/>
                  </a:lnTo>
                  <a:lnTo>
                    <a:pt x="1008112" y="756000"/>
                  </a:lnTo>
                  <a:lnTo>
                    <a:pt x="288032" y="756000"/>
                  </a:lnTo>
                  <a:close/>
                  <a:moveTo>
                    <a:pt x="0" y="0"/>
                  </a:moveTo>
                  <a:lnTo>
                    <a:pt x="144016" y="0"/>
                  </a:lnTo>
                  <a:lnTo>
                    <a:pt x="144016" y="756000"/>
                  </a:lnTo>
                  <a:lnTo>
                    <a:pt x="0" y="756000"/>
                  </a:lnTo>
                  <a:close/>
                </a:path>
              </a:pathLst>
            </a:custGeom>
            <a:solidFill>
              <a:srgbClr val="EF52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Light" panose="020B0502040204020203" pitchFamily="34" charset="-122"/>
                <a:ea typeface="微软雅黑 Light" panose="020B0502040204020203" pitchFamily="34" charset="-122"/>
              </a:endParaRPr>
            </a:p>
          </p:txBody>
        </p:sp>
        <p:sp>
          <p:nvSpPr>
            <p:cNvPr id="1048619" name="文本框 31"/>
            <p:cNvSpPr txBox="1"/>
            <p:nvPr/>
          </p:nvSpPr>
          <p:spPr>
            <a:xfrm>
              <a:off x="2429797" y="4948196"/>
              <a:ext cx="1260000" cy="461665"/>
            </a:xfrm>
            <a:prstGeom prst="rect">
              <a:avLst/>
            </a:prstGeom>
            <a:noFill/>
          </p:spPr>
          <p:txBody>
            <a:bodyPr wrap="square" rtlCol="0">
              <a:spAutoFit/>
            </a:bodyPr>
            <a:lstStyle>
              <a:defPPr>
                <a:defRPr lang="zh-CN"/>
              </a:defPPr>
              <a:lvl1pPr>
                <a:defRPr sz="3600">
                  <a:solidFill>
                    <a:schemeClr val="bg1"/>
                  </a:solidFill>
                </a:defRPr>
              </a:lvl1pPr>
            </a:lstStyle>
            <a:p>
              <a:pPr algn="ctr"/>
              <a:r>
                <a:rPr lang="en-US" altLang="zh-CN" sz="2400" dirty="0">
                  <a:latin typeface="微软雅黑 Light" panose="020B0502040204020203" pitchFamily="34" charset="-122"/>
                  <a:ea typeface="微软雅黑 Light" panose="020B0502040204020203" pitchFamily="34" charset="-122"/>
                </a:rPr>
                <a:t>06</a:t>
              </a:r>
              <a:endParaRPr lang="zh-CN" altLang="en-US" sz="2400" dirty="0">
                <a:latin typeface="微软雅黑 Light" panose="020B0502040204020203" pitchFamily="34" charset="-122"/>
                <a:ea typeface="微软雅黑 Light" panose="020B0502040204020203" pitchFamily="34" charset="-122"/>
              </a:endParaRPr>
            </a:p>
          </p:txBody>
        </p:sp>
        <p:sp>
          <p:nvSpPr>
            <p:cNvPr id="1048620" name="文本框 32"/>
            <p:cNvSpPr txBox="1"/>
            <p:nvPr/>
          </p:nvSpPr>
          <p:spPr>
            <a:xfrm>
              <a:off x="5126948" y="4948196"/>
              <a:ext cx="3775894" cy="461665"/>
            </a:xfrm>
            <a:prstGeom prst="rect">
              <a:avLst/>
            </a:prstGeom>
            <a:noFill/>
          </p:spPr>
          <p:txBody>
            <a:bodyPr wrap="square" rtlCol="0">
              <a:spAutoFit/>
            </a:bodyPr>
            <a:lstStyle>
              <a:defPPr>
                <a:defRPr lang="zh-CN"/>
              </a:defPPr>
              <a:lvl1pPr>
                <a:defRPr sz="2600" b="1">
                  <a:solidFill>
                    <a:schemeClr val="bg1"/>
                  </a:solidFill>
                  <a:latin typeface="微软雅黑" panose="020B0503020204020204" pitchFamily="34" charset="-122"/>
                  <a:ea typeface="微软雅黑" panose="020B0503020204020204" pitchFamily="34" charset="-122"/>
                </a:defRPr>
              </a:lvl1pPr>
            </a:lstStyle>
            <a:p>
              <a:r>
                <a:rPr lang="zh-CN" altLang="en-US" sz="2400" b="0" dirty="0">
                  <a:latin typeface="微软雅黑 Light" panose="020B0502040204020203" pitchFamily="34" charset="-122"/>
                  <a:ea typeface="微软雅黑 Light" panose="020B0502040204020203" pitchFamily="34" charset="-122"/>
                </a:rPr>
                <a:t>法律责任</a:t>
              </a:r>
              <a:endParaRPr lang="zh-CN" altLang="en-US" sz="2400" b="0" dirty="0">
                <a:latin typeface="微软雅黑 Light" panose="020B0502040204020203" pitchFamily="34" charset="-122"/>
                <a:ea typeface="微软雅黑 Light" panose="020B0502040204020203" pitchFamily="34" charset="-122"/>
              </a:endParaRPr>
            </a:p>
          </p:txBody>
        </p:sp>
        <p:pic>
          <p:nvPicPr>
            <p:cNvPr id="2097158" name="图片 33"/>
            <p:cNvPicPr>
              <a:picLocks noChangeAspect="1"/>
            </p:cNvPicPr>
            <p:nvPr/>
          </p:nvPicPr>
          <p:blipFill rotWithShape="1">
            <a:blip r:embed="rId2" cstate="print"/>
            <a:srcRect l="22612" t="21945" r="28520" b="16512"/>
            <a:stretch>
              <a:fillRect/>
            </a:stretch>
          </p:blipFill>
          <p:spPr>
            <a:xfrm>
              <a:off x="4027255" y="4967287"/>
              <a:ext cx="382168" cy="423482"/>
            </a:xfrm>
            <a:prstGeom prst="rect">
              <a:avLst/>
            </a:prstGeom>
          </p:spPr>
        </p:pic>
      </p:grpSp>
      <p:grpSp>
        <p:nvGrpSpPr>
          <p:cNvPr id="167" name="组合 56"/>
          <p:cNvGrpSpPr/>
          <p:nvPr/>
        </p:nvGrpSpPr>
        <p:grpSpPr>
          <a:xfrm>
            <a:off x="2496394" y="5123763"/>
            <a:ext cx="9396000" cy="648000"/>
            <a:chOff x="1991544" y="5593540"/>
            <a:chExt cx="9396000" cy="648000"/>
          </a:xfrm>
        </p:grpSpPr>
        <p:sp>
          <p:nvSpPr>
            <p:cNvPr id="1048621" name="任意多边形 34"/>
            <p:cNvSpPr/>
            <p:nvPr/>
          </p:nvSpPr>
          <p:spPr>
            <a:xfrm>
              <a:off x="1991544" y="5593540"/>
              <a:ext cx="9396000" cy="648000"/>
            </a:xfrm>
            <a:custGeom>
              <a:avLst/>
              <a:gdLst>
                <a:gd name="connsiteX0" fmla="*/ 1800200 w 5724329"/>
                <a:gd name="connsiteY0" fmla="*/ 0 h 756000"/>
                <a:gd name="connsiteX1" fmla="*/ 5724329 w 5724329"/>
                <a:gd name="connsiteY1" fmla="*/ 0 h 756000"/>
                <a:gd name="connsiteX2" fmla="*/ 5724329 w 5724329"/>
                <a:gd name="connsiteY2" fmla="*/ 756000 h 756000"/>
                <a:gd name="connsiteX3" fmla="*/ 1800200 w 5724329"/>
                <a:gd name="connsiteY3" fmla="*/ 756000 h 756000"/>
                <a:gd name="connsiteX4" fmla="*/ 288032 w 5724329"/>
                <a:gd name="connsiteY4" fmla="*/ 0 h 756000"/>
                <a:gd name="connsiteX5" fmla="*/ 1008112 w 5724329"/>
                <a:gd name="connsiteY5" fmla="*/ 0 h 756000"/>
                <a:gd name="connsiteX6" fmla="*/ 1008112 w 5724329"/>
                <a:gd name="connsiteY6" fmla="*/ 756000 h 756000"/>
                <a:gd name="connsiteX7" fmla="*/ 288032 w 5724329"/>
                <a:gd name="connsiteY7" fmla="*/ 756000 h 756000"/>
                <a:gd name="connsiteX8" fmla="*/ 0 w 5724329"/>
                <a:gd name="connsiteY8" fmla="*/ 0 h 756000"/>
                <a:gd name="connsiteX9" fmla="*/ 144016 w 5724329"/>
                <a:gd name="connsiteY9" fmla="*/ 0 h 756000"/>
                <a:gd name="connsiteX10" fmla="*/ 144016 w 5724329"/>
                <a:gd name="connsiteY10" fmla="*/ 756000 h 756000"/>
                <a:gd name="connsiteX11" fmla="*/ 0 w 5724329"/>
                <a:gd name="connsiteY11" fmla="*/ 756000 h 7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4329" h="756000">
                  <a:moveTo>
                    <a:pt x="1800200" y="0"/>
                  </a:moveTo>
                  <a:lnTo>
                    <a:pt x="5724329" y="0"/>
                  </a:lnTo>
                  <a:lnTo>
                    <a:pt x="5724329" y="756000"/>
                  </a:lnTo>
                  <a:lnTo>
                    <a:pt x="1800200" y="756000"/>
                  </a:lnTo>
                  <a:close/>
                  <a:moveTo>
                    <a:pt x="288032" y="0"/>
                  </a:moveTo>
                  <a:lnTo>
                    <a:pt x="1008112" y="0"/>
                  </a:lnTo>
                  <a:lnTo>
                    <a:pt x="1008112" y="756000"/>
                  </a:lnTo>
                  <a:lnTo>
                    <a:pt x="288032" y="756000"/>
                  </a:lnTo>
                  <a:close/>
                  <a:moveTo>
                    <a:pt x="0" y="0"/>
                  </a:moveTo>
                  <a:lnTo>
                    <a:pt x="144016" y="0"/>
                  </a:lnTo>
                  <a:lnTo>
                    <a:pt x="144016" y="756000"/>
                  </a:lnTo>
                  <a:lnTo>
                    <a:pt x="0" y="756000"/>
                  </a:lnTo>
                  <a:close/>
                </a:path>
              </a:pathLst>
            </a:custGeom>
            <a:solidFill>
              <a:srgbClr val="215A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Light" panose="020B0502040204020203" pitchFamily="34" charset="-122"/>
                <a:ea typeface="微软雅黑 Light" panose="020B0502040204020203" pitchFamily="34" charset="-122"/>
              </a:endParaRPr>
            </a:p>
          </p:txBody>
        </p:sp>
        <p:sp>
          <p:nvSpPr>
            <p:cNvPr id="1048622" name="文本框 35"/>
            <p:cNvSpPr txBox="1"/>
            <p:nvPr/>
          </p:nvSpPr>
          <p:spPr>
            <a:xfrm>
              <a:off x="2429797" y="5686708"/>
              <a:ext cx="1260000" cy="461665"/>
            </a:xfrm>
            <a:prstGeom prst="rect">
              <a:avLst/>
            </a:prstGeom>
            <a:noFill/>
          </p:spPr>
          <p:txBody>
            <a:bodyPr wrap="square" rtlCol="0">
              <a:spAutoFit/>
            </a:bodyPr>
            <a:lstStyle>
              <a:defPPr>
                <a:defRPr lang="zh-CN"/>
              </a:defPPr>
              <a:lvl1pPr>
                <a:defRPr sz="3600">
                  <a:solidFill>
                    <a:schemeClr val="bg1"/>
                  </a:solidFill>
                </a:defRPr>
              </a:lvl1pPr>
            </a:lstStyle>
            <a:p>
              <a:pPr algn="ctr"/>
              <a:r>
                <a:rPr lang="en-US" altLang="zh-CN" sz="2400" dirty="0">
                  <a:latin typeface="微软雅黑 Light" panose="020B0502040204020203" pitchFamily="34" charset="-122"/>
                  <a:ea typeface="微软雅黑 Light" panose="020B0502040204020203" pitchFamily="34" charset="-122"/>
                </a:rPr>
                <a:t>07</a:t>
              </a:r>
              <a:endParaRPr lang="zh-CN" altLang="en-US" sz="2400" dirty="0">
                <a:latin typeface="微软雅黑 Light" panose="020B0502040204020203" pitchFamily="34" charset="-122"/>
                <a:ea typeface="微软雅黑 Light" panose="020B0502040204020203" pitchFamily="34" charset="-122"/>
              </a:endParaRPr>
            </a:p>
          </p:txBody>
        </p:sp>
        <p:sp>
          <p:nvSpPr>
            <p:cNvPr id="1048623" name="文本框 36"/>
            <p:cNvSpPr txBox="1"/>
            <p:nvPr/>
          </p:nvSpPr>
          <p:spPr>
            <a:xfrm>
              <a:off x="5126948" y="5686708"/>
              <a:ext cx="3775894" cy="461665"/>
            </a:xfrm>
            <a:prstGeom prst="rect">
              <a:avLst/>
            </a:prstGeom>
            <a:noFill/>
          </p:spPr>
          <p:txBody>
            <a:bodyPr wrap="square" rtlCol="0">
              <a:spAutoFit/>
            </a:bodyPr>
            <a:lstStyle>
              <a:defPPr>
                <a:defRPr lang="zh-CN"/>
              </a:defPPr>
              <a:lvl1pPr>
                <a:defRPr sz="2600" b="1">
                  <a:solidFill>
                    <a:schemeClr val="bg1"/>
                  </a:solidFill>
                  <a:latin typeface="微软雅黑" panose="020B0503020204020204" pitchFamily="34" charset="-122"/>
                  <a:ea typeface="微软雅黑" panose="020B0503020204020204" pitchFamily="34" charset="-122"/>
                </a:defRPr>
              </a:lvl1pPr>
            </a:lstStyle>
            <a:p>
              <a:r>
                <a:rPr lang="zh-CN" altLang="en-US" sz="2400" b="0" dirty="0">
                  <a:latin typeface="微软雅黑 Light" panose="020B0502040204020203" pitchFamily="34" charset="-122"/>
                  <a:ea typeface="微软雅黑 Light" panose="020B0502040204020203" pitchFamily="34" charset="-122"/>
                </a:rPr>
                <a:t>附 则</a:t>
              </a:r>
              <a:endParaRPr lang="zh-CN" altLang="en-US" sz="2400" b="0" dirty="0">
                <a:latin typeface="微软雅黑 Light" panose="020B0502040204020203" pitchFamily="34" charset="-122"/>
                <a:ea typeface="微软雅黑 Light" panose="020B0502040204020203" pitchFamily="34" charset="-122"/>
              </a:endParaRPr>
            </a:p>
          </p:txBody>
        </p:sp>
        <p:sp>
          <p:nvSpPr>
            <p:cNvPr id="1048624" name="Rectangle 92166"/>
            <p:cNvSpPr/>
            <p:nvPr/>
          </p:nvSpPr>
          <p:spPr bwMode="auto">
            <a:xfrm flipV="1">
              <a:off x="4073078" y="5752256"/>
              <a:ext cx="290522" cy="330568"/>
            </a:xfrm>
            <a:custGeom>
              <a:avLst/>
              <a:gdLst/>
              <a:ahLst/>
              <a:cxnLst/>
              <a:rect l="l" t="t" r="r" b="b"/>
              <a:pathLst>
                <a:path w="822103" h="1128292">
                  <a:moveTo>
                    <a:pt x="698119" y="563492"/>
                  </a:moveTo>
                  <a:lnTo>
                    <a:pt x="370918" y="284334"/>
                  </a:lnTo>
                  <a:lnTo>
                    <a:pt x="280941" y="205737"/>
                  </a:lnTo>
                  <a:lnTo>
                    <a:pt x="128851" y="379847"/>
                  </a:lnTo>
                  <a:lnTo>
                    <a:pt x="56929" y="317022"/>
                  </a:lnTo>
                  <a:lnTo>
                    <a:pt x="264169" y="79779"/>
                  </a:lnTo>
                  <a:cubicBezTo>
                    <a:pt x="269372" y="74505"/>
                    <a:pt x="274695" y="68970"/>
                    <a:pt x="280207" y="63224"/>
                  </a:cubicBezTo>
                  <a:lnTo>
                    <a:pt x="765173" y="487802"/>
                  </a:lnTo>
                  <a:lnTo>
                    <a:pt x="702684" y="559339"/>
                  </a:lnTo>
                  <a:close/>
                  <a:moveTo>
                    <a:pt x="574455" y="1110341"/>
                  </a:moveTo>
                  <a:lnTo>
                    <a:pt x="574455" y="823073"/>
                  </a:lnTo>
                  <a:lnTo>
                    <a:pt x="803055" y="823073"/>
                  </a:lnTo>
                  <a:close/>
                  <a:moveTo>
                    <a:pt x="0" y="1128292"/>
                  </a:moveTo>
                  <a:lnTo>
                    <a:pt x="593503" y="1128292"/>
                  </a:lnTo>
                  <a:lnTo>
                    <a:pt x="822103" y="841025"/>
                  </a:lnTo>
                  <a:lnTo>
                    <a:pt x="822103" y="0"/>
                  </a:lnTo>
                  <a:lnTo>
                    <a:pt x="0" y="0"/>
                  </a:lnTo>
                  <a:close/>
                </a:path>
              </a:pathLst>
            </a:custGeom>
            <a:solidFill>
              <a:srgbClr val="215A6B"/>
            </a:solidFill>
            <a:ln w="19050" cap="flat" cmpd="sng" algn="ctr">
              <a:noFill/>
              <a:prstDash val="solid"/>
            </a:ln>
            <a:effectLst/>
          </p:spPr>
          <p:txBody>
            <a:bodyPr lIns="91406" tIns="45702" rIns="91406" bIns="45702" rtlCol="0" anchor="ctr"/>
            <a:lstStyle/>
            <a:p>
              <a:pPr algn="ctr" defTabSz="932180"/>
              <a:endParaRPr lang="en-US" sz="2400" kern="0" dirty="0" err="1">
                <a:ln>
                  <a:solidFill>
                    <a:srgbClr val="FFFFFF">
                      <a:alpha val="0"/>
                    </a:srgbClr>
                  </a:solidFill>
                </a:ln>
                <a:solidFill>
                  <a:srgbClr val="FFFFFF"/>
                </a:solidFill>
                <a:latin typeface="微软雅黑 Light" panose="020B0502040204020203" pitchFamily="34" charset="-122"/>
                <a:ea typeface="微软雅黑 Light" panose="020B0502040204020203" pitchFamily="34" charset="-122"/>
              </a:endParaRPr>
            </a:p>
          </p:txBody>
        </p:sp>
      </p:grpSp>
      <p:sp>
        <p:nvSpPr>
          <p:cNvPr id="1048625" name="矩形 58"/>
          <p:cNvSpPr/>
          <p:nvPr/>
        </p:nvSpPr>
        <p:spPr>
          <a:xfrm>
            <a:off x="622793" y="2151729"/>
            <a:ext cx="1198880" cy="2479040"/>
          </a:xfrm>
          <a:prstGeom prst="rect">
            <a:avLst/>
          </a:prstGeom>
        </p:spPr>
        <p:txBody>
          <a:bodyPr wrap="none">
            <a:spAutoFit/>
          </a:bodyPr>
          <a:lstStyle/>
          <a:p>
            <a:r>
              <a:rPr lang="zh-CN" altLang="en-US" sz="8000" dirty="0">
                <a:latin typeface="微软雅黑 Light" panose="020B0502040204020203" pitchFamily="34" charset="-122"/>
                <a:ea typeface="微软雅黑 Light" panose="020B0502040204020203" pitchFamily="34" charset="-122"/>
              </a:rPr>
              <a:t>目</a:t>
            </a:r>
            <a:endParaRPr lang="en-US" altLang="zh-CN" sz="8000" dirty="0">
              <a:latin typeface="微软雅黑 Light" panose="020B0502040204020203" pitchFamily="34" charset="-122"/>
              <a:ea typeface="微软雅黑 Light" panose="020B0502040204020203" pitchFamily="34" charset="-122"/>
            </a:endParaRPr>
          </a:p>
          <a:p>
            <a:r>
              <a:rPr lang="zh-CN" altLang="en-US" sz="8000" dirty="0">
                <a:latin typeface="微软雅黑 Light" panose="020B0502040204020203" pitchFamily="34" charset="-122"/>
                <a:ea typeface="微软雅黑 Light" panose="020B0502040204020203" pitchFamily="34" charset="-122"/>
              </a:rPr>
              <a:t>录</a:t>
            </a:r>
            <a:endParaRPr lang="zh-CN" altLang="en-US" sz="8000" dirty="0">
              <a:latin typeface="微软雅黑 Light" panose="020B0502040204020203" pitchFamily="34" charset="-122"/>
              <a:ea typeface="微软雅黑 Light" panose="020B0502040204020203" pitchFamily="34" charset="-122"/>
            </a:endParaRPr>
          </a:p>
        </p:txBody>
      </p:sp>
      <p:cxnSp>
        <p:nvCxnSpPr>
          <p:cNvPr id="3145729" name="直接连接符 61"/>
          <p:cNvCxnSpPr/>
          <p:nvPr/>
        </p:nvCxnSpPr>
        <p:spPr>
          <a:xfrm>
            <a:off x="1228087" y="4734734"/>
            <a:ext cx="0" cy="212326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45730" name="直接连接符 64"/>
          <p:cNvCxnSpPr/>
          <p:nvPr/>
        </p:nvCxnSpPr>
        <p:spPr>
          <a:xfrm>
            <a:off x="1228087" y="0"/>
            <a:ext cx="0" cy="212326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052" name="椭圆 10"/>
          <p:cNvSpPr>
            <a:spLocks noChangeAspect="1"/>
          </p:cNvSpPr>
          <p:nvPr/>
        </p:nvSpPr>
        <p:spPr>
          <a:xfrm>
            <a:off x="2783684" y="1844675"/>
            <a:ext cx="3240087" cy="3240088"/>
          </a:xfrm>
          <a:prstGeom prst="ellipse">
            <a:avLst/>
          </a:pr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053" name="椭圆 11"/>
          <p:cNvSpPr>
            <a:spLocks noChangeAspect="1"/>
          </p:cNvSpPr>
          <p:nvPr/>
        </p:nvSpPr>
        <p:spPr>
          <a:xfrm>
            <a:off x="3828259" y="908050"/>
            <a:ext cx="1081087" cy="1081088"/>
          </a:xfrm>
          <a:prstGeom prst="ellipse">
            <a:avLst/>
          </a:prstGeom>
          <a:solidFill>
            <a:srgbClr val="7FBA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b="1" dirty="0">
              <a:latin typeface="微软雅黑" panose="020B0503020204020204" pitchFamily="34" charset="-122"/>
              <a:ea typeface="微软雅黑" panose="020B0503020204020204" pitchFamily="34" charset="-122"/>
            </a:endParaRPr>
          </a:p>
        </p:txBody>
      </p:sp>
      <p:sp>
        <p:nvSpPr>
          <p:cNvPr id="1049054" name="椭圆 12"/>
          <p:cNvSpPr>
            <a:spLocks noChangeAspect="1"/>
          </p:cNvSpPr>
          <p:nvPr/>
        </p:nvSpPr>
        <p:spPr>
          <a:xfrm>
            <a:off x="1848644" y="2924175"/>
            <a:ext cx="1079500" cy="1081088"/>
          </a:xfrm>
          <a:prstGeom prst="ellipse">
            <a:avLst/>
          </a:prstGeom>
          <a:solidFill>
            <a:srgbClr val="00723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055" name="椭圆 13"/>
          <p:cNvSpPr>
            <a:spLocks noChangeAspect="1"/>
          </p:cNvSpPr>
          <p:nvPr/>
        </p:nvSpPr>
        <p:spPr>
          <a:xfrm>
            <a:off x="3828259" y="4930775"/>
            <a:ext cx="1081087" cy="1079500"/>
          </a:xfrm>
          <a:prstGeom prst="ellipse">
            <a:avLst/>
          </a:prstGeom>
          <a:solidFill>
            <a:srgbClr val="7030A0">
              <a:alpha val="90000"/>
            </a:srgb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p>
        </p:txBody>
      </p:sp>
      <p:sp>
        <p:nvSpPr>
          <p:cNvPr id="1049056" name="椭圆 14"/>
          <p:cNvSpPr>
            <a:spLocks noChangeAspect="1"/>
          </p:cNvSpPr>
          <p:nvPr/>
        </p:nvSpPr>
        <p:spPr>
          <a:xfrm>
            <a:off x="5830094" y="2924175"/>
            <a:ext cx="1081088" cy="1081088"/>
          </a:xfrm>
          <a:prstGeom prst="ellipse">
            <a:avLst/>
          </a:prstGeom>
          <a:solidFill>
            <a:srgbClr val="0072C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p>
        </p:txBody>
      </p:sp>
      <p:sp>
        <p:nvSpPr>
          <p:cNvPr id="1049057" name="矩形 16"/>
          <p:cNvSpPr>
            <a:spLocks noChangeArrowheads="1"/>
          </p:cNvSpPr>
          <p:nvPr/>
        </p:nvSpPr>
        <p:spPr bwMode="auto">
          <a:xfrm>
            <a:off x="3929859" y="1263650"/>
            <a:ext cx="877887" cy="36988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新工艺</a:t>
            </a: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049058" name="矩形 17"/>
          <p:cNvSpPr>
            <a:spLocks noChangeArrowheads="1"/>
          </p:cNvSpPr>
          <p:nvPr/>
        </p:nvSpPr>
        <p:spPr bwMode="auto">
          <a:xfrm>
            <a:off x="1950244" y="3279775"/>
            <a:ext cx="876300" cy="36988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新技术</a:t>
            </a: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049059" name="矩形 18"/>
          <p:cNvSpPr>
            <a:spLocks noChangeArrowheads="1"/>
          </p:cNvSpPr>
          <p:nvPr/>
        </p:nvSpPr>
        <p:spPr bwMode="auto">
          <a:xfrm>
            <a:off x="3929859" y="5284790"/>
            <a:ext cx="877887" cy="36988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新材料</a:t>
            </a: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049060" name="矩形 19"/>
          <p:cNvSpPr>
            <a:spLocks noChangeArrowheads="1"/>
          </p:cNvSpPr>
          <p:nvPr/>
        </p:nvSpPr>
        <p:spPr bwMode="auto">
          <a:xfrm>
            <a:off x="5931694" y="3279775"/>
            <a:ext cx="877888" cy="36988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新设备</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1049061" name="矩形 20"/>
          <p:cNvSpPr>
            <a:spLocks noChangeArrowheads="1"/>
          </p:cNvSpPr>
          <p:nvPr/>
        </p:nvSpPr>
        <p:spPr bwMode="auto">
          <a:xfrm>
            <a:off x="3029744" y="2540501"/>
            <a:ext cx="2772000" cy="2062163"/>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2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必须了解、掌握其安全技术特性，采取有效的安全防护措施，并对从业人员进行专门的安全生产教育和培训。</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pic>
        <p:nvPicPr>
          <p:cNvPr id="2097226" name="Picture 2" descr="22"/>
          <p:cNvPicPr>
            <a:picLocks noChangeAspect="1" noChangeArrowheads="1"/>
          </p:cNvPicPr>
          <p:nvPr/>
        </p:nvPicPr>
        <p:blipFill>
          <a:blip r:embed="rId1"/>
          <a:srcRect/>
          <a:stretch>
            <a:fillRect/>
          </a:stretch>
        </p:blipFill>
        <p:spPr bwMode="auto">
          <a:xfrm>
            <a:off x="7536954" y="3795713"/>
            <a:ext cx="3384550" cy="2978150"/>
          </a:xfrm>
          <a:prstGeom prst="rect">
            <a:avLst/>
          </a:prstGeom>
          <a:noFill/>
          <a:ln>
            <a:noFill/>
          </a:ln>
        </p:spPr>
      </p:pic>
      <p:sp>
        <p:nvSpPr>
          <p:cNvPr id="1049062" name="六边形 15"/>
          <p:cNvSpPr/>
          <p:nvPr/>
        </p:nvSpPr>
        <p:spPr>
          <a:xfrm>
            <a:off x="10201250" y="10851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29</a:t>
            </a:r>
            <a:endParaRPr lang="zh-CN" altLang="en-US" sz="28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8" name="组合 26"/>
          <p:cNvGrpSpPr/>
          <p:nvPr/>
        </p:nvGrpSpPr>
        <p:grpSpPr>
          <a:xfrm>
            <a:off x="1992338" y="1844824"/>
            <a:ext cx="6984776" cy="3672408"/>
            <a:chOff x="776535" y="1268760"/>
            <a:chExt cx="6984776" cy="3672408"/>
          </a:xfrm>
        </p:grpSpPr>
        <p:sp>
          <p:nvSpPr>
            <p:cNvPr id="1049063" name="Rectangle 42"/>
            <p:cNvSpPr/>
            <p:nvPr/>
          </p:nvSpPr>
          <p:spPr bwMode="auto">
            <a:xfrm>
              <a:off x="776535" y="1268760"/>
              <a:ext cx="6984776" cy="3672408"/>
            </a:xfrm>
            <a:prstGeom prst="rect">
              <a:avLst/>
            </a:prstGeom>
            <a:solidFill>
              <a:srgbClr val="007233"/>
            </a:solidFill>
            <a:ln w="38100" cap="flat" cmpd="sng" algn="ctr">
              <a:noFill/>
              <a:prstDash val="solid"/>
              <a:headEnd type="none" w="med" len="med"/>
              <a:tailEnd type="none" w="med" len="med"/>
            </a:ln>
            <a:effectLst/>
          </p:spPr>
          <p:txBody>
            <a:bodyPr vert="horz" wrap="square" lIns="186492" tIns="139871" rIns="186492" bIns="139871" numCol="1" rtlCol="0" anchor="b" anchorCtr="0" compatLnSpc="1"/>
            <a:lstStyle/>
            <a:p>
              <a:pPr defTabSz="932180">
                <a:lnSpc>
                  <a:spcPct val="90000"/>
                </a:lnSpc>
              </a:pPr>
              <a:endParaRPr lang="en-US" sz="2900" kern="0" spc="-41" dirty="0">
                <a:gradFill>
                  <a:gsLst>
                    <a:gs pos="0">
                      <a:srgbClr val="FFFFFF"/>
                    </a:gs>
                    <a:gs pos="100000">
                      <a:srgbClr val="FFFFFF"/>
                    </a:gs>
                  </a:gsLst>
                  <a:lin ang="5400000" scaled="0"/>
                </a:gradFill>
                <a:latin typeface="Segoe UI Light" panose="020B0502040204020203" pitchFamily="34" charset="0"/>
              </a:endParaRPr>
            </a:p>
          </p:txBody>
        </p:sp>
        <p:pic>
          <p:nvPicPr>
            <p:cNvPr id="2097227" name="图片 1"/>
            <p:cNvPicPr>
              <a:picLocks noChangeAspect="1"/>
            </p:cNvPicPr>
            <p:nvPr/>
          </p:nvPicPr>
          <p:blipFill>
            <a:blip r:embed="rId1"/>
            <a:srcRect/>
            <a:stretch>
              <a:fillRect/>
            </a:stretch>
          </p:blipFill>
          <p:spPr bwMode="auto">
            <a:xfrm>
              <a:off x="1049089" y="1533575"/>
              <a:ext cx="6439669" cy="1956408"/>
            </a:xfrm>
            <a:prstGeom prst="rect">
              <a:avLst/>
            </a:prstGeom>
            <a:noFill/>
            <a:ln>
              <a:noFill/>
            </a:ln>
          </p:spPr>
        </p:pic>
        <p:cxnSp>
          <p:nvCxnSpPr>
            <p:cNvPr id="3145797" name="直接连接符 20"/>
            <p:cNvCxnSpPr/>
            <p:nvPr/>
          </p:nvCxnSpPr>
          <p:spPr>
            <a:xfrm>
              <a:off x="977082" y="3717032"/>
              <a:ext cx="643966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9064" name="矩形 21"/>
            <p:cNvSpPr/>
            <p:nvPr/>
          </p:nvSpPr>
          <p:spPr>
            <a:xfrm>
              <a:off x="776535" y="3712369"/>
              <a:ext cx="6984775" cy="1002967"/>
            </a:xfrm>
            <a:prstGeom prst="rect">
              <a:avLst/>
            </a:prstGeom>
          </p:spPr>
          <p:txBody>
            <a:bodyPr wrap="square">
              <a:spAutoFit/>
            </a:bodyPr>
            <a:lstStyle/>
            <a:p>
              <a:pPr>
                <a:lnSpc>
                  <a:spcPct val="200000"/>
                </a:lnSpc>
              </a:pPr>
              <a:r>
                <a:rPr lang="zh-CN" altLang="en-US" sz="1600" b="1" dirty="0">
                  <a:solidFill>
                    <a:schemeClr val="bg1"/>
                  </a:solidFill>
                  <a:latin typeface="微软雅黑" panose="020B0503020204020204" pitchFamily="34" charset="-122"/>
                  <a:ea typeface="微软雅黑" panose="020B0503020204020204" pitchFamily="34" charset="-122"/>
                </a:rPr>
                <a:t>必须按照国家有关规定经专门的安全作业培训，取得相应资格方可上岗作业</a:t>
              </a:r>
              <a:endParaRPr lang="en-US" altLang="zh-CN" sz="1600" b="1" dirty="0">
                <a:solidFill>
                  <a:schemeClr val="bg1"/>
                </a:solidFill>
                <a:latin typeface="微软雅黑" panose="020B0503020204020204" pitchFamily="34" charset="-122"/>
                <a:ea typeface="微软雅黑" panose="020B0503020204020204" pitchFamily="34" charset="-122"/>
              </a:endParaRPr>
            </a:p>
            <a:p>
              <a:pPr marL="285750" indent="-285750">
                <a:lnSpc>
                  <a:spcPct val="200000"/>
                </a:lnSpc>
                <a:buFont typeface="Wingdings" panose="05000000000000000000" pitchFamily="2" charset="2"/>
                <a:buChar char="Ø"/>
              </a:pPr>
              <a:r>
                <a:rPr lang="zh-CN" altLang="en-US" sz="1600" b="1" dirty="0">
                  <a:solidFill>
                    <a:schemeClr val="bg1"/>
                  </a:solidFill>
                  <a:latin typeface="微软雅黑" panose="020B0503020204020204" pitchFamily="34" charset="-122"/>
                  <a:ea typeface="微软雅黑" panose="020B0503020204020204" pitchFamily="34" charset="-122"/>
                </a:rPr>
                <a:t> 特种作业人员的范围由国务院应急管理部门会同国务院有关部门确定。</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279" name="组合 23"/>
          <p:cNvGrpSpPr/>
          <p:nvPr/>
        </p:nvGrpSpPr>
        <p:grpSpPr>
          <a:xfrm>
            <a:off x="1344266" y="1033055"/>
            <a:ext cx="5673458" cy="504000"/>
            <a:chOff x="287654" y="280448"/>
            <a:chExt cx="5673458" cy="504000"/>
          </a:xfrm>
        </p:grpSpPr>
        <p:sp>
          <p:nvSpPr>
            <p:cNvPr id="1049065" name="矩形 2"/>
            <p:cNvSpPr>
              <a:spLocks noChangeArrowheads="1"/>
            </p:cNvSpPr>
            <p:nvPr/>
          </p:nvSpPr>
          <p:spPr bwMode="auto">
            <a:xfrm>
              <a:off x="392358" y="301616"/>
              <a:ext cx="5568754" cy="461665"/>
            </a:xfrm>
            <a:prstGeom prst="rect">
              <a:avLst/>
            </a:prstGeom>
            <a:noFill/>
            <a:ln>
              <a:noFill/>
            </a:ln>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生产经营单位的特种作业人员</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45798" name="直接连接符 25"/>
            <p:cNvCxnSpPr/>
            <p:nvPr/>
          </p:nvCxnSpPr>
          <p:spPr>
            <a:xfrm>
              <a:off x="287654" y="280448"/>
              <a:ext cx="0" cy="504000"/>
            </a:xfrm>
            <a:prstGeom prst="line">
              <a:avLst/>
            </a:prstGeom>
            <a:ln w="76200">
              <a:solidFill>
                <a:srgbClr val="E70009"/>
              </a:solidFill>
            </a:ln>
          </p:spPr>
          <p:style>
            <a:lnRef idx="1">
              <a:schemeClr val="accent1"/>
            </a:lnRef>
            <a:fillRef idx="0">
              <a:schemeClr val="accent1"/>
            </a:fillRef>
            <a:effectRef idx="0">
              <a:schemeClr val="accent1"/>
            </a:effectRef>
            <a:fontRef idx="minor">
              <a:schemeClr val="tx1"/>
            </a:fontRef>
          </p:style>
        </p:cxnSp>
      </p:grpSp>
      <p:sp>
        <p:nvSpPr>
          <p:cNvPr id="1049066" name="六边形 28"/>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30</a:t>
            </a:r>
            <a:endParaRPr lang="zh-CN" altLang="en-US" sz="28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28" name="Picture 2" descr="http://www.jitu5.com/uploads/allimg/140327/259513-14032G6424674.jpg"/>
          <p:cNvPicPr>
            <a:picLocks noChangeAspect="1" noChangeArrowheads="1"/>
          </p:cNvPicPr>
          <p:nvPr/>
        </p:nvPicPr>
        <p:blipFill rotWithShape="1">
          <a:blip r:embed="rId1" cstate="print">
            <a:duotone>
              <a:schemeClr val="accent1">
                <a:shade val="45000"/>
                <a:satMod val="135000"/>
              </a:schemeClr>
              <a:prstClr val="white"/>
            </a:duotone>
          </a:blip>
          <a:srcRect r="-355"/>
          <a:stretch>
            <a:fillRect/>
          </a:stretch>
        </p:blipFill>
        <p:spPr bwMode="auto">
          <a:xfrm>
            <a:off x="2564695" y="4382861"/>
            <a:ext cx="1755699" cy="1572535"/>
          </a:xfrm>
          <a:prstGeom prst="rect">
            <a:avLst/>
          </a:prstGeom>
          <a:noFill/>
        </p:spPr>
      </p:pic>
      <p:sp>
        <p:nvSpPr>
          <p:cNvPr id="1049067" name="右箭头 3"/>
          <p:cNvSpPr/>
          <p:nvPr/>
        </p:nvSpPr>
        <p:spPr>
          <a:xfrm>
            <a:off x="1882231" y="3047152"/>
            <a:ext cx="6552828" cy="189230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p>
        </p:txBody>
      </p:sp>
      <p:sp>
        <p:nvSpPr>
          <p:cNvPr id="1049068" name="矩形 4"/>
          <p:cNvSpPr>
            <a:spLocks noChangeArrowheads="1"/>
          </p:cNvSpPr>
          <p:nvPr/>
        </p:nvSpPr>
        <p:spPr bwMode="auto">
          <a:xfrm>
            <a:off x="4320258" y="2518516"/>
            <a:ext cx="1416050" cy="46037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400" b="1">
                <a:solidFill>
                  <a:srgbClr val="CC6600"/>
                </a:solidFill>
                <a:latin typeface="微软雅黑" panose="020B0503020204020204" pitchFamily="34" charset="-122"/>
                <a:ea typeface="微软雅黑" panose="020B0503020204020204" pitchFamily="34" charset="-122"/>
              </a:rPr>
              <a:t>安全设施</a:t>
            </a:r>
            <a:endParaRPr lang="zh-CN" altLang="en-US" sz="2400" b="1">
              <a:solidFill>
                <a:srgbClr val="CC6600"/>
              </a:solidFill>
              <a:latin typeface="微软雅黑" panose="020B0503020204020204" pitchFamily="34" charset="-122"/>
              <a:ea typeface="微软雅黑" panose="020B0503020204020204" pitchFamily="34" charset="-122"/>
            </a:endParaRPr>
          </a:p>
        </p:txBody>
      </p:sp>
      <p:sp>
        <p:nvSpPr>
          <p:cNvPr id="1049069" name="矩形 5"/>
          <p:cNvSpPr>
            <a:spLocks noChangeArrowheads="1"/>
          </p:cNvSpPr>
          <p:nvPr/>
        </p:nvSpPr>
        <p:spPr bwMode="auto">
          <a:xfrm>
            <a:off x="4320258" y="4982316"/>
            <a:ext cx="1416050" cy="461963"/>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400" b="1" dirty="0">
                <a:solidFill>
                  <a:srgbClr val="087BB4"/>
                </a:solidFill>
                <a:latin typeface="微软雅黑" panose="020B0503020204020204" pitchFamily="34" charset="-122"/>
                <a:ea typeface="微软雅黑" panose="020B0503020204020204" pitchFamily="34" charset="-122"/>
              </a:rPr>
              <a:t>主体工程</a:t>
            </a:r>
            <a:endParaRPr lang="zh-CN" altLang="en-US" sz="2400" b="1" dirty="0">
              <a:solidFill>
                <a:srgbClr val="087BB4"/>
              </a:solidFill>
              <a:latin typeface="微软雅黑" panose="020B0503020204020204" pitchFamily="34" charset="-122"/>
              <a:ea typeface="微软雅黑" panose="020B0503020204020204" pitchFamily="34" charset="-122"/>
            </a:endParaRPr>
          </a:p>
        </p:txBody>
      </p:sp>
      <p:sp>
        <p:nvSpPr>
          <p:cNvPr id="1049070" name="矩形 6"/>
          <p:cNvSpPr>
            <a:spLocks noChangeArrowheads="1"/>
          </p:cNvSpPr>
          <p:nvPr/>
        </p:nvSpPr>
        <p:spPr bwMode="auto">
          <a:xfrm>
            <a:off x="2313660" y="3783752"/>
            <a:ext cx="5545137" cy="43180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200" b="1" dirty="0">
                <a:solidFill>
                  <a:schemeClr val="bg1"/>
                </a:solidFill>
                <a:latin typeface="微软雅黑" panose="020B0503020204020204" pitchFamily="34" charset="-122"/>
                <a:ea typeface="微软雅黑" panose="020B0503020204020204" pitchFamily="34" charset="-122"/>
              </a:rPr>
              <a:t>同时设计、同时施工、同时投入生产和使用</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pic>
        <p:nvPicPr>
          <p:cNvPr id="2097229" name="Picture 4" descr="http://www.jitu5.com/uploads/allimg/140327/259513-14032G6060689.jpg"/>
          <p:cNvPicPr>
            <a:picLocks noChangeAspect="1" noChangeArrowheads="1"/>
          </p:cNvPicPr>
          <p:nvPr/>
        </p:nvPicPr>
        <p:blipFill rotWithShape="1">
          <a:blip r:embed="rId2" cstate="print">
            <a:duotone>
              <a:schemeClr val="accent2">
                <a:shade val="45000"/>
                <a:satMod val="135000"/>
              </a:schemeClr>
              <a:prstClr val="white"/>
            </a:duotone>
          </a:blip>
          <a:srcRect/>
          <a:stretch>
            <a:fillRect/>
          </a:stretch>
        </p:blipFill>
        <p:spPr bwMode="auto">
          <a:xfrm>
            <a:off x="2515317" y="1791142"/>
            <a:ext cx="1439261" cy="1611972"/>
          </a:xfrm>
          <a:prstGeom prst="rect">
            <a:avLst/>
          </a:prstGeom>
          <a:noFill/>
        </p:spPr>
      </p:pic>
      <p:sp>
        <p:nvSpPr>
          <p:cNvPr id="1049071" name="矩形 7"/>
          <p:cNvSpPr>
            <a:spLocks noChangeArrowheads="1"/>
          </p:cNvSpPr>
          <p:nvPr/>
        </p:nvSpPr>
        <p:spPr bwMode="auto">
          <a:xfrm>
            <a:off x="4326608" y="5515714"/>
            <a:ext cx="3878262" cy="36830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安全设施投资应当纳入建设项目概算</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072" name="六边形 9"/>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31</a:t>
            </a:r>
            <a:endParaRPr lang="zh-CN" altLang="en-US" sz="2800" dirty="0"/>
          </a:p>
        </p:txBody>
      </p:sp>
      <p:sp>
        <p:nvSpPr>
          <p:cNvPr id="1049073" name="矩形 1"/>
          <p:cNvSpPr/>
          <p:nvPr/>
        </p:nvSpPr>
        <p:spPr>
          <a:xfrm>
            <a:off x="1488282" y="1266060"/>
            <a:ext cx="7848872" cy="369332"/>
          </a:xfrm>
          <a:prstGeom prst="rect">
            <a:avLst/>
          </a:prstGeom>
        </p:spPr>
        <p:txBody>
          <a:bodyPr wrap="square">
            <a:spAutoFit/>
          </a:bodyPr>
          <a:lstStyle/>
          <a:p>
            <a:r>
              <a:rPr lang="zh-CN" altLang="en-US" b="1" dirty="0">
                <a:latin typeface="微软雅黑" panose="020B0503020204020204" pitchFamily="34" charset="-122"/>
                <a:ea typeface="微软雅黑" panose="020B0503020204020204" pitchFamily="34" charset="-122"/>
              </a:rPr>
              <a:t>生产经营单位新建、改建、扩建工程项目（以下统称建设项目）的</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30" name="图片 3"/>
          <p:cNvPicPr>
            <a:picLocks noChangeAspect="1"/>
          </p:cNvPicPr>
          <p:nvPr/>
        </p:nvPicPr>
        <p:blipFill>
          <a:blip r:embed="rId1" cstate="print"/>
          <a:srcRect/>
          <a:stretch>
            <a:fillRect/>
          </a:stretch>
        </p:blipFill>
        <p:spPr bwMode="auto">
          <a:xfrm flipH="1">
            <a:off x="6315871" y="974725"/>
            <a:ext cx="2073275" cy="4584700"/>
          </a:xfrm>
          <a:prstGeom prst="rect">
            <a:avLst/>
          </a:prstGeom>
          <a:noFill/>
          <a:ln>
            <a:noFill/>
          </a:ln>
        </p:spPr>
      </p:pic>
      <p:sp>
        <p:nvSpPr>
          <p:cNvPr id="1049074" name="矩形 4"/>
          <p:cNvSpPr>
            <a:spLocks noChangeArrowheads="1"/>
          </p:cNvSpPr>
          <p:nvPr/>
        </p:nvSpPr>
        <p:spPr bwMode="auto">
          <a:xfrm>
            <a:off x="2763044" y="3832227"/>
            <a:ext cx="2832100" cy="1338263"/>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a:solidFill>
                  <a:srgbClr val="CC6600"/>
                </a:solidFill>
                <a:latin typeface="微软雅黑" panose="020B0503020204020204" pitchFamily="34" charset="-122"/>
                <a:ea typeface="微软雅黑" panose="020B0503020204020204" pitchFamily="34" charset="-122"/>
              </a:rPr>
              <a:t>生产危险物品</a:t>
            </a:r>
            <a:r>
              <a:rPr lang="zh-CN" altLang="en-US" sz="1800" b="1">
                <a:latin typeface="微软雅黑" panose="020B0503020204020204" pitchFamily="34" charset="-122"/>
                <a:ea typeface="微软雅黑" panose="020B0503020204020204" pitchFamily="34" charset="-122"/>
              </a:rPr>
              <a:t>的建设项目</a:t>
            </a:r>
            <a:endParaRPr lang="en-US" altLang="zh-CN" sz="1800" b="1">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800" b="1">
                <a:solidFill>
                  <a:srgbClr val="CC6600"/>
                </a:solidFill>
                <a:latin typeface="微软雅黑" panose="020B0503020204020204" pitchFamily="34" charset="-122"/>
                <a:ea typeface="微软雅黑" panose="020B0503020204020204" pitchFamily="34" charset="-122"/>
              </a:rPr>
              <a:t>储存危险物品</a:t>
            </a:r>
            <a:r>
              <a:rPr lang="zh-CN" altLang="en-US" sz="1800" b="1">
                <a:latin typeface="微软雅黑" panose="020B0503020204020204" pitchFamily="34" charset="-122"/>
                <a:ea typeface="微软雅黑" panose="020B0503020204020204" pitchFamily="34" charset="-122"/>
              </a:rPr>
              <a:t>的建设项目</a:t>
            </a:r>
            <a:endParaRPr lang="en-US" altLang="zh-CN" sz="1800" b="1">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800" b="1">
                <a:solidFill>
                  <a:srgbClr val="CC6600"/>
                </a:solidFill>
                <a:latin typeface="微软雅黑" panose="020B0503020204020204" pitchFamily="34" charset="-122"/>
                <a:ea typeface="微软雅黑" panose="020B0503020204020204" pitchFamily="34" charset="-122"/>
              </a:rPr>
              <a:t>装卸危险物品</a:t>
            </a:r>
            <a:r>
              <a:rPr lang="zh-CN" altLang="en-US" sz="1800" b="1">
                <a:latin typeface="微软雅黑" panose="020B0503020204020204" pitchFamily="34" charset="-122"/>
                <a:ea typeface="微软雅黑" panose="020B0503020204020204" pitchFamily="34" charset="-122"/>
              </a:rPr>
              <a:t>的建设项目</a:t>
            </a:r>
            <a:endParaRPr lang="zh-CN" altLang="en-US" sz="1800" b="1">
              <a:latin typeface="微软雅黑" panose="020B0503020204020204" pitchFamily="34" charset="-122"/>
              <a:ea typeface="微软雅黑" panose="020B0503020204020204" pitchFamily="34" charset="-122"/>
            </a:endParaRPr>
          </a:p>
        </p:txBody>
      </p:sp>
      <p:pic>
        <p:nvPicPr>
          <p:cNvPr id="2097231" name="Picture 9" descr="http://www.jitu5.com/uploads/allimg/140719/259351-140G910393020.jpg"/>
          <p:cNvPicPr>
            <a:picLocks noChangeAspect="1" noChangeArrowheads="1"/>
          </p:cNvPicPr>
          <p:nvPr/>
        </p:nvPicPr>
        <p:blipFill>
          <a:blip r:embed="rId2" cstate="print">
            <a:duotone>
              <a:schemeClr val="accent6">
                <a:shade val="45000"/>
                <a:satMod val="135000"/>
              </a:schemeClr>
              <a:prstClr val="white"/>
            </a:duotone>
          </a:blip>
          <a:srcRect/>
          <a:stretch>
            <a:fillRect/>
          </a:stretch>
        </p:blipFill>
        <p:spPr bwMode="auto">
          <a:xfrm>
            <a:off x="1915343" y="2940073"/>
            <a:ext cx="816424" cy="691559"/>
          </a:xfrm>
          <a:prstGeom prst="rect">
            <a:avLst/>
          </a:prstGeom>
          <a:noFill/>
          <a:ln>
            <a:noFill/>
          </a:ln>
        </p:spPr>
      </p:pic>
      <p:grpSp>
        <p:nvGrpSpPr>
          <p:cNvPr id="282" name="组合 6"/>
          <p:cNvGrpSpPr/>
          <p:nvPr/>
        </p:nvGrpSpPr>
        <p:grpSpPr bwMode="auto">
          <a:xfrm>
            <a:off x="2056212" y="2316436"/>
            <a:ext cx="636982" cy="387350"/>
            <a:chOff x="1898956" y="4786536"/>
            <a:chExt cx="1079500" cy="688975"/>
          </a:xfrm>
        </p:grpSpPr>
        <p:sp>
          <p:nvSpPr>
            <p:cNvPr id="1049075" name="等腰三角形 7"/>
            <p:cNvSpPr/>
            <p:nvPr/>
          </p:nvSpPr>
          <p:spPr bwMode="auto">
            <a:xfrm>
              <a:off x="1898956" y="4786536"/>
              <a:ext cx="790276" cy="688975"/>
            </a:xfrm>
            <a:prstGeom prst="triangle">
              <a:avLst/>
            </a:prstGeom>
            <a:solidFill>
              <a:srgbClr val="39B3B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endParaRPr>
            </a:p>
          </p:txBody>
        </p:sp>
        <p:sp>
          <p:nvSpPr>
            <p:cNvPr id="1049076" name="等腰三角形 8"/>
            <p:cNvSpPr/>
            <p:nvPr/>
          </p:nvSpPr>
          <p:spPr bwMode="auto">
            <a:xfrm>
              <a:off x="2188180" y="5006681"/>
              <a:ext cx="790276" cy="468830"/>
            </a:xfrm>
            <a:prstGeom prst="triangle">
              <a:avLst/>
            </a:prstGeom>
            <a:solidFill>
              <a:srgbClr val="39B3B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endParaRPr>
            </a:p>
          </p:txBody>
        </p:sp>
      </p:grpSp>
      <p:pic>
        <p:nvPicPr>
          <p:cNvPr id="2097232" name="Picture 13" descr="http://www.jitu5.com/uploads/allimg/130909/259960-130ZZ9355241.jpg"/>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2056214" y="4069308"/>
            <a:ext cx="664667" cy="864096"/>
          </a:xfrm>
          <a:prstGeom prst="rect">
            <a:avLst/>
          </a:prstGeom>
          <a:noFill/>
          <a:ln>
            <a:noFill/>
          </a:ln>
        </p:spPr>
      </p:pic>
      <p:sp>
        <p:nvSpPr>
          <p:cNvPr id="1049077" name="矩形 10"/>
          <p:cNvSpPr>
            <a:spLocks noChangeArrowheads="1"/>
          </p:cNvSpPr>
          <p:nvPr/>
        </p:nvSpPr>
        <p:spPr bwMode="auto">
          <a:xfrm>
            <a:off x="2763044" y="2268538"/>
            <a:ext cx="1569660" cy="45890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dirty="0">
                <a:solidFill>
                  <a:srgbClr val="CC6600"/>
                </a:solidFill>
                <a:latin typeface="微软雅黑" panose="020B0503020204020204" pitchFamily="34" charset="-122"/>
                <a:ea typeface="微软雅黑" panose="020B0503020204020204" pitchFamily="34" charset="-122"/>
              </a:rPr>
              <a:t>矿山</a:t>
            </a:r>
            <a:r>
              <a:rPr lang="zh-CN" altLang="en-US" sz="1800" b="1" dirty="0">
                <a:latin typeface="微软雅黑" panose="020B0503020204020204" pitchFamily="34" charset="-122"/>
                <a:ea typeface="微软雅黑" panose="020B0503020204020204" pitchFamily="34" charset="-122"/>
              </a:rPr>
              <a:t>建设项目</a:t>
            </a:r>
            <a:endParaRPr lang="zh-CN" altLang="en-US" sz="1800" b="1" dirty="0">
              <a:latin typeface="微软雅黑" panose="020B0503020204020204" pitchFamily="34" charset="-122"/>
              <a:ea typeface="微软雅黑" panose="020B0503020204020204" pitchFamily="34" charset="-122"/>
            </a:endParaRPr>
          </a:p>
        </p:txBody>
      </p:sp>
      <p:sp>
        <p:nvSpPr>
          <p:cNvPr id="1049078" name="矩形 11"/>
          <p:cNvSpPr>
            <a:spLocks noChangeArrowheads="1"/>
          </p:cNvSpPr>
          <p:nvPr/>
        </p:nvSpPr>
        <p:spPr bwMode="auto">
          <a:xfrm>
            <a:off x="2739233" y="3051175"/>
            <a:ext cx="2031325" cy="45890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a:solidFill>
                  <a:srgbClr val="CC6600"/>
                </a:solidFill>
                <a:latin typeface="微软雅黑" panose="020B0503020204020204" pitchFamily="34" charset="-122"/>
                <a:ea typeface="微软雅黑" panose="020B0503020204020204" pitchFamily="34" charset="-122"/>
              </a:rPr>
              <a:t>金属冶炼</a:t>
            </a:r>
            <a:r>
              <a:rPr lang="zh-CN" altLang="en-US" sz="1800" b="1">
                <a:latin typeface="微软雅黑" panose="020B0503020204020204" pitchFamily="34" charset="-122"/>
                <a:ea typeface="微软雅黑" panose="020B0503020204020204" pitchFamily="34" charset="-122"/>
              </a:rPr>
              <a:t>建设项目</a:t>
            </a:r>
            <a:endParaRPr lang="en-US" altLang="zh-CN" sz="1800" b="1">
              <a:latin typeface="微软雅黑" panose="020B0503020204020204" pitchFamily="34" charset="-122"/>
              <a:ea typeface="微软雅黑" panose="020B0503020204020204" pitchFamily="34" charset="-122"/>
            </a:endParaRPr>
          </a:p>
        </p:txBody>
      </p:sp>
      <p:sp>
        <p:nvSpPr>
          <p:cNvPr id="1049079" name="矩形 16"/>
          <p:cNvSpPr>
            <a:spLocks noChangeArrowheads="1"/>
          </p:cNvSpPr>
          <p:nvPr/>
        </p:nvSpPr>
        <p:spPr bwMode="auto">
          <a:xfrm rot="-360000">
            <a:off x="7317822" y="2633077"/>
            <a:ext cx="902811" cy="377411"/>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400">
                <a:latin typeface="微软雅黑" panose="020B0503020204020204" pitchFamily="34" charset="-122"/>
                <a:ea typeface="微软雅黑" panose="020B0503020204020204" pitchFamily="34" charset="-122"/>
              </a:rPr>
              <a:t>安全评价</a:t>
            </a:r>
            <a:endParaRPr lang="zh-CN" altLang="en-US" sz="1400">
              <a:latin typeface="微软雅黑" panose="020B0503020204020204" pitchFamily="34" charset="-122"/>
              <a:ea typeface="微软雅黑" panose="020B0503020204020204" pitchFamily="34" charset="-122"/>
            </a:endParaRPr>
          </a:p>
        </p:txBody>
      </p:sp>
      <p:sp>
        <p:nvSpPr>
          <p:cNvPr id="1049080" name="任意多边形 15"/>
          <p:cNvSpPr/>
          <p:nvPr/>
        </p:nvSpPr>
        <p:spPr>
          <a:xfrm flipV="1">
            <a:off x="1769269" y="1268415"/>
            <a:ext cx="4160838" cy="1076325"/>
          </a:xfrm>
          <a:custGeom>
            <a:avLst/>
            <a:gdLst>
              <a:gd name="connsiteX0" fmla="*/ 0 w 3672945"/>
              <a:gd name="connsiteY0" fmla="*/ 729674 h 729674"/>
              <a:gd name="connsiteX1" fmla="*/ 3672945 w 3672945"/>
              <a:gd name="connsiteY1" fmla="*/ 729674 h 729674"/>
              <a:gd name="connsiteX2" fmla="*/ 3672945 w 3672945"/>
              <a:gd name="connsiteY2" fmla="*/ 134041 h 729674"/>
              <a:gd name="connsiteX3" fmla="*/ 2573780 w 3672945"/>
              <a:gd name="connsiteY3" fmla="*/ 134041 h 729674"/>
              <a:gd name="connsiteX4" fmla="*/ 1836472 w 3672945"/>
              <a:gd name="connsiteY4" fmla="*/ 0 h 729674"/>
              <a:gd name="connsiteX5" fmla="*/ 1099165 w 3672945"/>
              <a:gd name="connsiteY5" fmla="*/ 134041 h 729674"/>
              <a:gd name="connsiteX6" fmla="*/ 0 w 3672945"/>
              <a:gd name="connsiteY6" fmla="*/ 134041 h 729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2945" h="729674">
                <a:moveTo>
                  <a:pt x="0" y="729674"/>
                </a:moveTo>
                <a:lnTo>
                  <a:pt x="3672945" y="729674"/>
                </a:lnTo>
                <a:lnTo>
                  <a:pt x="3672945" y="134041"/>
                </a:lnTo>
                <a:lnTo>
                  <a:pt x="2573780" y="134041"/>
                </a:lnTo>
                <a:lnTo>
                  <a:pt x="1836472" y="0"/>
                </a:lnTo>
                <a:lnTo>
                  <a:pt x="1099165" y="134041"/>
                </a:lnTo>
                <a:lnTo>
                  <a:pt x="0" y="134041"/>
                </a:lnTo>
                <a:close/>
              </a:path>
            </a:pathLst>
          </a:cu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081" name="矩形 16"/>
          <p:cNvSpPr/>
          <p:nvPr/>
        </p:nvSpPr>
        <p:spPr>
          <a:xfrm>
            <a:off x="1769269" y="1268415"/>
            <a:ext cx="4160838" cy="3995737"/>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082" name="矩形 18"/>
          <p:cNvSpPr/>
          <p:nvPr/>
        </p:nvSpPr>
        <p:spPr>
          <a:xfrm>
            <a:off x="2569072" y="1326496"/>
            <a:ext cx="2544286" cy="707886"/>
          </a:xfrm>
          <a:prstGeom prst="rect">
            <a:avLst/>
          </a:prstGeom>
        </p:spPr>
        <p:txBody>
          <a:bodyPr wrap="none">
            <a:spAutoFit/>
          </a:bodyPr>
          <a:lstStyle/>
          <a:p>
            <a:pPr algn="ctr"/>
            <a:r>
              <a:rPr lang="zh-CN" altLang="en-US" sz="2000" b="1" spc="300" dirty="0">
                <a:latin typeface="微软雅黑" panose="020B0503020204020204" pitchFamily="34" charset="-122"/>
                <a:ea typeface="微软雅黑" panose="020B0503020204020204" pitchFamily="34" charset="-122"/>
              </a:rPr>
              <a:t>下列建设项目</a:t>
            </a:r>
            <a:endParaRPr lang="en-US" altLang="zh-CN" sz="2000" b="1" spc="300" dirty="0">
              <a:latin typeface="微软雅黑" panose="020B0503020204020204" pitchFamily="34" charset="-122"/>
              <a:ea typeface="微软雅黑" panose="020B0503020204020204" pitchFamily="34" charset="-122"/>
            </a:endParaRPr>
          </a:p>
          <a:p>
            <a:pPr algn="ctr"/>
            <a:r>
              <a:rPr lang="zh-CN" altLang="en-US" sz="2000" b="1" spc="300" dirty="0">
                <a:latin typeface="微软雅黑" panose="020B0503020204020204" pitchFamily="34" charset="-122"/>
                <a:ea typeface="微软雅黑" panose="020B0503020204020204" pitchFamily="34" charset="-122"/>
              </a:rPr>
              <a:t>应当进行安全评价</a:t>
            </a:r>
            <a:endParaRPr lang="zh-CN" altLang="en-US" sz="2000" b="1" spc="300" dirty="0">
              <a:latin typeface="微软雅黑" panose="020B0503020204020204" pitchFamily="34" charset="-122"/>
              <a:ea typeface="微软雅黑" panose="020B0503020204020204" pitchFamily="34" charset="-122"/>
            </a:endParaRPr>
          </a:p>
        </p:txBody>
      </p:sp>
      <p:sp>
        <p:nvSpPr>
          <p:cNvPr id="1049083" name="六边形 17"/>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32</a:t>
            </a:r>
            <a:endParaRPr lang="zh-CN" altLang="en-US" sz="28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084" name="六边形 17"/>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33</a:t>
            </a:r>
            <a:endParaRPr lang="zh-CN" altLang="en-US" sz="2800" dirty="0"/>
          </a:p>
        </p:txBody>
      </p:sp>
      <p:sp>
        <p:nvSpPr>
          <p:cNvPr id="1049085" name="任意多边形 19"/>
          <p:cNvSpPr/>
          <p:nvPr/>
        </p:nvSpPr>
        <p:spPr>
          <a:xfrm flipV="1">
            <a:off x="3799754" y="1408013"/>
            <a:ext cx="3673475" cy="728663"/>
          </a:xfrm>
          <a:custGeom>
            <a:avLst/>
            <a:gdLst>
              <a:gd name="connsiteX0" fmla="*/ 0 w 3672945"/>
              <a:gd name="connsiteY0" fmla="*/ 729674 h 729674"/>
              <a:gd name="connsiteX1" fmla="*/ 3672945 w 3672945"/>
              <a:gd name="connsiteY1" fmla="*/ 729674 h 729674"/>
              <a:gd name="connsiteX2" fmla="*/ 3672945 w 3672945"/>
              <a:gd name="connsiteY2" fmla="*/ 134041 h 729674"/>
              <a:gd name="connsiteX3" fmla="*/ 2573780 w 3672945"/>
              <a:gd name="connsiteY3" fmla="*/ 134041 h 729674"/>
              <a:gd name="connsiteX4" fmla="*/ 1836472 w 3672945"/>
              <a:gd name="connsiteY4" fmla="*/ 0 h 729674"/>
              <a:gd name="connsiteX5" fmla="*/ 1099165 w 3672945"/>
              <a:gd name="connsiteY5" fmla="*/ 134041 h 729674"/>
              <a:gd name="connsiteX6" fmla="*/ 0 w 3672945"/>
              <a:gd name="connsiteY6" fmla="*/ 134041 h 729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2945" h="729674">
                <a:moveTo>
                  <a:pt x="0" y="729674"/>
                </a:moveTo>
                <a:lnTo>
                  <a:pt x="3672945" y="729674"/>
                </a:lnTo>
                <a:lnTo>
                  <a:pt x="3672945" y="134041"/>
                </a:lnTo>
                <a:lnTo>
                  <a:pt x="2573780" y="134041"/>
                </a:lnTo>
                <a:lnTo>
                  <a:pt x="1836472" y="0"/>
                </a:lnTo>
                <a:lnTo>
                  <a:pt x="1099165" y="134041"/>
                </a:lnTo>
                <a:lnTo>
                  <a:pt x="0" y="134041"/>
                </a:lnTo>
                <a:close/>
              </a:path>
            </a:pathLst>
          </a:cu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233" name="Picture 2" descr="http://www.jitu5.com/uploads/allimg/141009/259858-141009100R169.jpg"/>
          <p:cNvPicPr>
            <a:picLocks noChangeAspect="1" noChangeArrowheads="1"/>
          </p:cNvPicPr>
          <p:nvPr/>
        </p:nvPicPr>
        <p:blipFill rotWithShape="1">
          <a:blip r:embed="rId1" cstate="print">
            <a:duotone>
              <a:schemeClr val="accent5">
                <a:shade val="45000"/>
                <a:satMod val="135000"/>
              </a:schemeClr>
              <a:prstClr val="white"/>
            </a:duotone>
          </a:blip>
          <a:srcRect l="8696" t="322" r="17391" b="-322"/>
          <a:stretch>
            <a:fillRect/>
          </a:stretch>
        </p:blipFill>
        <p:spPr bwMode="auto">
          <a:xfrm>
            <a:off x="1338196" y="1472926"/>
            <a:ext cx="1224136" cy="1224136"/>
          </a:xfrm>
          <a:prstGeom prst="rect">
            <a:avLst/>
          </a:prstGeom>
          <a:noFill/>
        </p:spPr>
      </p:pic>
      <p:pic>
        <p:nvPicPr>
          <p:cNvPr id="2097234" name="Picture 4" descr="http://www.jitu5.com/uploads/allimg/140327/259513-14032G6424674.jpg"/>
          <p:cNvPicPr>
            <a:picLocks noChangeAspect="1" noChangeArrowheads="1"/>
          </p:cNvPicPr>
          <p:nvPr/>
        </p:nvPicPr>
        <p:blipFill rotWithShape="1">
          <a:blip r:embed="rId2" cstate="print">
            <a:duotone>
              <a:schemeClr val="accent5">
                <a:shade val="45000"/>
                <a:satMod val="135000"/>
              </a:schemeClr>
              <a:prstClr val="white"/>
            </a:duotone>
          </a:blip>
          <a:srcRect l="13212" r="20732"/>
          <a:stretch>
            <a:fillRect/>
          </a:stretch>
        </p:blipFill>
        <p:spPr bwMode="auto">
          <a:xfrm>
            <a:off x="1470684" y="3178230"/>
            <a:ext cx="959160" cy="1198950"/>
          </a:xfrm>
          <a:prstGeom prst="rect">
            <a:avLst/>
          </a:prstGeom>
          <a:noFill/>
        </p:spPr>
      </p:pic>
      <p:sp>
        <p:nvSpPr>
          <p:cNvPr id="1049086" name="矩形 7"/>
          <p:cNvSpPr>
            <a:spLocks noChangeArrowheads="1"/>
          </p:cNvSpPr>
          <p:nvPr/>
        </p:nvSpPr>
        <p:spPr bwMode="auto">
          <a:xfrm>
            <a:off x="1397000" y="2568476"/>
            <a:ext cx="1106488" cy="36988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设计单位</a:t>
            </a:r>
            <a:endParaRPr lang="zh-CN" altLang="en-US" sz="1800" b="1">
              <a:latin typeface="微软雅黑" panose="020B0503020204020204" pitchFamily="34" charset="-122"/>
              <a:ea typeface="微软雅黑" panose="020B0503020204020204" pitchFamily="34" charset="-122"/>
            </a:endParaRPr>
          </a:p>
        </p:txBody>
      </p:sp>
      <p:sp>
        <p:nvSpPr>
          <p:cNvPr id="1049087" name="矩形 8"/>
          <p:cNvSpPr>
            <a:spLocks noChangeArrowheads="1"/>
          </p:cNvSpPr>
          <p:nvPr/>
        </p:nvSpPr>
        <p:spPr bwMode="auto">
          <a:xfrm>
            <a:off x="1511300" y="4433788"/>
            <a:ext cx="877888" cy="36830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设计人</a:t>
            </a:r>
            <a:endParaRPr lang="zh-CN" altLang="en-US" sz="1800" b="1">
              <a:latin typeface="微软雅黑" panose="020B0503020204020204" pitchFamily="34" charset="-122"/>
              <a:ea typeface="微软雅黑" panose="020B0503020204020204" pitchFamily="34" charset="-122"/>
            </a:endParaRPr>
          </a:p>
        </p:txBody>
      </p:sp>
      <p:sp>
        <p:nvSpPr>
          <p:cNvPr id="1049088" name="矩形 24"/>
          <p:cNvSpPr/>
          <p:nvPr/>
        </p:nvSpPr>
        <p:spPr>
          <a:xfrm>
            <a:off x="1025525" y="1422301"/>
            <a:ext cx="1800225" cy="3503612"/>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nvGrpSpPr>
          <p:cNvPr id="284" name="组合 9"/>
          <p:cNvGrpSpPr/>
          <p:nvPr/>
        </p:nvGrpSpPr>
        <p:grpSpPr bwMode="auto">
          <a:xfrm>
            <a:off x="3889375" y="2431951"/>
            <a:ext cx="3500438" cy="2551112"/>
            <a:chOff x="3564846" y="3293271"/>
            <a:chExt cx="3500174" cy="2551333"/>
          </a:xfrm>
        </p:grpSpPr>
        <p:sp>
          <p:nvSpPr>
            <p:cNvPr id="1049089" name="矩形 4"/>
            <p:cNvSpPr>
              <a:spLocks noChangeArrowheads="1"/>
            </p:cNvSpPr>
            <p:nvPr/>
          </p:nvSpPr>
          <p:spPr bwMode="auto">
            <a:xfrm>
              <a:off x="4232920" y="4506341"/>
              <a:ext cx="2832100" cy="1338263"/>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dirty="0">
                  <a:solidFill>
                    <a:srgbClr val="CC6600"/>
                  </a:solidFill>
                  <a:latin typeface="微软雅黑" panose="020B0503020204020204" pitchFamily="34" charset="-122"/>
                  <a:ea typeface="微软雅黑" panose="020B0503020204020204" pitchFamily="34" charset="-122"/>
                </a:rPr>
                <a:t>生产危险物品</a:t>
              </a:r>
              <a:r>
                <a:rPr lang="zh-CN" altLang="en-US" sz="1800" b="1" dirty="0">
                  <a:latin typeface="微软雅黑" panose="020B0503020204020204" pitchFamily="34" charset="-122"/>
                  <a:ea typeface="微软雅黑" panose="020B0503020204020204" pitchFamily="34" charset="-122"/>
                </a:rPr>
                <a:t>的建设项目</a:t>
              </a:r>
              <a:endParaRPr lang="en-US" altLang="zh-CN" sz="1800" b="1" dirty="0">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800" b="1" dirty="0">
                  <a:solidFill>
                    <a:srgbClr val="CC6600"/>
                  </a:solidFill>
                  <a:latin typeface="微软雅黑" panose="020B0503020204020204" pitchFamily="34" charset="-122"/>
                  <a:ea typeface="微软雅黑" panose="020B0503020204020204" pitchFamily="34" charset="-122"/>
                </a:rPr>
                <a:t>储存危险物品</a:t>
              </a:r>
              <a:r>
                <a:rPr lang="zh-CN" altLang="en-US" sz="1800" b="1" dirty="0">
                  <a:latin typeface="微软雅黑" panose="020B0503020204020204" pitchFamily="34" charset="-122"/>
                  <a:ea typeface="微软雅黑" panose="020B0503020204020204" pitchFamily="34" charset="-122"/>
                </a:rPr>
                <a:t>的建设项目</a:t>
              </a:r>
              <a:endParaRPr lang="en-US" altLang="zh-CN" sz="1800" b="1" dirty="0">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800" b="1" dirty="0">
                  <a:solidFill>
                    <a:srgbClr val="CC6600"/>
                  </a:solidFill>
                  <a:latin typeface="微软雅黑" panose="020B0503020204020204" pitchFamily="34" charset="-122"/>
                  <a:ea typeface="微软雅黑" panose="020B0503020204020204" pitchFamily="34" charset="-122"/>
                </a:rPr>
                <a:t>装卸危险物品</a:t>
              </a:r>
              <a:r>
                <a:rPr lang="zh-CN" altLang="en-US" sz="1800" b="1" dirty="0">
                  <a:latin typeface="微软雅黑" panose="020B0503020204020204" pitchFamily="34" charset="-122"/>
                  <a:ea typeface="微软雅黑" panose="020B0503020204020204" pitchFamily="34" charset="-122"/>
                </a:rPr>
                <a:t>的建设项目</a:t>
              </a:r>
              <a:endParaRPr lang="zh-CN" altLang="en-US" sz="1800" b="1" dirty="0">
                <a:latin typeface="微软雅黑" panose="020B0503020204020204" pitchFamily="34" charset="-122"/>
                <a:ea typeface="微软雅黑" panose="020B0503020204020204" pitchFamily="34" charset="-122"/>
              </a:endParaRPr>
            </a:p>
          </p:txBody>
        </p:sp>
        <p:pic>
          <p:nvPicPr>
            <p:cNvPr id="2097235" name="Picture 9" descr="http://www.jitu5.com/uploads/allimg/140719/259351-140G910393020.jpg"/>
            <p:cNvPicPr>
              <a:picLocks noChangeAspect="1" noChangeArrowheads="1"/>
            </p:cNvPicPr>
            <p:nvPr/>
          </p:nvPicPr>
          <p:blipFill>
            <a:blip r:embed="rId3" cstate="print">
              <a:duotone>
                <a:schemeClr val="accent6">
                  <a:shade val="45000"/>
                  <a:satMod val="135000"/>
                </a:schemeClr>
                <a:prstClr val="white"/>
              </a:duotone>
            </a:blip>
            <a:srcRect/>
            <a:stretch>
              <a:fillRect/>
            </a:stretch>
          </p:blipFill>
          <p:spPr bwMode="auto">
            <a:xfrm>
              <a:off x="3623935" y="3919730"/>
              <a:ext cx="582695" cy="493577"/>
            </a:xfrm>
            <a:prstGeom prst="rect">
              <a:avLst/>
            </a:prstGeom>
            <a:noFill/>
            <a:ln>
              <a:noFill/>
            </a:ln>
          </p:spPr>
        </p:pic>
        <p:grpSp>
          <p:nvGrpSpPr>
            <p:cNvPr id="285" name="组合 6"/>
            <p:cNvGrpSpPr/>
            <p:nvPr/>
          </p:nvGrpSpPr>
          <p:grpSpPr bwMode="auto">
            <a:xfrm>
              <a:off x="3738976" y="3412333"/>
              <a:ext cx="420687" cy="268288"/>
              <a:chOff x="1898956" y="4786536"/>
              <a:chExt cx="1079500" cy="688975"/>
            </a:xfrm>
          </p:grpSpPr>
          <p:sp>
            <p:nvSpPr>
              <p:cNvPr id="1049090" name="等腰三角形 32"/>
              <p:cNvSpPr/>
              <p:nvPr/>
            </p:nvSpPr>
            <p:spPr bwMode="auto">
              <a:xfrm>
                <a:off x="1900193" y="4786562"/>
                <a:ext cx="790216" cy="689034"/>
              </a:xfrm>
              <a:prstGeom prst="triangle">
                <a:avLst/>
              </a:prstGeom>
              <a:solidFill>
                <a:srgbClr val="39B3B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endParaRPr>
              </a:p>
            </p:txBody>
          </p:sp>
          <p:sp>
            <p:nvSpPr>
              <p:cNvPr id="1049091" name="等腰三角形 33"/>
              <p:cNvSpPr/>
              <p:nvPr/>
            </p:nvSpPr>
            <p:spPr bwMode="auto">
              <a:xfrm>
                <a:off x="2189397" y="5006726"/>
                <a:ext cx="790216" cy="468870"/>
              </a:xfrm>
              <a:prstGeom prst="triangle">
                <a:avLst/>
              </a:prstGeom>
              <a:solidFill>
                <a:srgbClr val="39B3B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endParaRPr>
              </a:p>
            </p:txBody>
          </p:sp>
        </p:grpSp>
        <p:pic>
          <p:nvPicPr>
            <p:cNvPr id="2097236" name="Picture 13" descr="http://www.jitu5.com/uploads/allimg/130909/259960-130ZZ9355241.jpg"/>
            <p:cNvPicPr>
              <a:picLocks noChangeAspect="1" noChangeArrowheads="1"/>
            </p:cNvPicPr>
            <p:nvPr/>
          </p:nvPicPr>
          <p:blipFill>
            <a:blip r:embed="rId4" cstate="print">
              <a:duotone>
                <a:schemeClr val="accent2">
                  <a:shade val="45000"/>
                  <a:satMod val="135000"/>
                </a:schemeClr>
                <a:prstClr val="white"/>
              </a:duotone>
            </a:blip>
            <a:srcRect/>
            <a:stretch>
              <a:fillRect/>
            </a:stretch>
          </p:blipFill>
          <p:spPr bwMode="auto">
            <a:xfrm>
              <a:off x="3564846" y="4743259"/>
              <a:ext cx="664667" cy="864096"/>
            </a:xfrm>
            <a:prstGeom prst="rect">
              <a:avLst/>
            </a:prstGeom>
            <a:noFill/>
            <a:ln>
              <a:noFill/>
            </a:ln>
          </p:spPr>
        </p:pic>
        <p:sp>
          <p:nvSpPr>
            <p:cNvPr id="1049092" name="矩形 10"/>
            <p:cNvSpPr>
              <a:spLocks noChangeArrowheads="1"/>
            </p:cNvSpPr>
            <p:nvPr/>
          </p:nvSpPr>
          <p:spPr bwMode="auto">
            <a:xfrm>
              <a:off x="4229513" y="3293271"/>
              <a:ext cx="1570038" cy="50800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a:solidFill>
                    <a:srgbClr val="CC6600"/>
                  </a:solidFill>
                  <a:latin typeface="微软雅黑" panose="020B0503020204020204" pitchFamily="34" charset="-122"/>
                  <a:ea typeface="微软雅黑" panose="020B0503020204020204" pitchFamily="34" charset="-122"/>
                </a:rPr>
                <a:t>矿山</a:t>
              </a:r>
              <a:r>
                <a:rPr lang="zh-CN" altLang="en-US" sz="1800" b="1">
                  <a:latin typeface="微软雅黑" panose="020B0503020204020204" pitchFamily="34" charset="-122"/>
                  <a:ea typeface="微软雅黑" panose="020B0503020204020204" pitchFamily="34" charset="-122"/>
                </a:rPr>
                <a:t>建设项目</a:t>
              </a:r>
              <a:endParaRPr lang="zh-CN" altLang="en-US" sz="1800" b="1">
                <a:latin typeface="微软雅黑" panose="020B0503020204020204" pitchFamily="34" charset="-122"/>
                <a:ea typeface="微软雅黑" panose="020B0503020204020204" pitchFamily="34" charset="-122"/>
              </a:endParaRPr>
            </a:p>
          </p:txBody>
        </p:sp>
        <p:sp>
          <p:nvSpPr>
            <p:cNvPr id="1049093" name="矩形 11"/>
            <p:cNvSpPr>
              <a:spLocks noChangeArrowheads="1"/>
            </p:cNvSpPr>
            <p:nvPr/>
          </p:nvSpPr>
          <p:spPr bwMode="auto">
            <a:xfrm>
              <a:off x="4209108" y="3929112"/>
              <a:ext cx="2032000" cy="50800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a:solidFill>
                    <a:srgbClr val="CC6600"/>
                  </a:solidFill>
                  <a:latin typeface="微软雅黑" panose="020B0503020204020204" pitchFamily="34" charset="-122"/>
                  <a:ea typeface="微软雅黑" panose="020B0503020204020204" pitchFamily="34" charset="-122"/>
                </a:rPr>
                <a:t>金属冶炼</a:t>
              </a:r>
              <a:r>
                <a:rPr lang="zh-CN" altLang="en-US" sz="1800" b="1">
                  <a:latin typeface="微软雅黑" panose="020B0503020204020204" pitchFamily="34" charset="-122"/>
                  <a:ea typeface="微软雅黑" panose="020B0503020204020204" pitchFamily="34" charset="-122"/>
                </a:rPr>
                <a:t>建设项目</a:t>
              </a:r>
              <a:endParaRPr lang="en-US" altLang="zh-CN" sz="1800" b="1">
                <a:latin typeface="微软雅黑" panose="020B0503020204020204" pitchFamily="34" charset="-122"/>
                <a:ea typeface="微软雅黑" panose="020B0503020204020204" pitchFamily="34" charset="-122"/>
              </a:endParaRPr>
            </a:p>
          </p:txBody>
        </p:sp>
      </p:grpSp>
      <p:sp>
        <p:nvSpPr>
          <p:cNvPr id="1049094" name="矩形 34"/>
          <p:cNvSpPr/>
          <p:nvPr/>
        </p:nvSpPr>
        <p:spPr>
          <a:xfrm>
            <a:off x="3792538" y="1412776"/>
            <a:ext cx="3671887" cy="3503612"/>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095" name="矩形 35"/>
          <p:cNvSpPr/>
          <p:nvPr/>
        </p:nvSpPr>
        <p:spPr>
          <a:xfrm>
            <a:off x="4494213" y="1487388"/>
            <a:ext cx="2262187" cy="461963"/>
          </a:xfrm>
          <a:prstGeom prst="rect">
            <a:avLst/>
          </a:prstGeom>
        </p:spPr>
        <p:txBody>
          <a:bodyPr wrap="none">
            <a:spAutoFit/>
          </a:bodyPr>
          <a:lstStyle/>
          <a:p>
            <a:pPr algn="ctr"/>
            <a:r>
              <a:rPr lang="zh-CN" altLang="en-US" sz="2400" b="1" spc="300" dirty="0">
                <a:solidFill>
                  <a:srgbClr val="CC6600"/>
                </a:solidFill>
                <a:latin typeface="微软雅黑" panose="020B0503020204020204" pitchFamily="34" charset="-122"/>
                <a:ea typeface="微软雅黑" panose="020B0503020204020204" pitchFamily="34" charset="-122"/>
              </a:rPr>
              <a:t>安全设施</a:t>
            </a:r>
            <a:r>
              <a:rPr lang="zh-CN" altLang="en-US" sz="2400" b="1" spc="300" dirty="0">
                <a:latin typeface="微软雅黑" panose="020B0503020204020204" pitchFamily="34" charset="-122"/>
                <a:ea typeface="微软雅黑" panose="020B0503020204020204" pitchFamily="34" charset="-122"/>
              </a:rPr>
              <a:t>设计</a:t>
            </a:r>
            <a:endParaRPr lang="zh-CN" altLang="en-US" sz="2400" b="1" spc="300" dirty="0">
              <a:latin typeface="微软雅黑" panose="020B0503020204020204" pitchFamily="34" charset="-122"/>
              <a:ea typeface="微软雅黑" panose="020B0503020204020204" pitchFamily="34" charset="-122"/>
            </a:endParaRPr>
          </a:p>
        </p:txBody>
      </p:sp>
      <p:pic>
        <p:nvPicPr>
          <p:cNvPr id="2097237" name="Picture 2" descr="http://www.jitu5.com/uploads/allimg/141009/259858-141009100R169.jpg"/>
          <p:cNvPicPr>
            <a:picLocks noChangeAspect="1" noChangeArrowheads="1"/>
          </p:cNvPicPr>
          <p:nvPr/>
        </p:nvPicPr>
        <p:blipFill rotWithShape="1">
          <a:blip r:embed="rId5" cstate="print">
            <a:duotone>
              <a:schemeClr val="accent6">
                <a:shade val="45000"/>
                <a:satMod val="135000"/>
              </a:schemeClr>
              <a:prstClr val="white"/>
            </a:duotone>
          </a:blip>
          <a:srcRect l="5415" t="28006" r="9970"/>
          <a:stretch>
            <a:fillRect/>
          </a:stretch>
        </p:blipFill>
        <p:spPr bwMode="auto">
          <a:xfrm>
            <a:off x="8548455" y="1366565"/>
            <a:ext cx="1584176" cy="1036836"/>
          </a:xfrm>
          <a:prstGeom prst="rect">
            <a:avLst/>
          </a:prstGeom>
          <a:noFill/>
        </p:spPr>
      </p:pic>
      <p:pic>
        <p:nvPicPr>
          <p:cNvPr id="2097238" name="Picture 4" descr="http://www.jitu5.com/uploads/allimg/140327/259513-14032G6424674.jpg"/>
          <p:cNvPicPr>
            <a:picLocks noChangeAspect="1" noChangeArrowheads="1"/>
          </p:cNvPicPr>
          <p:nvPr/>
        </p:nvPicPr>
        <p:blipFill rotWithShape="1">
          <a:blip r:embed="rId2" cstate="print">
            <a:duotone>
              <a:schemeClr val="accent6">
                <a:shade val="45000"/>
                <a:satMod val="135000"/>
              </a:schemeClr>
              <a:prstClr val="white"/>
            </a:duotone>
          </a:blip>
          <a:srcRect l="13212" r="20732"/>
          <a:stretch>
            <a:fillRect/>
          </a:stretch>
        </p:blipFill>
        <p:spPr bwMode="auto">
          <a:xfrm>
            <a:off x="8860963" y="3081245"/>
            <a:ext cx="959160" cy="1198950"/>
          </a:xfrm>
          <a:prstGeom prst="rect">
            <a:avLst/>
          </a:prstGeom>
          <a:noFill/>
        </p:spPr>
      </p:pic>
      <p:sp>
        <p:nvSpPr>
          <p:cNvPr id="1049096" name="矩形 33"/>
          <p:cNvSpPr>
            <a:spLocks noChangeArrowheads="1"/>
          </p:cNvSpPr>
          <p:nvPr/>
        </p:nvSpPr>
        <p:spPr bwMode="auto">
          <a:xfrm>
            <a:off x="8786813" y="2360513"/>
            <a:ext cx="1108075" cy="36830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审查部门</a:t>
            </a:r>
            <a:endParaRPr lang="zh-CN" altLang="en-US" sz="1800" b="1">
              <a:latin typeface="微软雅黑" panose="020B0503020204020204" pitchFamily="34" charset="-122"/>
              <a:ea typeface="微软雅黑" panose="020B0503020204020204" pitchFamily="34" charset="-122"/>
            </a:endParaRPr>
          </a:p>
        </p:txBody>
      </p:sp>
      <p:sp>
        <p:nvSpPr>
          <p:cNvPr id="1049097" name="矩形 34"/>
          <p:cNvSpPr>
            <a:spLocks noChangeArrowheads="1"/>
          </p:cNvSpPr>
          <p:nvPr/>
        </p:nvSpPr>
        <p:spPr bwMode="auto">
          <a:xfrm>
            <a:off x="8861425" y="4222651"/>
            <a:ext cx="1108075" cy="36988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审查人员</a:t>
            </a:r>
            <a:endParaRPr lang="zh-CN" altLang="en-US" sz="1800" b="1">
              <a:latin typeface="微软雅黑" panose="020B0503020204020204" pitchFamily="34" charset="-122"/>
              <a:ea typeface="微软雅黑" panose="020B0503020204020204" pitchFamily="34" charset="-122"/>
            </a:endParaRPr>
          </a:p>
        </p:txBody>
      </p:sp>
      <p:sp>
        <p:nvSpPr>
          <p:cNvPr id="1049098" name="矩形 40"/>
          <p:cNvSpPr/>
          <p:nvPr/>
        </p:nvSpPr>
        <p:spPr>
          <a:xfrm>
            <a:off x="8426450" y="1315938"/>
            <a:ext cx="1798638" cy="3503613"/>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cxnSp>
        <p:nvCxnSpPr>
          <p:cNvPr id="3145799" name="直接箭头连接符 41"/>
          <p:cNvCxnSpPr/>
          <p:nvPr/>
        </p:nvCxnSpPr>
        <p:spPr>
          <a:xfrm>
            <a:off x="2884488" y="3178076"/>
            <a:ext cx="827087" cy="0"/>
          </a:xfrm>
          <a:prstGeom prst="straightConnector1">
            <a:avLst/>
          </a:prstGeom>
          <a:ln w="57150">
            <a:solidFill>
              <a:srgbClr val="335BA3"/>
            </a:solidFill>
            <a:tailEnd type="triangle"/>
          </a:ln>
        </p:spPr>
        <p:style>
          <a:lnRef idx="1">
            <a:schemeClr val="accent1"/>
          </a:lnRef>
          <a:fillRef idx="0">
            <a:schemeClr val="accent1"/>
          </a:fillRef>
          <a:effectRef idx="0">
            <a:schemeClr val="accent1"/>
          </a:effectRef>
          <a:fontRef idx="minor">
            <a:schemeClr val="tx1"/>
          </a:fontRef>
        </p:style>
      </p:cxnSp>
      <p:cxnSp>
        <p:nvCxnSpPr>
          <p:cNvPr id="3145800" name="直接箭头连接符 42"/>
          <p:cNvCxnSpPr/>
          <p:nvPr/>
        </p:nvCxnSpPr>
        <p:spPr>
          <a:xfrm flipH="1">
            <a:off x="7535863" y="3109813"/>
            <a:ext cx="828675" cy="0"/>
          </a:xfrm>
          <a:prstGeom prst="straightConnector1">
            <a:avLst/>
          </a:prstGeom>
          <a:ln w="57150">
            <a:solidFill>
              <a:srgbClr val="5C9138"/>
            </a:solidFill>
            <a:tailEnd type="triangle"/>
          </a:ln>
        </p:spPr>
        <p:style>
          <a:lnRef idx="1">
            <a:schemeClr val="accent1"/>
          </a:lnRef>
          <a:fillRef idx="0">
            <a:schemeClr val="accent1"/>
          </a:fillRef>
          <a:effectRef idx="0">
            <a:schemeClr val="accent1"/>
          </a:effectRef>
          <a:fontRef idx="minor">
            <a:schemeClr val="tx1"/>
          </a:fontRef>
        </p:style>
      </p:cxnSp>
      <p:sp>
        <p:nvSpPr>
          <p:cNvPr id="1049099" name="矩形 38"/>
          <p:cNvSpPr>
            <a:spLocks noChangeArrowheads="1"/>
          </p:cNvSpPr>
          <p:nvPr/>
        </p:nvSpPr>
        <p:spPr bwMode="auto">
          <a:xfrm>
            <a:off x="3081338" y="2203351"/>
            <a:ext cx="414337" cy="175577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对</a:t>
            </a:r>
            <a:endParaRPr lang="en-US" altLang="zh-CN" sz="1800" b="1">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设</a:t>
            </a:r>
            <a:endParaRPr lang="en-US" altLang="zh-CN" sz="1800" b="1">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计</a:t>
            </a:r>
            <a:endParaRPr lang="en-US" altLang="zh-CN" sz="1800" b="1">
              <a:latin typeface="微软雅黑" panose="020B0503020204020204" pitchFamily="34" charset="-122"/>
              <a:ea typeface="微软雅黑" panose="020B0503020204020204" pitchFamily="34" charset="-122"/>
            </a:endParaRPr>
          </a:p>
          <a:p>
            <a:pPr>
              <a:lnSpc>
                <a:spcPct val="100000"/>
              </a:lnSpc>
              <a:spcBef>
                <a:spcPct val="0"/>
              </a:spcBef>
              <a:buFontTx/>
              <a:buNone/>
            </a:pPr>
            <a:endParaRPr lang="en-US" altLang="zh-CN" sz="1800" b="1">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负</a:t>
            </a:r>
            <a:endParaRPr lang="en-US" altLang="zh-CN" sz="1800" b="1">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责</a:t>
            </a:r>
            <a:endParaRPr lang="zh-CN" altLang="en-US" sz="1800" b="1">
              <a:latin typeface="微软雅黑" panose="020B0503020204020204" pitchFamily="34" charset="-122"/>
              <a:ea typeface="微软雅黑" panose="020B0503020204020204" pitchFamily="34" charset="-122"/>
            </a:endParaRPr>
          </a:p>
        </p:txBody>
      </p:sp>
      <p:sp>
        <p:nvSpPr>
          <p:cNvPr id="1049100" name="矩形 39"/>
          <p:cNvSpPr>
            <a:spLocks noChangeArrowheads="1"/>
          </p:cNvSpPr>
          <p:nvPr/>
        </p:nvSpPr>
        <p:spPr bwMode="auto">
          <a:xfrm>
            <a:off x="7773988" y="1598513"/>
            <a:ext cx="415925" cy="230822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对</a:t>
            </a:r>
            <a:endParaRPr lang="en-US" altLang="zh-CN" sz="1800" b="1">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审</a:t>
            </a:r>
            <a:endParaRPr lang="en-US" altLang="zh-CN" sz="1800" b="1">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查</a:t>
            </a:r>
            <a:endParaRPr lang="en-US" altLang="zh-CN" sz="1800" b="1">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结</a:t>
            </a:r>
            <a:endParaRPr lang="en-US" altLang="zh-CN" sz="1800" b="1">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果</a:t>
            </a:r>
            <a:endParaRPr lang="en-US" altLang="zh-CN" sz="1800" b="1">
              <a:latin typeface="微软雅黑" panose="020B0503020204020204" pitchFamily="34" charset="-122"/>
              <a:ea typeface="微软雅黑" panose="020B0503020204020204" pitchFamily="34" charset="-122"/>
            </a:endParaRPr>
          </a:p>
          <a:p>
            <a:pPr>
              <a:lnSpc>
                <a:spcPct val="100000"/>
              </a:lnSpc>
              <a:spcBef>
                <a:spcPct val="0"/>
              </a:spcBef>
              <a:buFontTx/>
              <a:buNone/>
            </a:pPr>
            <a:endParaRPr lang="en-US" altLang="zh-CN" sz="1800" b="1">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负</a:t>
            </a:r>
            <a:endParaRPr lang="en-US" altLang="zh-CN" sz="1800" b="1">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责</a:t>
            </a:r>
            <a:endParaRPr lang="zh-CN" altLang="en-US" sz="1800" b="1">
              <a:latin typeface="微软雅黑" panose="020B0503020204020204" pitchFamily="34" charset="-122"/>
              <a:ea typeface="微软雅黑" panose="020B0503020204020204"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101" name="矩形 7"/>
          <p:cNvSpPr>
            <a:spLocks noChangeArrowheads="1"/>
          </p:cNvSpPr>
          <p:nvPr/>
        </p:nvSpPr>
        <p:spPr bwMode="auto">
          <a:xfrm>
            <a:off x="1949596" y="3188777"/>
            <a:ext cx="2592288" cy="1200329"/>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800" b="1" dirty="0">
                <a:latin typeface="微软雅黑" panose="020B0503020204020204" pitchFamily="34" charset="-122"/>
                <a:ea typeface="微软雅黑" panose="020B0503020204020204" pitchFamily="34" charset="-122"/>
              </a:rPr>
              <a:t>矿山、金属冶炼建设项目和用于生产、储存、装卸危险物品的建设项目的施工单位</a:t>
            </a:r>
            <a:endParaRPr lang="zh-CN" altLang="en-US" sz="1800" b="1" dirty="0">
              <a:latin typeface="微软雅黑" panose="020B0503020204020204" pitchFamily="34" charset="-122"/>
              <a:ea typeface="微软雅黑" panose="020B0503020204020204" pitchFamily="34" charset="-122"/>
            </a:endParaRPr>
          </a:p>
        </p:txBody>
      </p:sp>
      <p:sp>
        <p:nvSpPr>
          <p:cNvPr id="1049102" name="矩形 4"/>
          <p:cNvSpPr/>
          <p:nvPr/>
        </p:nvSpPr>
        <p:spPr>
          <a:xfrm>
            <a:off x="1776315" y="1988841"/>
            <a:ext cx="2850183" cy="2583763"/>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103" name="矩形 19"/>
          <p:cNvSpPr/>
          <p:nvPr/>
        </p:nvSpPr>
        <p:spPr>
          <a:xfrm>
            <a:off x="5550544" y="1988841"/>
            <a:ext cx="3671887" cy="2583763"/>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104" name="矩形 28"/>
          <p:cNvSpPr/>
          <p:nvPr/>
        </p:nvSpPr>
        <p:spPr>
          <a:xfrm>
            <a:off x="5963349" y="2000745"/>
            <a:ext cx="2954655" cy="1135054"/>
          </a:xfrm>
          <a:prstGeom prst="rect">
            <a:avLst/>
          </a:prstGeom>
        </p:spPr>
        <p:txBody>
          <a:bodyPr wrap="none">
            <a:spAutoFit/>
          </a:bodyPr>
          <a:lstStyle/>
          <a:p>
            <a:pPr algn="ctr">
              <a:lnSpc>
                <a:spcPct val="150000"/>
              </a:lnSpc>
            </a:pPr>
            <a:r>
              <a:rPr lang="zh-CN" altLang="en-US" sz="2400" b="1" spc="300" dirty="0">
                <a:solidFill>
                  <a:srgbClr val="CC6600"/>
                </a:solidFill>
                <a:latin typeface="微软雅黑" panose="020B0503020204020204" pitchFamily="34" charset="-122"/>
                <a:ea typeface="微软雅黑" panose="020B0503020204020204" pitchFamily="34" charset="-122"/>
              </a:rPr>
              <a:t>按照批准的</a:t>
            </a:r>
            <a:endParaRPr lang="en-US" altLang="zh-CN" sz="2400" b="1" spc="300" dirty="0">
              <a:solidFill>
                <a:srgbClr val="CC6600"/>
              </a:solidFill>
              <a:latin typeface="微软雅黑" panose="020B0503020204020204" pitchFamily="34" charset="-122"/>
              <a:ea typeface="微软雅黑" panose="020B0503020204020204" pitchFamily="34" charset="-122"/>
            </a:endParaRPr>
          </a:p>
          <a:p>
            <a:pPr algn="ctr">
              <a:lnSpc>
                <a:spcPct val="150000"/>
              </a:lnSpc>
            </a:pPr>
            <a:r>
              <a:rPr lang="zh-CN" altLang="en-US" sz="2400" b="1" spc="300" dirty="0">
                <a:solidFill>
                  <a:srgbClr val="CC6600"/>
                </a:solidFill>
                <a:latin typeface="微软雅黑" panose="020B0503020204020204" pitchFamily="34" charset="-122"/>
                <a:ea typeface="微软雅黑" panose="020B0503020204020204" pitchFamily="34" charset="-122"/>
              </a:rPr>
              <a:t>安全设施设计施工</a:t>
            </a:r>
            <a:endParaRPr lang="zh-CN" altLang="en-US" sz="2400" b="1" spc="300" dirty="0">
              <a:latin typeface="微软雅黑" panose="020B0503020204020204" pitchFamily="34" charset="-122"/>
              <a:ea typeface="微软雅黑" panose="020B0503020204020204" pitchFamily="34" charset="-122"/>
            </a:endParaRPr>
          </a:p>
        </p:txBody>
      </p:sp>
      <p:cxnSp>
        <p:nvCxnSpPr>
          <p:cNvPr id="3145801" name="直接箭头连接符 36"/>
          <p:cNvCxnSpPr/>
          <p:nvPr/>
        </p:nvCxnSpPr>
        <p:spPr>
          <a:xfrm>
            <a:off x="4642494" y="3174418"/>
            <a:ext cx="827087" cy="0"/>
          </a:xfrm>
          <a:prstGeom prst="straightConnector1">
            <a:avLst/>
          </a:prstGeom>
          <a:ln w="57150">
            <a:solidFill>
              <a:srgbClr val="335BA3"/>
            </a:solidFill>
            <a:tailEnd type="triangle"/>
          </a:ln>
        </p:spPr>
        <p:style>
          <a:lnRef idx="1">
            <a:schemeClr val="accent1"/>
          </a:lnRef>
          <a:fillRef idx="0">
            <a:schemeClr val="accent1"/>
          </a:fillRef>
          <a:effectRef idx="0">
            <a:schemeClr val="accent1"/>
          </a:effectRef>
          <a:fontRef idx="minor">
            <a:schemeClr val="tx1"/>
          </a:fontRef>
        </p:style>
      </p:cxnSp>
      <p:sp>
        <p:nvSpPr>
          <p:cNvPr id="1049105" name="矩形 38"/>
          <p:cNvSpPr>
            <a:spLocks noChangeArrowheads="1"/>
          </p:cNvSpPr>
          <p:nvPr/>
        </p:nvSpPr>
        <p:spPr bwMode="auto">
          <a:xfrm>
            <a:off x="4665120" y="2676283"/>
            <a:ext cx="646331" cy="369332"/>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dirty="0">
                <a:latin typeface="微软雅黑" panose="020B0503020204020204" pitchFamily="34" charset="-122"/>
                <a:ea typeface="微软雅黑" panose="020B0503020204020204" pitchFamily="34" charset="-122"/>
              </a:rPr>
              <a:t>必须</a:t>
            </a:r>
            <a:endParaRPr lang="zh-CN" altLang="en-US" sz="1800" b="1" dirty="0">
              <a:latin typeface="微软雅黑" panose="020B0503020204020204" pitchFamily="34" charset="-122"/>
              <a:ea typeface="微软雅黑" panose="020B0503020204020204" pitchFamily="34" charset="-122"/>
            </a:endParaRPr>
          </a:p>
        </p:txBody>
      </p:sp>
      <p:sp>
        <p:nvSpPr>
          <p:cNvPr id="1049106" name="六边形 31"/>
          <p:cNvSpPr/>
          <p:nvPr/>
        </p:nvSpPr>
        <p:spPr>
          <a:xfrm>
            <a:off x="9960801" y="-57014"/>
            <a:ext cx="1393762" cy="1201516"/>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34.1</a:t>
            </a:r>
            <a:endParaRPr lang="zh-CN" altLang="en-US" sz="2800" dirty="0"/>
          </a:p>
        </p:txBody>
      </p:sp>
      <p:sp>
        <p:nvSpPr>
          <p:cNvPr id="1049107" name="矩形 2"/>
          <p:cNvSpPr/>
          <p:nvPr/>
        </p:nvSpPr>
        <p:spPr>
          <a:xfrm>
            <a:off x="5793743" y="3298911"/>
            <a:ext cx="3185487"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并对安全设施的工程质量负责</a:t>
            </a:r>
            <a:endParaRPr lang="zh-CN" altLang="en-US" b="1" dirty="0">
              <a:latin typeface="微软雅黑" panose="020B0503020204020204" pitchFamily="34" charset="-122"/>
              <a:ea typeface="微软雅黑" panose="020B0503020204020204" pitchFamily="34" charset="-122"/>
            </a:endParaRPr>
          </a:p>
        </p:txBody>
      </p:sp>
      <p:pic>
        <p:nvPicPr>
          <p:cNvPr id="2097239" name="Picture 2" descr="http://www.jitu5.com/uploads/allimg/140327/259513-14032G6424674.jpg"/>
          <p:cNvPicPr>
            <a:picLocks noChangeAspect="1" noChangeArrowheads="1"/>
          </p:cNvPicPr>
          <p:nvPr/>
        </p:nvPicPr>
        <p:blipFill rotWithShape="1">
          <a:blip r:embed="rId1" cstate="print">
            <a:duotone>
              <a:schemeClr val="accent1">
                <a:shade val="45000"/>
                <a:satMod val="135000"/>
              </a:schemeClr>
              <a:prstClr val="white"/>
            </a:duotone>
          </a:blip>
          <a:srcRect r="-355"/>
          <a:stretch>
            <a:fillRect/>
          </a:stretch>
        </p:blipFill>
        <p:spPr bwMode="auto">
          <a:xfrm>
            <a:off x="2682832" y="2084626"/>
            <a:ext cx="1125816" cy="1008364"/>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8" name="组合 17"/>
          <p:cNvGrpSpPr/>
          <p:nvPr/>
        </p:nvGrpSpPr>
        <p:grpSpPr bwMode="auto">
          <a:xfrm>
            <a:off x="1635919" y="1878013"/>
            <a:ext cx="3500438" cy="2634390"/>
            <a:chOff x="598653" y="2200920"/>
            <a:chExt cx="3500174" cy="2635575"/>
          </a:xfrm>
        </p:grpSpPr>
        <p:sp>
          <p:nvSpPr>
            <p:cNvPr id="1049108" name="矩形 4"/>
            <p:cNvSpPr>
              <a:spLocks noChangeArrowheads="1"/>
            </p:cNvSpPr>
            <p:nvPr/>
          </p:nvSpPr>
          <p:spPr bwMode="auto">
            <a:xfrm>
              <a:off x="1266727" y="3497065"/>
              <a:ext cx="2832100" cy="133943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dirty="0">
                  <a:solidFill>
                    <a:srgbClr val="CC6600"/>
                  </a:solidFill>
                  <a:latin typeface="微软雅黑" panose="020B0503020204020204" pitchFamily="34" charset="-122"/>
                  <a:ea typeface="微软雅黑" panose="020B0503020204020204" pitchFamily="34" charset="-122"/>
                </a:rPr>
                <a:t>生产危险物品</a:t>
              </a:r>
              <a:r>
                <a:rPr lang="zh-CN" altLang="en-US" sz="1800" b="1" dirty="0">
                  <a:latin typeface="微软雅黑" panose="020B0503020204020204" pitchFamily="34" charset="-122"/>
                  <a:ea typeface="微软雅黑" panose="020B0503020204020204" pitchFamily="34" charset="-122"/>
                </a:rPr>
                <a:t>建设项目</a:t>
              </a:r>
              <a:endParaRPr lang="en-US" altLang="zh-CN" sz="1800" b="1" dirty="0">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800" b="1" dirty="0">
                  <a:solidFill>
                    <a:srgbClr val="CC6600"/>
                  </a:solidFill>
                  <a:latin typeface="微软雅黑" panose="020B0503020204020204" pitchFamily="34" charset="-122"/>
                  <a:ea typeface="微软雅黑" panose="020B0503020204020204" pitchFamily="34" charset="-122"/>
                </a:rPr>
                <a:t>储存、装卸危险物品</a:t>
              </a:r>
              <a:r>
                <a:rPr lang="zh-CN" altLang="en-US" sz="1800" b="1" dirty="0">
                  <a:latin typeface="微软雅黑" panose="020B0503020204020204" pitchFamily="34" charset="-122"/>
                  <a:ea typeface="微软雅黑" panose="020B0503020204020204" pitchFamily="34" charset="-122"/>
                </a:rPr>
                <a:t>建设项目</a:t>
              </a:r>
              <a:endParaRPr lang="en-US" altLang="zh-CN" sz="1800" b="1" dirty="0">
                <a:latin typeface="微软雅黑" panose="020B0503020204020204" pitchFamily="34" charset="-122"/>
                <a:ea typeface="微软雅黑" panose="020B0503020204020204" pitchFamily="34" charset="-122"/>
              </a:endParaRPr>
            </a:p>
          </p:txBody>
        </p:sp>
        <p:pic>
          <p:nvPicPr>
            <p:cNvPr id="2097240" name="Picture 9" descr="http://www.jitu5.com/uploads/allimg/140719/259351-140G910393020.jpg"/>
            <p:cNvPicPr>
              <a:picLocks noChangeAspect="1" noChangeArrowheads="1"/>
            </p:cNvPicPr>
            <p:nvPr/>
          </p:nvPicPr>
          <p:blipFill>
            <a:blip r:embed="rId1" cstate="print">
              <a:duotone>
                <a:schemeClr val="accent6">
                  <a:shade val="45000"/>
                  <a:satMod val="135000"/>
                </a:schemeClr>
                <a:prstClr val="white"/>
              </a:duotone>
            </a:blip>
            <a:srcRect/>
            <a:stretch>
              <a:fillRect/>
            </a:stretch>
          </p:blipFill>
          <p:spPr bwMode="auto">
            <a:xfrm>
              <a:off x="639705" y="2824332"/>
              <a:ext cx="618770" cy="524134"/>
            </a:xfrm>
            <a:prstGeom prst="rect">
              <a:avLst/>
            </a:prstGeom>
            <a:noFill/>
            <a:ln>
              <a:noFill/>
            </a:ln>
          </p:spPr>
        </p:pic>
        <p:grpSp>
          <p:nvGrpSpPr>
            <p:cNvPr id="289" name="组合 6"/>
            <p:cNvGrpSpPr>
              <a:grpSpLocks noChangeAspect="1"/>
            </p:cNvGrpSpPr>
            <p:nvPr/>
          </p:nvGrpSpPr>
          <p:grpSpPr bwMode="auto">
            <a:xfrm>
              <a:off x="758681" y="2275443"/>
              <a:ext cx="508046" cy="324000"/>
              <a:chOff x="1898956" y="4786536"/>
              <a:chExt cx="1079500" cy="688975"/>
            </a:xfrm>
          </p:grpSpPr>
          <p:sp>
            <p:nvSpPr>
              <p:cNvPr id="1049109" name="等腰三角形 8"/>
              <p:cNvSpPr/>
              <p:nvPr/>
            </p:nvSpPr>
            <p:spPr bwMode="auto">
              <a:xfrm>
                <a:off x="1899589" y="4786798"/>
                <a:ext cx="789254" cy="688966"/>
              </a:xfrm>
              <a:prstGeom prst="triangle">
                <a:avLst/>
              </a:prstGeom>
              <a:solidFill>
                <a:srgbClr val="39B3B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endParaRPr>
              </a:p>
            </p:txBody>
          </p:sp>
          <p:sp>
            <p:nvSpPr>
              <p:cNvPr id="1049110" name="等腰三角形 9"/>
              <p:cNvSpPr/>
              <p:nvPr/>
            </p:nvSpPr>
            <p:spPr bwMode="auto">
              <a:xfrm>
                <a:off x="2189657" y="5006322"/>
                <a:ext cx="789254" cy="469442"/>
              </a:xfrm>
              <a:prstGeom prst="triangle">
                <a:avLst/>
              </a:prstGeom>
              <a:solidFill>
                <a:srgbClr val="39B3B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endParaRPr>
              </a:p>
            </p:txBody>
          </p:sp>
        </p:grpSp>
        <p:pic>
          <p:nvPicPr>
            <p:cNvPr id="2097241" name="Picture 13" descr="http://www.jitu5.com/uploads/allimg/130909/259960-130ZZ9355241.jp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598653" y="3569248"/>
              <a:ext cx="664667" cy="864096"/>
            </a:xfrm>
            <a:prstGeom prst="rect">
              <a:avLst/>
            </a:prstGeom>
            <a:noFill/>
            <a:ln>
              <a:noFill/>
            </a:ln>
          </p:spPr>
        </p:pic>
        <p:sp>
          <p:nvSpPr>
            <p:cNvPr id="1049111" name="矩形 10"/>
            <p:cNvSpPr>
              <a:spLocks noChangeArrowheads="1"/>
            </p:cNvSpPr>
            <p:nvPr/>
          </p:nvSpPr>
          <p:spPr bwMode="auto">
            <a:xfrm>
              <a:off x="1266727" y="2200920"/>
              <a:ext cx="1569542" cy="45911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a:solidFill>
                    <a:srgbClr val="CC6600"/>
                  </a:solidFill>
                  <a:latin typeface="微软雅黑" panose="020B0503020204020204" pitchFamily="34" charset="-122"/>
                  <a:ea typeface="微软雅黑" panose="020B0503020204020204" pitchFamily="34" charset="-122"/>
                </a:rPr>
                <a:t>矿山</a:t>
              </a:r>
              <a:r>
                <a:rPr lang="zh-CN" altLang="en-US" sz="1800" b="1">
                  <a:latin typeface="微软雅黑" panose="020B0503020204020204" pitchFamily="34" charset="-122"/>
                  <a:ea typeface="微软雅黑" panose="020B0503020204020204" pitchFamily="34" charset="-122"/>
                </a:rPr>
                <a:t>建设项目</a:t>
              </a:r>
              <a:endParaRPr lang="zh-CN" altLang="en-US" sz="1800" b="1">
                <a:latin typeface="微软雅黑" panose="020B0503020204020204" pitchFamily="34" charset="-122"/>
                <a:ea typeface="微软雅黑" panose="020B0503020204020204" pitchFamily="34" charset="-122"/>
              </a:endParaRPr>
            </a:p>
          </p:txBody>
        </p:sp>
        <p:sp>
          <p:nvSpPr>
            <p:cNvPr id="1049112" name="矩形 11"/>
            <p:cNvSpPr>
              <a:spLocks noChangeArrowheads="1"/>
            </p:cNvSpPr>
            <p:nvPr/>
          </p:nvSpPr>
          <p:spPr bwMode="auto">
            <a:xfrm>
              <a:off x="1242915" y="2848992"/>
              <a:ext cx="2031172" cy="45911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a:solidFill>
                    <a:srgbClr val="CC6600"/>
                  </a:solidFill>
                  <a:latin typeface="微软雅黑" panose="020B0503020204020204" pitchFamily="34" charset="-122"/>
                  <a:ea typeface="微软雅黑" panose="020B0503020204020204" pitchFamily="34" charset="-122"/>
                </a:rPr>
                <a:t>金属冶炼</a:t>
              </a:r>
              <a:r>
                <a:rPr lang="zh-CN" altLang="en-US" sz="1800" b="1">
                  <a:latin typeface="微软雅黑" panose="020B0503020204020204" pitchFamily="34" charset="-122"/>
                  <a:ea typeface="微软雅黑" panose="020B0503020204020204" pitchFamily="34" charset="-122"/>
                </a:rPr>
                <a:t>建设项目</a:t>
              </a:r>
              <a:endParaRPr lang="en-US" altLang="zh-CN" sz="1800" b="1">
                <a:latin typeface="微软雅黑" panose="020B0503020204020204" pitchFamily="34" charset="-122"/>
                <a:ea typeface="微软雅黑" panose="020B0503020204020204" pitchFamily="34" charset="-122"/>
              </a:endParaRPr>
            </a:p>
          </p:txBody>
        </p:sp>
      </p:grpSp>
      <p:sp>
        <p:nvSpPr>
          <p:cNvPr id="1049113" name="矩形 14"/>
          <p:cNvSpPr/>
          <p:nvPr/>
        </p:nvSpPr>
        <p:spPr>
          <a:xfrm>
            <a:off x="1310484" y="1679577"/>
            <a:ext cx="4021137" cy="3065463"/>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114" name="AutoShape 4"/>
          <p:cNvSpPr>
            <a:spLocks noChangeArrowheads="1"/>
          </p:cNvSpPr>
          <p:nvPr/>
        </p:nvSpPr>
        <p:spPr bwMode="auto">
          <a:xfrm>
            <a:off x="6347621" y="2500315"/>
            <a:ext cx="392113" cy="1641475"/>
          </a:xfrm>
          <a:prstGeom prst="chevron">
            <a:avLst>
              <a:gd name="adj" fmla="val 85426"/>
            </a:avLst>
          </a:prstGeom>
          <a:solidFill>
            <a:schemeClr val="hlink"/>
          </a:solidFill>
          <a:ln w="6350">
            <a:solidFill>
              <a:schemeClr val="hlink"/>
            </a:solidFill>
            <a:miter lim="800000"/>
          </a:ln>
          <a:effectLst/>
        </p:spPr>
        <p:txBody>
          <a:bodyPr wrap="none"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049115" name="矩形 22"/>
          <p:cNvSpPr/>
          <p:nvPr/>
        </p:nvSpPr>
        <p:spPr>
          <a:xfrm>
            <a:off x="6825459" y="1690688"/>
            <a:ext cx="4021137" cy="836612"/>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116" name="矩形 23"/>
          <p:cNvSpPr>
            <a:spLocks noChangeArrowheads="1"/>
          </p:cNvSpPr>
          <p:nvPr/>
        </p:nvSpPr>
        <p:spPr bwMode="auto">
          <a:xfrm>
            <a:off x="7622868" y="1808164"/>
            <a:ext cx="2492990" cy="499624"/>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2000" b="1" dirty="0">
                <a:solidFill>
                  <a:srgbClr val="335BA3"/>
                </a:solidFill>
                <a:latin typeface="微软雅黑" panose="020B0503020204020204" pitchFamily="34" charset="-122"/>
                <a:ea typeface="微软雅黑" panose="020B0503020204020204" pitchFamily="34" charset="-122"/>
              </a:rPr>
              <a:t>对安全设施进行验收</a:t>
            </a:r>
            <a:endParaRPr lang="zh-CN" altLang="en-US" sz="2000" b="1" dirty="0">
              <a:solidFill>
                <a:srgbClr val="335BA3"/>
              </a:solidFill>
              <a:latin typeface="微软雅黑" panose="020B0503020204020204" pitchFamily="34" charset="-122"/>
              <a:ea typeface="微软雅黑" panose="020B0503020204020204" pitchFamily="34" charset="-122"/>
            </a:endParaRPr>
          </a:p>
        </p:txBody>
      </p:sp>
      <p:sp>
        <p:nvSpPr>
          <p:cNvPr id="1049117" name="矩形 24"/>
          <p:cNvSpPr/>
          <p:nvPr/>
        </p:nvSpPr>
        <p:spPr>
          <a:xfrm>
            <a:off x="6825459" y="1697040"/>
            <a:ext cx="4021137" cy="2778125"/>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242" name="Picture 4" descr="http://www.jitu5.com/uploads/allimg/140327/259513-14032G6424674.jpg"/>
          <p:cNvPicPr>
            <a:picLocks noChangeAspect="1" noChangeArrowheads="1"/>
          </p:cNvPicPr>
          <p:nvPr/>
        </p:nvPicPr>
        <p:blipFill rotWithShape="1">
          <a:blip r:embed="rId3" cstate="print">
            <a:duotone>
              <a:schemeClr val="accent5">
                <a:shade val="45000"/>
                <a:satMod val="135000"/>
              </a:schemeClr>
              <a:prstClr val="white"/>
            </a:duotone>
          </a:blip>
          <a:srcRect l="13212" r="20732"/>
          <a:stretch>
            <a:fillRect/>
          </a:stretch>
        </p:blipFill>
        <p:spPr bwMode="auto">
          <a:xfrm>
            <a:off x="8393392" y="2703850"/>
            <a:ext cx="979200" cy="1224000"/>
          </a:xfrm>
          <a:prstGeom prst="rect">
            <a:avLst/>
          </a:prstGeom>
          <a:noFill/>
        </p:spPr>
      </p:pic>
      <p:sp>
        <p:nvSpPr>
          <p:cNvPr id="1049118" name="矩形 26"/>
          <p:cNvSpPr/>
          <p:nvPr/>
        </p:nvSpPr>
        <p:spPr>
          <a:xfrm>
            <a:off x="7908134" y="2638425"/>
            <a:ext cx="2060575" cy="1746250"/>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119" name="矩形 27"/>
          <p:cNvSpPr/>
          <p:nvPr/>
        </p:nvSpPr>
        <p:spPr>
          <a:xfrm>
            <a:off x="8168672" y="3883026"/>
            <a:ext cx="1569660" cy="458908"/>
          </a:xfrm>
          <a:prstGeom prst="rect">
            <a:avLst/>
          </a:prstGeom>
        </p:spPr>
        <p:txBody>
          <a:bodyPr wrap="none">
            <a:spAutoFit/>
          </a:bodyPr>
          <a:lstStyle/>
          <a:p>
            <a:pPr algn="ctr">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建设单位组织</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120" name="矩形 28"/>
          <p:cNvSpPr/>
          <p:nvPr/>
        </p:nvSpPr>
        <p:spPr>
          <a:xfrm>
            <a:off x="6817521" y="5408615"/>
            <a:ext cx="1725613" cy="612775"/>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b="1" dirty="0">
                <a:solidFill>
                  <a:srgbClr val="335BA3"/>
                </a:solidFill>
                <a:latin typeface="微软雅黑" panose="020B0503020204020204" pitchFamily="34" charset="-122"/>
                <a:ea typeface="微软雅黑" panose="020B0503020204020204" pitchFamily="34" charset="-122"/>
              </a:rPr>
              <a:t>投入生产</a:t>
            </a:r>
            <a:endParaRPr lang="en-US" altLang="zh-CN" b="1" dirty="0">
              <a:solidFill>
                <a:srgbClr val="335BA3"/>
              </a:solidFill>
              <a:latin typeface="微软雅黑" panose="020B0503020204020204" pitchFamily="34" charset="-122"/>
              <a:ea typeface="微软雅黑" panose="020B0503020204020204" pitchFamily="34" charset="-122"/>
            </a:endParaRPr>
          </a:p>
          <a:p>
            <a:pPr algn="ctr"/>
            <a:r>
              <a:rPr lang="zh-CN" altLang="en-US" b="1" dirty="0">
                <a:solidFill>
                  <a:srgbClr val="335BA3"/>
                </a:solidFill>
                <a:latin typeface="微软雅黑" panose="020B0503020204020204" pitchFamily="34" charset="-122"/>
                <a:ea typeface="微软雅黑" panose="020B0503020204020204" pitchFamily="34" charset="-122"/>
              </a:rPr>
              <a:t>和使用</a:t>
            </a:r>
            <a:endParaRPr lang="zh-CN" altLang="en-US" b="1" dirty="0">
              <a:solidFill>
                <a:srgbClr val="335BA3"/>
              </a:solidFill>
              <a:latin typeface="微软雅黑" panose="020B0503020204020204" pitchFamily="34" charset="-122"/>
              <a:ea typeface="微软雅黑" panose="020B0503020204020204" pitchFamily="34" charset="-122"/>
            </a:endParaRPr>
          </a:p>
        </p:txBody>
      </p:sp>
      <p:sp>
        <p:nvSpPr>
          <p:cNvPr id="1049121" name="矩形 29"/>
          <p:cNvSpPr/>
          <p:nvPr/>
        </p:nvSpPr>
        <p:spPr>
          <a:xfrm>
            <a:off x="9090821" y="5408615"/>
            <a:ext cx="1725613" cy="612775"/>
          </a:xfrm>
          <a:prstGeom prst="rect">
            <a:avLst/>
          </a:prstGeom>
          <a:no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b="1" dirty="0">
                <a:solidFill>
                  <a:srgbClr val="CC6600"/>
                </a:solidFill>
                <a:latin typeface="微软雅黑" panose="020B0503020204020204" pitchFamily="34" charset="-122"/>
                <a:ea typeface="微软雅黑" panose="020B0503020204020204" pitchFamily="34" charset="-122"/>
              </a:rPr>
              <a:t>不得投入生产</a:t>
            </a:r>
            <a:endParaRPr lang="en-US" altLang="zh-CN" b="1" dirty="0">
              <a:solidFill>
                <a:srgbClr val="CC6600"/>
              </a:solidFill>
              <a:latin typeface="微软雅黑" panose="020B0503020204020204" pitchFamily="34" charset="-122"/>
              <a:ea typeface="微软雅黑" panose="020B0503020204020204" pitchFamily="34" charset="-122"/>
            </a:endParaRPr>
          </a:p>
          <a:p>
            <a:pPr algn="ctr"/>
            <a:r>
              <a:rPr lang="zh-CN" altLang="en-US" b="1" dirty="0">
                <a:solidFill>
                  <a:srgbClr val="CC6600"/>
                </a:solidFill>
                <a:latin typeface="微软雅黑" panose="020B0503020204020204" pitchFamily="34" charset="-122"/>
                <a:ea typeface="微软雅黑" panose="020B0503020204020204" pitchFamily="34" charset="-122"/>
              </a:rPr>
              <a:t>和使用</a:t>
            </a:r>
            <a:endParaRPr lang="zh-CN" altLang="en-US" b="1" dirty="0">
              <a:solidFill>
                <a:srgbClr val="CC6600"/>
              </a:solidFill>
              <a:latin typeface="微软雅黑" panose="020B0503020204020204" pitchFamily="34" charset="-122"/>
              <a:ea typeface="微软雅黑" panose="020B0503020204020204" pitchFamily="34" charset="-122"/>
            </a:endParaRPr>
          </a:p>
        </p:txBody>
      </p:sp>
      <p:cxnSp>
        <p:nvCxnSpPr>
          <p:cNvPr id="3145802" name="直接箭头连接符 30"/>
          <p:cNvCxnSpPr/>
          <p:nvPr/>
        </p:nvCxnSpPr>
        <p:spPr>
          <a:xfrm>
            <a:off x="7668419" y="4903790"/>
            <a:ext cx="0" cy="504825"/>
          </a:xfrm>
          <a:prstGeom prst="straightConnector1">
            <a:avLst/>
          </a:prstGeom>
          <a:ln w="28575">
            <a:solidFill>
              <a:schemeClr val="tx1">
                <a:lumMod val="65000"/>
                <a:lumOff val="35000"/>
              </a:schemeClr>
            </a:solidFill>
            <a:prstDash val="solid"/>
            <a:tailEnd type="triangle" w="lg" len="lg"/>
          </a:ln>
        </p:spPr>
        <p:style>
          <a:lnRef idx="1">
            <a:schemeClr val="accent1"/>
          </a:lnRef>
          <a:fillRef idx="0">
            <a:schemeClr val="accent1"/>
          </a:fillRef>
          <a:effectRef idx="0">
            <a:schemeClr val="accent1"/>
          </a:effectRef>
          <a:fontRef idx="minor">
            <a:schemeClr val="tx1"/>
          </a:fontRef>
        </p:style>
      </p:cxnSp>
      <p:cxnSp>
        <p:nvCxnSpPr>
          <p:cNvPr id="3145803" name="直接箭头连接符 31"/>
          <p:cNvCxnSpPr/>
          <p:nvPr/>
        </p:nvCxnSpPr>
        <p:spPr>
          <a:xfrm>
            <a:off x="9952832" y="4903790"/>
            <a:ext cx="0" cy="504825"/>
          </a:xfrm>
          <a:prstGeom prst="straightConnector1">
            <a:avLst/>
          </a:prstGeom>
          <a:ln w="28575">
            <a:solidFill>
              <a:srgbClr val="CC6600"/>
            </a:solidFill>
            <a:prstDash val="dash"/>
            <a:tailEnd type="triangle" w="lg" len="lg"/>
          </a:ln>
        </p:spPr>
        <p:style>
          <a:lnRef idx="1">
            <a:schemeClr val="accent1"/>
          </a:lnRef>
          <a:fillRef idx="0">
            <a:schemeClr val="accent1"/>
          </a:fillRef>
          <a:effectRef idx="0">
            <a:schemeClr val="accent1"/>
          </a:effectRef>
          <a:fontRef idx="minor">
            <a:schemeClr val="tx1"/>
          </a:fontRef>
        </p:style>
      </p:cxnSp>
      <p:cxnSp>
        <p:nvCxnSpPr>
          <p:cNvPr id="3145804" name="直接连接符 33"/>
          <p:cNvCxnSpPr/>
          <p:nvPr/>
        </p:nvCxnSpPr>
        <p:spPr>
          <a:xfrm>
            <a:off x="7679532" y="4903788"/>
            <a:ext cx="2273300"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45805" name="直接连接符 35"/>
          <p:cNvCxnSpPr>
            <a:stCxn id="1049117" idx="2"/>
          </p:cNvCxnSpPr>
          <p:nvPr/>
        </p:nvCxnSpPr>
        <p:spPr>
          <a:xfrm>
            <a:off x="8835232" y="4475165"/>
            <a:ext cx="0" cy="428625"/>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49122" name="矩形 36"/>
          <p:cNvSpPr>
            <a:spLocks noChangeArrowheads="1"/>
          </p:cNvSpPr>
          <p:nvPr/>
        </p:nvSpPr>
        <p:spPr bwMode="auto">
          <a:xfrm>
            <a:off x="6950871" y="4745040"/>
            <a:ext cx="595313" cy="58578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a:solidFill>
                  <a:srgbClr val="335BA3"/>
                </a:solidFill>
                <a:latin typeface="微软雅黑" panose="020B0503020204020204" pitchFamily="34" charset="-122"/>
                <a:ea typeface="微软雅黑" panose="020B0503020204020204" pitchFamily="34" charset="-122"/>
              </a:rPr>
              <a:t>验收</a:t>
            </a:r>
            <a:endParaRPr lang="en-US" altLang="zh-CN" sz="1600" b="1">
              <a:solidFill>
                <a:srgbClr val="335BA3"/>
              </a:solidFill>
              <a:latin typeface="微软雅黑" panose="020B0503020204020204" pitchFamily="34" charset="-122"/>
              <a:ea typeface="微软雅黑" panose="020B0503020204020204" pitchFamily="34" charset="-122"/>
            </a:endParaRPr>
          </a:p>
          <a:p>
            <a:pPr algn="ctr">
              <a:lnSpc>
                <a:spcPct val="100000"/>
              </a:lnSpc>
              <a:spcBef>
                <a:spcPct val="0"/>
              </a:spcBef>
              <a:buFontTx/>
              <a:buNone/>
            </a:pPr>
            <a:r>
              <a:rPr lang="zh-CN" altLang="en-US" sz="1600" b="1">
                <a:solidFill>
                  <a:srgbClr val="335BA3"/>
                </a:solidFill>
                <a:latin typeface="微软雅黑" panose="020B0503020204020204" pitchFamily="34" charset="-122"/>
                <a:ea typeface="微软雅黑" panose="020B0503020204020204" pitchFamily="34" charset="-122"/>
              </a:rPr>
              <a:t>合格</a:t>
            </a:r>
            <a:endParaRPr lang="zh-CN" altLang="en-US" sz="1600" b="1">
              <a:solidFill>
                <a:srgbClr val="335BA3"/>
              </a:solidFill>
              <a:latin typeface="微软雅黑" panose="020B0503020204020204" pitchFamily="34" charset="-122"/>
              <a:ea typeface="微软雅黑" panose="020B0503020204020204" pitchFamily="34" charset="-122"/>
            </a:endParaRPr>
          </a:p>
        </p:txBody>
      </p:sp>
      <p:sp>
        <p:nvSpPr>
          <p:cNvPr id="1049123" name="矩形 37"/>
          <p:cNvSpPr>
            <a:spLocks noChangeArrowheads="1"/>
          </p:cNvSpPr>
          <p:nvPr/>
        </p:nvSpPr>
        <p:spPr bwMode="auto">
          <a:xfrm>
            <a:off x="10003632" y="4748213"/>
            <a:ext cx="800100" cy="58420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a:solidFill>
                  <a:srgbClr val="CC6600"/>
                </a:solidFill>
                <a:latin typeface="微软雅黑" panose="020B0503020204020204" pitchFamily="34" charset="-122"/>
                <a:ea typeface="微软雅黑" panose="020B0503020204020204" pitchFamily="34" charset="-122"/>
              </a:rPr>
              <a:t>验收</a:t>
            </a:r>
            <a:endParaRPr lang="en-US" altLang="zh-CN" sz="1600" b="1">
              <a:solidFill>
                <a:srgbClr val="CC6600"/>
              </a:solidFill>
              <a:latin typeface="微软雅黑" panose="020B0503020204020204" pitchFamily="34" charset="-122"/>
              <a:ea typeface="微软雅黑" panose="020B0503020204020204" pitchFamily="34" charset="-122"/>
            </a:endParaRPr>
          </a:p>
          <a:p>
            <a:pPr algn="ctr">
              <a:lnSpc>
                <a:spcPct val="100000"/>
              </a:lnSpc>
              <a:spcBef>
                <a:spcPct val="0"/>
              </a:spcBef>
              <a:buFontTx/>
              <a:buNone/>
            </a:pPr>
            <a:r>
              <a:rPr lang="zh-CN" altLang="en-US" sz="1600" b="1">
                <a:solidFill>
                  <a:srgbClr val="CC6600"/>
                </a:solidFill>
                <a:latin typeface="微软雅黑" panose="020B0503020204020204" pitchFamily="34" charset="-122"/>
                <a:ea typeface="微软雅黑" panose="020B0503020204020204" pitchFamily="34" charset="-122"/>
              </a:rPr>
              <a:t>不合格</a:t>
            </a:r>
            <a:endParaRPr lang="zh-CN" altLang="en-US" sz="1600" b="1">
              <a:solidFill>
                <a:srgbClr val="CC6600"/>
              </a:solidFill>
              <a:latin typeface="微软雅黑" panose="020B0503020204020204" pitchFamily="34" charset="-122"/>
              <a:ea typeface="微软雅黑" panose="020B0503020204020204" pitchFamily="34" charset="-122"/>
            </a:endParaRPr>
          </a:p>
        </p:txBody>
      </p:sp>
      <p:sp>
        <p:nvSpPr>
          <p:cNvPr id="1049124" name="矩形 38"/>
          <p:cNvSpPr>
            <a:spLocks noChangeArrowheads="1"/>
          </p:cNvSpPr>
          <p:nvPr/>
        </p:nvSpPr>
        <p:spPr bwMode="auto">
          <a:xfrm>
            <a:off x="5312569" y="3089277"/>
            <a:ext cx="1512434" cy="830997"/>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600" b="1" dirty="0">
                <a:latin typeface="微软雅黑" panose="020B0503020204020204" pitchFamily="34" charset="-122"/>
                <a:ea typeface="微软雅黑" panose="020B0503020204020204" pitchFamily="34" charset="-122"/>
              </a:rPr>
              <a:t>竣工投入生产或者使用前</a:t>
            </a:r>
            <a:endParaRPr lang="zh-CN" altLang="en-US" sz="1600" b="1" dirty="0">
              <a:latin typeface="微软雅黑" panose="020B0503020204020204" pitchFamily="34" charset="-122"/>
              <a:ea typeface="微软雅黑" panose="020B0503020204020204" pitchFamily="34" charset="-122"/>
            </a:endParaRPr>
          </a:p>
        </p:txBody>
      </p:sp>
      <p:sp>
        <p:nvSpPr>
          <p:cNvPr id="1049125" name="矩形 1"/>
          <p:cNvSpPr/>
          <p:nvPr/>
        </p:nvSpPr>
        <p:spPr>
          <a:xfrm>
            <a:off x="1126545" y="4933926"/>
            <a:ext cx="5375062" cy="923330"/>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负有安全生产监督管理职责的部门应当加强对建设单位</a:t>
            </a:r>
            <a:r>
              <a:rPr lang="zh-CN" altLang="en-US" b="1" dirty="0">
                <a:solidFill>
                  <a:srgbClr val="132A88"/>
                </a:solidFill>
                <a:latin typeface="微软雅黑" panose="020B0503020204020204" pitchFamily="34" charset="-122"/>
                <a:ea typeface="微软雅黑" panose="020B0503020204020204" pitchFamily="34" charset="-122"/>
              </a:rPr>
              <a:t>验收活动和验收结果的监督核查</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1049126" name="六边形 34"/>
          <p:cNvSpPr/>
          <p:nvPr/>
        </p:nvSpPr>
        <p:spPr>
          <a:xfrm>
            <a:off x="9960801" y="-57014"/>
            <a:ext cx="1393762" cy="1201516"/>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34.2</a:t>
            </a:r>
            <a:endParaRPr lang="zh-CN" altLang="en-US" sz="28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43" name="图片 7"/>
          <p:cNvPicPr>
            <a:picLocks noChangeAspect="1"/>
          </p:cNvPicPr>
          <p:nvPr/>
        </p:nvPicPr>
        <p:blipFill rotWithShape="1">
          <a:blip r:embed="rId1" cstate="print"/>
          <a:srcRect l="-3567" t="10614" r="838" b="12338"/>
          <a:stretch>
            <a:fillRect/>
          </a:stretch>
        </p:blipFill>
        <p:spPr>
          <a:xfrm>
            <a:off x="7896994" y="1772816"/>
            <a:ext cx="1440000" cy="1440000"/>
          </a:xfrm>
          <a:prstGeom prst="rect">
            <a:avLst/>
          </a:prstGeom>
          <a:ln>
            <a:solidFill>
              <a:schemeClr val="bg1">
                <a:lumMod val="85000"/>
              </a:schemeClr>
            </a:solidFill>
          </a:ln>
        </p:spPr>
      </p:pic>
      <p:pic>
        <p:nvPicPr>
          <p:cNvPr id="2097244" name="图片 8"/>
          <p:cNvPicPr>
            <a:picLocks noChangeAspect="1"/>
          </p:cNvPicPr>
          <p:nvPr/>
        </p:nvPicPr>
        <p:blipFill rotWithShape="1">
          <a:blip r:embed="rId2"/>
          <a:srcRect l="22825" t="27173" r="57611" b="46741"/>
          <a:stretch>
            <a:fillRect/>
          </a:stretch>
        </p:blipFill>
        <p:spPr>
          <a:xfrm>
            <a:off x="6389077" y="3295629"/>
            <a:ext cx="1440000" cy="1440000"/>
          </a:xfrm>
          <a:prstGeom prst="rect">
            <a:avLst/>
          </a:prstGeom>
          <a:ln>
            <a:solidFill>
              <a:schemeClr val="bg1">
                <a:lumMod val="85000"/>
              </a:schemeClr>
            </a:solidFill>
          </a:ln>
        </p:spPr>
      </p:pic>
      <p:pic>
        <p:nvPicPr>
          <p:cNvPr id="2097245" name="图片 9"/>
          <p:cNvPicPr>
            <a:picLocks noChangeAspect="1"/>
          </p:cNvPicPr>
          <p:nvPr/>
        </p:nvPicPr>
        <p:blipFill rotWithShape="1">
          <a:blip r:embed="rId3" cstate="print"/>
          <a:srcRect l="13994" r="-13994"/>
          <a:stretch>
            <a:fillRect/>
          </a:stretch>
        </p:blipFill>
        <p:spPr>
          <a:xfrm>
            <a:off x="7896994" y="3295629"/>
            <a:ext cx="1440000" cy="1440000"/>
          </a:xfrm>
          <a:prstGeom prst="rect">
            <a:avLst/>
          </a:prstGeom>
          <a:ln>
            <a:solidFill>
              <a:schemeClr val="bg1">
                <a:lumMod val="85000"/>
              </a:schemeClr>
            </a:solidFill>
          </a:ln>
        </p:spPr>
      </p:pic>
      <p:grpSp>
        <p:nvGrpSpPr>
          <p:cNvPr id="291" name="组合 11"/>
          <p:cNvGrpSpPr/>
          <p:nvPr/>
        </p:nvGrpSpPr>
        <p:grpSpPr>
          <a:xfrm>
            <a:off x="6384826" y="1772816"/>
            <a:ext cx="1448502" cy="1440000"/>
            <a:chOff x="5332513" y="4113561"/>
            <a:chExt cx="1448502" cy="1440000"/>
          </a:xfrm>
        </p:grpSpPr>
        <p:sp>
          <p:nvSpPr>
            <p:cNvPr id="1049127" name="Rectangle 39"/>
            <p:cNvSpPr/>
            <p:nvPr/>
          </p:nvSpPr>
          <p:spPr bwMode="auto">
            <a:xfrm>
              <a:off x="5336764" y="4113561"/>
              <a:ext cx="1440000" cy="1440000"/>
            </a:xfrm>
            <a:prstGeom prst="rect">
              <a:avLst/>
            </a:prstGeom>
            <a:solidFill>
              <a:srgbClr val="DC3C00"/>
            </a:solidFill>
            <a:ln w="38100" cap="flat" cmpd="sng" algn="ctr">
              <a:noFill/>
              <a:prstDash val="solid"/>
              <a:headEnd type="none" w="med" len="med"/>
              <a:tailEnd type="none" w="med" len="med"/>
            </a:ln>
            <a:effectLst/>
          </p:spPr>
          <p:txBody>
            <a:bodyPr vert="horz" wrap="square" lIns="111895" tIns="74596" rIns="111895" bIns="74596" numCol="1" rtlCol="0" anchor="t" anchorCtr="0" compatLnSpc="1"/>
            <a:lstStyle/>
            <a:p>
              <a:pPr defTabSz="932180" eaLnBrk="1" fontAlgn="auto" hangingPunct="1">
                <a:lnSpc>
                  <a:spcPct val="85000"/>
                </a:lnSpc>
                <a:spcBef>
                  <a:spcPts val="0"/>
                </a:spcBef>
                <a:spcAft>
                  <a:spcPts val="0"/>
                </a:spcAft>
              </a:pPr>
              <a:endParaRPr lang="zh-CN" altLang="en-US" sz="1600" kern="0" spc="-32"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049128" name="矩形 10"/>
            <p:cNvSpPr/>
            <p:nvPr/>
          </p:nvSpPr>
          <p:spPr>
            <a:xfrm>
              <a:off x="5332513" y="4418063"/>
              <a:ext cx="1448502" cy="787523"/>
            </a:xfrm>
            <a:prstGeom prst="rect">
              <a:avLst/>
            </a:prstGeom>
          </p:spPr>
          <p:txBody>
            <a:bodyPr wrap="square">
              <a:spAutoFit/>
            </a:bodyPr>
            <a:lstStyle/>
            <a:p>
              <a:pPr algn="ctr" defTabSz="932180" eaLnBrk="1" fontAlgn="auto" hangingPunct="1">
                <a:lnSpc>
                  <a:spcPct val="150000"/>
                </a:lnSpc>
                <a:spcBef>
                  <a:spcPts val="0"/>
                </a:spcBef>
                <a:spcAft>
                  <a:spcPts val="0"/>
                </a:spcAft>
              </a:pPr>
              <a:r>
                <a:rPr lang="zh-CN" altLang="en-US" sz="1600" b="1" kern="0" spc="-32"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rPr>
                <a:t>设置明显的</a:t>
              </a:r>
              <a:endParaRPr lang="zh-CN" altLang="en-US" sz="1600" b="1" kern="0" spc="-32"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algn="ctr" defTabSz="932180" eaLnBrk="1" fontAlgn="auto" hangingPunct="1">
                <a:lnSpc>
                  <a:spcPct val="150000"/>
                </a:lnSpc>
                <a:spcBef>
                  <a:spcPts val="0"/>
                </a:spcBef>
                <a:spcAft>
                  <a:spcPts val="0"/>
                </a:spcAft>
              </a:pPr>
              <a:r>
                <a:rPr lang="zh-CN" altLang="en-US" sz="1600" b="1" kern="0" spc="-32"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rPr>
                <a:t>安全警示标志</a:t>
              </a:r>
              <a:endParaRPr lang="zh-CN" altLang="en-US" sz="1600" b="1" kern="0" spc="-32"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292" name="组合 34"/>
          <p:cNvGrpSpPr/>
          <p:nvPr/>
        </p:nvGrpSpPr>
        <p:grpSpPr>
          <a:xfrm>
            <a:off x="2136354" y="1781029"/>
            <a:ext cx="4003020" cy="2954600"/>
            <a:chOff x="776536" y="692150"/>
            <a:chExt cx="4003020" cy="2954600"/>
          </a:xfrm>
        </p:grpSpPr>
        <p:sp>
          <p:nvSpPr>
            <p:cNvPr id="1049129" name="Rectangle 42"/>
            <p:cNvSpPr/>
            <p:nvPr/>
          </p:nvSpPr>
          <p:spPr bwMode="auto">
            <a:xfrm>
              <a:off x="776536" y="692150"/>
              <a:ext cx="4003020" cy="2954600"/>
            </a:xfrm>
            <a:prstGeom prst="rect">
              <a:avLst/>
            </a:prstGeom>
            <a:solidFill>
              <a:srgbClr val="0072C6"/>
            </a:solidFill>
            <a:ln w="38100" cap="flat" cmpd="sng" algn="ctr">
              <a:noFill/>
              <a:prstDash val="solid"/>
              <a:headEnd type="none" w="med" len="med"/>
              <a:tailEnd type="none" w="med" len="med"/>
            </a:ln>
            <a:effectLst/>
          </p:spPr>
          <p:txBody>
            <a:bodyPr vert="horz" wrap="square" lIns="186492" tIns="139871" rIns="186492" bIns="139871" numCol="1" rtlCol="0" anchor="b" anchorCtr="0" compatLnSpc="1"/>
            <a:lstStyle/>
            <a:p>
              <a:pPr defTabSz="932180">
                <a:lnSpc>
                  <a:spcPct val="90000"/>
                </a:lnSpc>
              </a:pPr>
              <a:endParaRPr lang="en-US" sz="2900" kern="0" spc="-41" dirty="0">
                <a:gradFill>
                  <a:gsLst>
                    <a:gs pos="0">
                      <a:srgbClr val="FFFFFF"/>
                    </a:gs>
                    <a:gs pos="100000">
                      <a:srgbClr val="FFFFFF"/>
                    </a:gs>
                  </a:gsLst>
                  <a:lin ang="5400000" scaled="0"/>
                </a:gradFill>
                <a:latin typeface="Segoe UI Light" panose="020B0502040204020203" pitchFamily="34" charset="0"/>
              </a:endParaRPr>
            </a:p>
          </p:txBody>
        </p:sp>
        <p:sp>
          <p:nvSpPr>
            <p:cNvPr id="1049130" name="Freeform 86"/>
            <p:cNvSpPr>
              <a:spLocks noEditPoints="1"/>
            </p:cNvSpPr>
            <p:nvPr/>
          </p:nvSpPr>
          <p:spPr bwMode="black">
            <a:xfrm>
              <a:off x="1306046" y="2656715"/>
              <a:ext cx="537097" cy="540069"/>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p:spPr>
          <p:txBody>
            <a:bodyPr vert="horz" wrap="square" lIns="93260" tIns="46630" rIns="93260" bIns="46630" numCol="1" anchor="t" anchorCtr="0" compatLnSpc="1"/>
            <a:lstStyle/>
            <a:p>
              <a:endParaRPr lang="en-US" sz="1400" dirty="0">
                <a:latin typeface="Segoe UI" panose="020B0502040204020203" pitchFamily="34" charset="0"/>
              </a:endParaRPr>
            </a:p>
          </p:txBody>
        </p:sp>
        <p:sp>
          <p:nvSpPr>
            <p:cNvPr id="1049131" name="Freeform 88"/>
            <p:cNvSpPr>
              <a:spLocks noEditPoints="1"/>
            </p:cNvSpPr>
            <p:nvPr/>
          </p:nvSpPr>
          <p:spPr bwMode="black">
            <a:xfrm>
              <a:off x="1769195" y="2598350"/>
              <a:ext cx="272440" cy="29338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p:spPr>
          <p:txBody>
            <a:bodyPr vert="horz" wrap="square" lIns="93260" tIns="46630" rIns="93260" bIns="46630" numCol="1" anchor="t" anchorCtr="0" compatLnSpc="1"/>
            <a:lstStyle/>
            <a:p>
              <a:endParaRPr lang="en-US" sz="1400" dirty="0">
                <a:latin typeface="Segoe UI" panose="020B0502040204020203" pitchFamily="34" charset="0"/>
              </a:endParaRPr>
            </a:p>
          </p:txBody>
        </p:sp>
        <p:sp>
          <p:nvSpPr>
            <p:cNvPr id="1049132" name="矩形 3"/>
            <p:cNvSpPr/>
            <p:nvPr/>
          </p:nvSpPr>
          <p:spPr>
            <a:xfrm>
              <a:off x="2436778" y="2767378"/>
              <a:ext cx="2031325"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有关设施、设备上</a:t>
              </a:r>
              <a:endParaRPr lang="zh-CN" altLang="en-US" b="1" dirty="0">
                <a:solidFill>
                  <a:schemeClr val="bg1"/>
                </a:solidFill>
              </a:endParaRPr>
            </a:p>
          </p:txBody>
        </p:sp>
        <p:pic>
          <p:nvPicPr>
            <p:cNvPr id="2097246" name="Picture 9" descr="\\MAGNUM\Projects\Microsoft\Cloud Power FY12\Design\Icons\PNGs\Branch.png"/>
            <p:cNvPicPr>
              <a:picLocks noChangeAspect="1" noChangeArrowheads="1"/>
            </p:cNvPicPr>
            <p:nvPr/>
          </p:nvPicPr>
          <p:blipFill>
            <a:blip r:embed="rId4" cstate="print">
              <a:lum bright="100000"/>
            </a:blip>
            <a:srcRect/>
            <a:stretch>
              <a:fillRect/>
            </a:stretch>
          </p:blipFill>
          <p:spPr bwMode="auto">
            <a:xfrm>
              <a:off x="1024522" y="1236503"/>
              <a:ext cx="1236643" cy="1236643"/>
            </a:xfrm>
            <a:prstGeom prst="rect">
              <a:avLst/>
            </a:prstGeom>
            <a:noFill/>
          </p:spPr>
        </p:pic>
        <p:sp>
          <p:nvSpPr>
            <p:cNvPr id="1049133" name="矩形 2"/>
            <p:cNvSpPr/>
            <p:nvPr/>
          </p:nvSpPr>
          <p:spPr>
            <a:xfrm>
              <a:off x="2667610" y="1383381"/>
              <a:ext cx="1800493" cy="873957"/>
            </a:xfrm>
            <a:prstGeom prst="rect">
              <a:avLst/>
            </a:prstGeom>
          </p:spPr>
          <p:txBody>
            <a:bodyPr wrap="none">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有较大危险因素</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的生产经营场所</a:t>
              </a:r>
              <a:endParaRPr lang="zh-CN" altLang="en-US" b="1" dirty="0">
                <a:solidFill>
                  <a:schemeClr val="bg1"/>
                </a:solidFill>
              </a:endParaRPr>
            </a:p>
          </p:txBody>
        </p:sp>
        <p:sp>
          <p:nvSpPr>
            <p:cNvPr id="1049134" name="矩形 31"/>
            <p:cNvSpPr/>
            <p:nvPr/>
          </p:nvSpPr>
          <p:spPr>
            <a:xfrm>
              <a:off x="820063" y="770647"/>
              <a:ext cx="2236510"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生产经营单位应当</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3145806" name="直接连接符 33"/>
            <p:cNvCxnSpPr/>
            <p:nvPr/>
          </p:nvCxnSpPr>
          <p:spPr>
            <a:xfrm>
              <a:off x="920552" y="1224892"/>
              <a:ext cx="354755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49135" name="六边形 44"/>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35</a:t>
            </a:r>
            <a:endParaRPr lang="en-US" altLang="zh-CN" sz="28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136" name="矩形 1023"/>
          <p:cNvSpPr/>
          <p:nvPr/>
        </p:nvSpPr>
        <p:spPr>
          <a:xfrm>
            <a:off x="6153791" y="1541704"/>
            <a:ext cx="2954655" cy="369332"/>
          </a:xfrm>
          <a:prstGeom prst="rect">
            <a:avLst/>
          </a:prstGeom>
        </p:spPr>
        <p:txBody>
          <a:bodyPr wrap="none">
            <a:spAutoFit/>
          </a:bodyPr>
          <a:lstStyle/>
          <a:p>
            <a:r>
              <a:rPr lang="zh-CN" altLang="en-US" b="1" dirty="0">
                <a:solidFill>
                  <a:srgbClr val="DC3C00"/>
                </a:solidFill>
                <a:latin typeface="微软雅黑" panose="020B0503020204020204" pitchFamily="34" charset="-122"/>
                <a:ea typeface="微软雅黑" panose="020B0503020204020204" pitchFamily="34" charset="-122"/>
              </a:rPr>
              <a:t>符合</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国家标准或者行业标准</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94" name="组合 1030"/>
          <p:cNvGrpSpPr/>
          <p:nvPr/>
        </p:nvGrpSpPr>
        <p:grpSpPr>
          <a:xfrm>
            <a:off x="192138" y="188640"/>
            <a:ext cx="5376140" cy="5376140"/>
            <a:chOff x="-951656" y="429124"/>
            <a:chExt cx="5376140" cy="5376140"/>
          </a:xfrm>
        </p:grpSpPr>
        <p:grpSp>
          <p:nvGrpSpPr>
            <p:cNvPr id="295" name="组合 21"/>
            <p:cNvGrpSpPr/>
            <p:nvPr/>
          </p:nvGrpSpPr>
          <p:grpSpPr>
            <a:xfrm>
              <a:off x="0" y="1052736"/>
              <a:ext cx="4056444" cy="4098143"/>
              <a:chOff x="2924777" y="1379927"/>
              <a:chExt cx="4056444" cy="4098143"/>
            </a:xfrm>
          </p:grpSpPr>
          <p:sp>
            <p:nvSpPr>
              <p:cNvPr id="1049137" name="任意多边形 22"/>
              <p:cNvSpPr/>
              <p:nvPr/>
            </p:nvSpPr>
            <p:spPr>
              <a:xfrm>
                <a:off x="3588993" y="2085842"/>
                <a:ext cx="2686314" cy="2686314"/>
              </a:xfrm>
              <a:custGeom>
                <a:avLst/>
                <a:gdLst>
                  <a:gd name="connsiteX0" fmla="*/ 0 w 2686314"/>
                  <a:gd name="connsiteY0" fmla="*/ 1343157 h 2686314"/>
                  <a:gd name="connsiteX1" fmla="*/ 1343157 w 2686314"/>
                  <a:gd name="connsiteY1" fmla="*/ 0 h 2686314"/>
                  <a:gd name="connsiteX2" fmla="*/ 2686314 w 2686314"/>
                  <a:gd name="connsiteY2" fmla="*/ 1343157 h 2686314"/>
                  <a:gd name="connsiteX3" fmla="*/ 1343157 w 2686314"/>
                  <a:gd name="connsiteY3" fmla="*/ 2686314 h 2686314"/>
                  <a:gd name="connsiteX4" fmla="*/ 0 w 2686314"/>
                  <a:gd name="connsiteY4" fmla="*/ 1343157 h 268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6314" h="2686314">
                    <a:moveTo>
                      <a:pt x="0" y="1343157"/>
                    </a:moveTo>
                    <a:cubicBezTo>
                      <a:pt x="0" y="601352"/>
                      <a:pt x="601352" y="0"/>
                      <a:pt x="1343157" y="0"/>
                    </a:cubicBezTo>
                    <a:cubicBezTo>
                      <a:pt x="2084962" y="0"/>
                      <a:pt x="2686314" y="601352"/>
                      <a:pt x="2686314" y="1343157"/>
                    </a:cubicBezTo>
                    <a:cubicBezTo>
                      <a:pt x="2686314" y="2084962"/>
                      <a:pt x="2084962" y="2686314"/>
                      <a:pt x="1343157" y="2686314"/>
                    </a:cubicBezTo>
                    <a:cubicBezTo>
                      <a:pt x="601352" y="2686314"/>
                      <a:pt x="0" y="2084962"/>
                      <a:pt x="0" y="1343157"/>
                    </a:cubicBezTo>
                    <a:close/>
                  </a:path>
                </a:pathLst>
              </a:custGeom>
              <a:noFill/>
              <a:ln w="57150">
                <a:solidFill>
                  <a:srgbClr val="30A1C3"/>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13722" tIns="413722" rIns="413722" bIns="413722" numCol="1" spcCol="1270" anchor="ctr" anchorCtr="0">
                <a:noAutofit/>
              </a:bodyPr>
              <a:lstStyle/>
              <a:p>
                <a:pPr algn="ctr" defTabSz="711200">
                  <a:lnSpc>
                    <a:spcPct val="90000"/>
                  </a:lnSpc>
                  <a:spcAft>
                    <a:spcPct val="35000"/>
                  </a:spcAft>
                </a:pP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49138" name="任意多边形 23"/>
              <p:cNvSpPr/>
              <p:nvPr/>
            </p:nvSpPr>
            <p:spPr>
              <a:xfrm>
                <a:off x="4473450" y="1379927"/>
                <a:ext cx="917400" cy="917400"/>
              </a:xfrm>
              <a:custGeom>
                <a:avLst/>
                <a:gdLst>
                  <a:gd name="connsiteX0" fmla="*/ 0 w 917400"/>
                  <a:gd name="connsiteY0" fmla="*/ 458700 h 917400"/>
                  <a:gd name="connsiteX1" fmla="*/ 458700 w 917400"/>
                  <a:gd name="connsiteY1" fmla="*/ 0 h 917400"/>
                  <a:gd name="connsiteX2" fmla="*/ 917400 w 917400"/>
                  <a:gd name="connsiteY2" fmla="*/ 458700 h 917400"/>
                  <a:gd name="connsiteX3" fmla="*/ 458700 w 917400"/>
                  <a:gd name="connsiteY3" fmla="*/ 917400 h 917400"/>
                  <a:gd name="connsiteX4" fmla="*/ 0 w 917400"/>
                  <a:gd name="connsiteY4" fmla="*/ 458700 h 91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400" h="917400">
                    <a:moveTo>
                      <a:pt x="0" y="458700"/>
                    </a:moveTo>
                    <a:cubicBezTo>
                      <a:pt x="0" y="205367"/>
                      <a:pt x="205367" y="0"/>
                      <a:pt x="458700" y="0"/>
                    </a:cubicBezTo>
                    <a:cubicBezTo>
                      <a:pt x="712033" y="0"/>
                      <a:pt x="917400" y="205367"/>
                      <a:pt x="917400" y="458700"/>
                    </a:cubicBezTo>
                    <a:cubicBezTo>
                      <a:pt x="917400" y="712033"/>
                      <a:pt x="712033" y="917400"/>
                      <a:pt x="458700" y="917400"/>
                    </a:cubicBezTo>
                    <a:cubicBezTo>
                      <a:pt x="205367" y="917400"/>
                      <a:pt x="0" y="712033"/>
                      <a:pt x="0" y="458700"/>
                    </a:cubicBezTo>
                    <a:close/>
                  </a:path>
                </a:pathLst>
              </a:custGeom>
              <a:solidFill>
                <a:srgbClr val="CC6600"/>
              </a:solidFill>
              <a:ln w="285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54670" tIns="154670" rIns="154670" bIns="154670" numCol="1" spcCol="1270" anchor="ctr" anchorCtr="0">
                <a:noAutofit/>
              </a:bodyPr>
              <a:lstStyle/>
              <a:p>
                <a:pPr algn="ctr" defTabSz="711200">
                  <a:lnSpc>
                    <a:spcPct val="90000"/>
                  </a:lnSpc>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设计</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139" name="任意多边形 24"/>
              <p:cNvSpPr/>
              <p:nvPr/>
            </p:nvSpPr>
            <p:spPr>
              <a:xfrm>
                <a:off x="5598012" y="1845736"/>
                <a:ext cx="917400" cy="917400"/>
              </a:xfrm>
              <a:custGeom>
                <a:avLst/>
                <a:gdLst>
                  <a:gd name="connsiteX0" fmla="*/ 0 w 917400"/>
                  <a:gd name="connsiteY0" fmla="*/ 458700 h 917400"/>
                  <a:gd name="connsiteX1" fmla="*/ 458700 w 917400"/>
                  <a:gd name="connsiteY1" fmla="*/ 0 h 917400"/>
                  <a:gd name="connsiteX2" fmla="*/ 917400 w 917400"/>
                  <a:gd name="connsiteY2" fmla="*/ 458700 h 917400"/>
                  <a:gd name="connsiteX3" fmla="*/ 458700 w 917400"/>
                  <a:gd name="connsiteY3" fmla="*/ 917400 h 917400"/>
                  <a:gd name="connsiteX4" fmla="*/ 0 w 917400"/>
                  <a:gd name="connsiteY4" fmla="*/ 458700 h 91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400" h="917400">
                    <a:moveTo>
                      <a:pt x="0" y="458700"/>
                    </a:moveTo>
                    <a:cubicBezTo>
                      <a:pt x="0" y="205367"/>
                      <a:pt x="205367" y="0"/>
                      <a:pt x="458700" y="0"/>
                    </a:cubicBezTo>
                    <a:cubicBezTo>
                      <a:pt x="712033" y="0"/>
                      <a:pt x="917400" y="205367"/>
                      <a:pt x="917400" y="458700"/>
                    </a:cubicBezTo>
                    <a:cubicBezTo>
                      <a:pt x="917400" y="712033"/>
                      <a:pt x="712033" y="917400"/>
                      <a:pt x="458700" y="917400"/>
                    </a:cubicBezTo>
                    <a:cubicBezTo>
                      <a:pt x="205367" y="917400"/>
                      <a:pt x="0" y="712033"/>
                      <a:pt x="0" y="458700"/>
                    </a:cubicBezTo>
                    <a:close/>
                  </a:path>
                </a:pathLst>
              </a:custGeom>
              <a:solidFill>
                <a:srgbClr val="0072C6"/>
              </a:solidFill>
              <a:ln w="28575">
                <a:solidFill>
                  <a:schemeClr val="bg1"/>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54670" tIns="154670" rIns="154670" bIns="154670" numCol="1" spcCol="1270" anchor="ctr" anchorCtr="0">
                <a:noAutofit/>
              </a:bodyPr>
              <a:lstStyle/>
              <a:p>
                <a:pPr algn="ctr" defTabSz="711200">
                  <a:lnSpc>
                    <a:spcPct val="90000"/>
                  </a:lnSpc>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制造</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140" name="任意多边形 25"/>
              <p:cNvSpPr/>
              <p:nvPr/>
            </p:nvSpPr>
            <p:spPr>
              <a:xfrm>
                <a:off x="6063821" y="2970299"/>
                <a:ext cx="917400" cy="917400"/>
              </a:xfrm>
              <a:custGeom>
                <a:avLst/>
                <a:gdLst>
                  <a:gd name="connsiteX0" fmla="*/ 0 w 917400"/>
                  <a:gd name="connsiteY0" fmla="*/ 458700 h 917400"/>
                  <a:gd name="connsiteX1" fmla="*/ 458700 w 917400"/>
                  <a:gd name="connsiteY1" fmla="*/ 0 h 917400"/>
                  <a:gd name="connsiteX2" fmla="*/ 917400 w 917400"/>
                  <a:gd name="connsiteY2" fmla="*/ 458700 h 917400"/>
                  <a:gd name="connsiteX3" fmla="*/ 458700 w 917400"/>
                  <a:gd name="connsiteY3" fmla="*/ 917400 h 917400"/>
                  <a:gd name="connsiteX4" fmla="*/ 0 w 917400"/>
                  <a:gd name="connsiteY4" fmla="*/ 458700 h 91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400" h="917400">
                    <a:moveTo>
                      <a:pt x="0" y="458700"/>
                    </a:moveTo>
                    <a:cubicBezTo>
                      <a:pt x="0" y="205367"/>
                      <a:pt x="205367" y="0"/>
                      <a:pt x="458700" y="0"/>
                    </a:cubicBezTo>
                    <a:cubicBezTo>
                      <a:pt x="712033" y="0"/>
                      <a:pt x="917400" y="205367"/>
                      <a:pt x="917400" y="458700"/>
                    </a:cubicBezTo>
                    <a:cubicBezTo>
                      <a:pt x="917400" y="712033"/>
                      <a:pt x="712033" y="917400"/>
                      <a:pt x="458700" y="917400"/>
                    </a:cubicBezTo>
                    <a:cubicBezTo>
                      <a:pt x="205367" y="917400"/>
                      <a:pt x="0" y="712033"/>
                      <a:pt x="0" y="458700"/>
                    </a:cubicBezTo>
                    <a:close/>
                  </a:path>
                </a:pathLst>
              </a:custGeom>
              <a:solidFill>
                <a:srgbClr val="18BD9B"/>
              </a:solidFill>
              <a:ln w="28575">
                <a:solidFill>
                  <a:schemeClr val="bg1"/>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54670" tIns="154670" rIns="154670" bIns="154670" numCol="1" spcCol="1270" anchor="ctr" anchorCtr="0">
                <a:noAutofit/>
              </a:bodyPr>
              <a:lstStyle/>
              <a:p>
                <a:pPr algn="ctr" defTabSz="711200">
                  <a:lnSpc>
                    <a:spcPct val="90000"/>
                  </a:lnSpc>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安装</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141" name="任意多边形 26"/>
              <p:cNvSpPr/>
              <p:nvPr/>
            </p:nvSpPr>
            <p:spPr>
              <a:xfrm>
                <a:off x="5598012" y="4094861"/>
                <a:ext cx="917400" cy="917400"/>
              </a:xfrm>
              <a:custGeom>
                <a:avLst/>
                <a:gdLst>
                  <a:gd name="connsiteX0" fmla="*/ 0 w 917400"/>
                  <a:gd name="connsiteY0" fmla="*/ 458700 h 917400"/>
                  <a:gd name="connsiteX1" fmla="*/ 458700 w 917400"/>
                  <a:gd name="connsiteY1" fmla="*/ 0 h 917400"/>
                  <a:gd name="connsiteX2" fmla="*/ 917400 w 917400"/>
                  <a:gd name="connsiteY2" fmla="*/ 458700 h 917400"/>
                  <a:gd name="connsiteX3" fmla="*/ 458700 w 917400"/>
                  <a:gd name="connsiteY3" fmla="*/ 917400 h 917400"/>
                  <a:gd name="connsiteX4" fmla="*/ 0 w 917400"/>
                  <a:gd name="connsiteY4" fmla="*/ 458700 h 91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400" h="917400">
                    <a:moveTo>
                      <a:pt x="0" y="458700"/>
                    </a:moveTo>
                    <a:cubicBezTo>
                      <a:pt x="0" y="205367"/>
                      <a:pt x="205367" y="0"/>
                      <a:pt x="458700" y="0"/>
                    </a:cubicBezTo>
                    <a:cubicBezTo>
                      <a:pt x="712033" y="0"/>
                      <a:pt x="917400" y="205367"/>
                      <a:pt x="917400" y="458700"/>
                    </a:cubicBezTo>
                    <a:cubicBezTo>
                      <a:pt x="917400" y="712033"/>
                      <a:pt x="712033" y="917400"/>
                      <a:pt x="458700" y="917400"/>
                    </a:cubicBezTo>
                    <a:cubicBezTo>
                      <a:pt x="205367" y="917400"/>
                      <a:pt x="0" y="712033"/>
                      <a:pt x="0" y="458700"/>
                    </a:cubicBezTo>
                    <a:close/>
                  </a:path>
                </a:pathLst>
              </a:custGeom>
              <a:solidFill>
                <a:srgbClr val="5B9BD5"/>
              </a:solidFill>
              <a:ln w="285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54670" tIns="154670" rIns="154670" bIns="154670" numCol="1" spcCol="1270" anchor="ctr" anchorCtr="0">
                <a:noAutofit/>
              </a:bodyPr>
              <a:lstStyle/>
              <a:p>
                <a:pPr algn="ctr" defTabSz="711200">
                  <a:lnSpc>
                    <a:spcPct val="90000"/>
                  </a:lnSpc>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使用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142" name="任意多边形 27"/>
              <p:cNvSpPr/>
              <p:nvPr/>
            </p:nvSpPr>
            <p:spPr>
              <a:xfrm>
                <a:off x="4473450" y="4560670"/>
                <a:ext cx="917400" cy="917400"/>
              </a:xfrm>
              <a:custGeom>
                <a:avLst/>
                <a:gdLst>
                  <a:gd name="connsiteX0" fmla="*/ 0 w 917400"/>
                  <a:gd name="connsiteY0" fmla="*/ 458700 h 917400"/>
                  <a:gd name="connsiteX1" fmla="*/ 458700 w 917400"/>
                  <a:gd name="connsiteY1" fmla="*/ 0 h 917400"/>
                  <a:gd name="connsiteX2" fmla="*/ 917400 w 917400"/>
                  <a:gd name="connsiteY2" fmla="*/ 458700 h 917400"/>
                  <a:gd name="connsiteX3" fmla="*/ 458700 w 917400"/>
                  <a:gd name="connsiteY3" fmla="*/ 917400 h 917400"/>
                  <a:gd name="connsiteX4" fmla="*/ 0 w 917400"/>
                  <a:gd name="connsiteY4" fmla="*/ 458700 h 91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400" h="917400">
                    <a:moveTo>
                      <a:pt x="0" y="458700"/>
                    </a:moveTo>
                    <a:cubicBezTo>
                      <a:pt x="0" y="205367"/>
                      <a:pt x="205367" y="0"/>
                      <a:pt x="458700" y="0"/>
                    </a:cubicBezTo>
                    <a:cubicBezTo>
                      <a:pt x="712033" y="0"/>
                      <a:pt x="917400" y="205367"/>
                      <a:pt x="917400" y="458700"/>
                    </a:cubicBezTo>
                    <a:cubicBezTo>
                      <a:pt x="917400" y="712033"/>
                      <a:pt x="712033" y="917400"/>
                      <a:pt x="458700" y="917400"/>
                    </a:cubicBezTo>
                    <a:cubicBezTo>
                      <a:pt x="205367" y="917400"/>
                      <a:pt x="0" y="712033"/>
                      <a:pt x="0" y="458700"/>
                    </a:cubicBezTo>
                    <a:close/>
                  </a:path>
                </a:pathLst>
              </a:custGeom>
              <a:solidFill>
                <a:srgbClr val="70AD47"/>
              </a:solidFill>
              <a:ln w="285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54670" tIns="154670" rIns="154670" bIns="154670" numCol="1" spcCol="1270" anchor="ctr" anchorCtr="0">
                <a:noAutofit/>
              </a:bodyPr>
              <a:lstStyle/>
              <a:p>
                <a:pPr algn="ctr" defTabSz="711200">
                  <a:lnSpc>
                    <a:spcPct val="90000"/>
                  </a:lnSpc>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检测</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143" name="任意多边形 28"/>
              <p:cNvSpPr/>
              <p:nvPr/>
            </p:nvSpPr>
            <p:spPr>
              <a:xfrm>
                <a:off x="3348887" y="4094861"/>
                <a:ext cx="917400" cy="917400"/>
              </a:xfrm>
              <a:custGeom>
                <a:avLst/>
                <a:gdLst>
                  <a:gd name="connsiteX0" fmla="*/ 0 w 917400"/>
                  <a:gd name="connsiteY0" fmla="*/ 458700 h 917400"/>
                  <a:gd name="connsiteX1" fmla="*/ 458700 w 917400"/>
                  <a:gd name="connsiteY1" fmla="*/ 0 h 917400"/>
                  <a:gd name="connsiteX2" fmla="*/ 917400 w 917400"/>
                  <a:gd name="connsiteY2" fmla="*/ 458700 h 917400"/>
                  <a:gd name="connsiteX3" fmla="*/ 458700 w 917400"/>
                  <a:gd name="connsiteY3" fmla="*/ 917400 h 917400"/>
                  <a:gd name="connsiteX4" fmla="*/ 0 w 917400"/>
                  <a:gd name="connsiteY4" fmla="*/ 458700 h 91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400" h="917400">
                    <a:moveTo>
                      <a:pt x="0" y="458700"/>
                    </a:moveTo>
                    <a:cubicBezTo>
                      <a:pt x="0" y="205367"/>
                      <a:pt x="205367" y="0"/>
                      <a:pt x="458700" y="0"/>
                    </a:cubicBezTo>
                    <a:cubicBezTo>
                      <a:pt x="712033" y="0"/>
                      <a:pt x="917400" y="205367"/>
                      <a:pt x="917400" y="458700"/>
                    </a:cubicBezTo>
                    <a:cubicBezTo>
                      <a:pt x="917400" y="712033"/>
                      <a:pt x="712033" y="917400"/>
                      <a:pt x="458700" y="917400"/>
                    </a:cubicBezTo>
                    <a:cubicBezTo>
                      <a:pt x="205367" y="917400"/>
                      <a:pt x="0" y="712033"/>
                      <a:pt x="0" y="458700"/>
                    </a:cubicBezTo>
                    <a:close/>
                  </a:path>
                </a:pathLst>
              </a:custGeom>
              <a:solidFill>
                <a:srgbClr val="FFA618"/>
              </a:solidFill>
              <a:ln w="285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54670" tIns="154670" rIns="154670" bIns="154670" numCol="1" spcCol="1270" anchor="ctr" anchorCtr="0">
                <a:noAutofit/>
              </a:bodyPr>
              <a:lstStyle/>
              <a:p>
                <a:pPr algn="ctr" defTabSz="711200">
                  <a:lnSpc>
                    <a:spcPct val="90000"/>
                  </a:lnSpc>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维修</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144" name="任意多边形 29"/>
              <p:cNvSpPr/>
              <p:nvPr/>
            </p:nvSpPr>
            <p:spPr>
              <a:xfrm>
                <a:off x="2924777" y="3011997"/>
                <a:ext cx="834003" cy="834003"/>
              </a:xfrm>
              <a:custGeom>
                <a:avLst/>
                <a:gdLst>
                  <a:gd name="connsiteX0" fmla="*/ 0 w 834003"/>
                  <a:gd name="connsiteY0" fmla="*/ 417002 h 834003"/>
                  <a:gd name="connsiteX1" fmla="*/ 417002 w 834003"/>
                  <a:gd name="connsiteY1" fmla="*/ 0 h 834003"/>
                  <a:gd name="connsiteX2" fmla="*/ 834004 w 834003"/>
                  <a:gd name="connsiteY2" fmla="*/ 417002 h 834003"/>
                  <a:gd name="connsiteX3" fmla="*/ 417002 w 834003"/>
                  <a:gd name="connsiteY3" fmla="*/ 834004 h 834003"/>
                  <a:gd name="connsiteX4" fmla="*/ 0 w 834003"/>
                  <a:gd name="connsiteY4" fmla="*/ 417002 h 834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003" h="834003">
                    <a:moveTo>
                      <a:pt x="0" y="417002"/>
                    </a:moveTo>
                    <a:cubicBezTo>
                      <a:pt x="0" y="186698"/>
                      <a:pt x="186698" y="0"/>
                      <a:pt x="417002" y="0"/>
                    </a:cubicBezTo>
                    <a:cubicBezTo>
                      <a:pt x="647306" y="0"/>
                      <a:pt x="834004" y="186698"/>
                      <a:pt x="834004" y="417002"/>
                    </a:cubicBezTo>
                    <a:cubicBezTo>
                      <a:pt x="834004" y="647306"/>
                      <a:pt x="647306" y="834004"/>
                      <a:pt x="417002" y="834004"/>
                    </a:cubicBezTo>
                    <a:cubicBezTo>
                      <a:pt x="186698" y="834004"/>
                      <a:pt x="0" y="647306"/>
                      <a:pt x="0" y="417002"/>
                    </a:cubicBezTo>
                    <a:close/>
                  </a:path>
                </a:pathLst>
              </a:custGeom>
              <a:solidFill>
                <a:srgbClr val="30A1C3"/>
              </a:solidFill>
              <a:ln w="285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42457" tIns="142457" rIns="142457" bIns="142457" numCol="1" spcCol="1270" anchor="ctr" anchorCtr="0">
                <a:noAutofit/>
              </a:bodyPr>
              <a:lstStyle/>
              <a:p>
                <a:pPr algn="ctr" defTabSz="711200">
                  <a:lnSpc>
                    <a:spcPct val="90000"/>
                  </a:lnSpc>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改造</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145" name="任意多边形 30"/>
              <p:cNvSpPr/>
              <p:nvPr/>
            </p:nvSpPr>
            <p:spPr>
              <a:xfrm>
                <a:off x="3348887" y="1845736"/>
                <a:ext cx="917400" cy="917400"/>
              </a:xfrm>
              <a:custGeom>
                <a:avLst/>
                <a:gdLst>
                  <a:gd name="connsiteX0" fmla="*/ 0 w 917400"/>
                  <a:gd name="connsiteY0" fmla="*/ 458700 h 917400"/>
                  <a:gd name="connsiteX1" fmla="*/ 458700 w 917400"/>
                  <a:gd name="connsiteY1" fmla="*/ 0 h 917400"/>
                  <a:gd name="connsiteX2" fmla="*/ 917400 w 917400"/>
                  <a:gd name="connsiteY2" fmla="*/ 458700 h 917400"/>
                  <a:gd name="connsiteX3" fmla="*/ 458700 w 917400"/>
                  <a:gd name="connsiteY3" fmla="*/ 917400 h 917400"/>
                  <a:gd name="connsiteX4" fmla="*/ 0 w 917400"/>
                  <a:gd name="connsiteY4" fmla="*/ 458700 h 91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400" h="917400">
                    <a:moveTo>
                      <a:pt x="0" y="458700"/>
                    </a:moveTo>
                    <a:cubicBezTo>
                      <a:pt x="0" y="205367"/>
                      <a:pt x="205367" y="0"/>
                      <a:pt x="458700" y="0"/>
                    </a:cubicBezTo>
                    <a:cubicBezTo>
                      <a:pt x="712033" y="0"/>
                      <a:pt x="917400" y="205367"/>
                      <a:pt x="917400" y="458700"/>
                    </a:cubicBezTo>
                    <a:cubicBezTo>
                      <a:pt x="917400" y="712033"/>
                      <a:pt x="712033" y="917400"/>
                      <a:pt x="458700" y="917400"/>
                    </a:cubicBezTo>
                    <a:cubicBezTo>
                      <a:pt x="205367" y="917400"/>
                      <a:pt x="0" y="712033"/>
                      <a:pt x="0" y="458700"/>
                    </a:cubicBezTo>
                    <a:close/>
                  </a:path>
                </a:pathLst>
              </a:custGeom>
              <a:solidFill>
                <a:srgbClr val="DC3C00"/>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54670" tIns="154670" rIns="154670" bIns="154670" numCol="1" spcCol="1270" anchor="ctr" anchorCtr="0">
                <a:noAutofit/>
              </a:bodyPr>
              <a:lstStyle/>
              <a:p>
                <a:pPr algn="ctr" defTabSz="711200">
                  <a:lnSpc>
                    <a:spcPct val="90000"/>
                  </a:lnSpc>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报废</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1049146" name="矩形 1024"/>
            <p:cNvSpPr/>
            <p:nvPr/>
          </p:nvSpPr>
          <p:spPr>
            <a:xfrm>
              <a:off x="1288572" y="2877129"/>
              <a:ext cx="1620957" cy="480131"/>
            </a:xfrm>
            <a:prstGeom prst="rect">
              <a:avLst/>
            </a:prstGeom>
          </p:spPr>
          <p:txBody>
            <a:bodyPr wrap="none">
              <a:spAutoFit/>
            </a:bodyPr>
            <a:lstStyle/>
            <a:p>
              <a:pPr algn="ctr" defTabSz="711200">
                <a:lnSpc>
                  <a:spcPct val="90000"/>
                </a:lnSpc>
                <a:spcAft>
                  <a:spcPct val="35000"/>
                </a:spcAft>
              </a:pP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安全设备</a:t>
              </a:r>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147" name="空心弧 1026"/>
            <p:cNvSpPr/>
            <p:nvPr/>
          </p:nvSpPr>
          <p:spPr>
            <a:xfrm rot="5400000">
              <a:off x="-951656" y="429124"/>
              <a:ext cx="5376140" cy="5376140"/>
            </a:xfrm>
            <a:prstGeom prst="blockArc">
              <a:avLst>
                <a:gd name="adj1" fmla="val 12863839"/>
                <a:gd name="adj2" fmla="val 19489812"/>
                <a:gd name="adj3" fmla="val 2968"/>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049148" name="椭圆 36"/>
          <p:cNvSpPr/>
          <p:nvPr/>
        </p:nvSpPr>
        <p:spPr>
          <a:xfrm>
            <a:off x="5649789" y="1484761"/>
            <a:ext cx="504000" cy="50400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cs typeface="Arial" panose="020B0604020202020204" pitchFamily="34" charset="0"/>
              </a:rPr>
              <a:t>1</a:t>
            </a:r>
            <a:endParaRPr lang="zh-CN" altLang="en-US" sz="2800" b="1" dirty="0">
              <a:latin typeface="Arial" panose="020B0604020202020204" pitchFamily="34" charset="0"/>
              <a:cs typeface="Arial" panose="020B0604020202020204" pitchFamily="34" charset="0"/>
            </a:endParaRPr>
          </a:p>
        </p:txBody>
      </p:sp>
      <p:sp>
        <p:nvSpPr>
          <p:cNvPr id="1049149" name="椭圆 37"/>
          <p:cNvSpPr/>
          <p:nvPr/>
        </p:nvSpPr>
        <p:spPr>
          <a:xfrm>
            <a:off x="5849573" y="2609323"/>
            <a:ext cx="504000" cy="50400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cs typeface="Arial" panose="020B0604020202020204" pitchFamily="34" charset="0"/>
              </a:rPr>
              <a:t>2</a:t>
            </a:r>
            <a:endParaRPr lang="zh-CN" altLang="en-US" sz="2800" b="1" dirty="0">
              <a:latin typeface="Arial" panose="020B0604020202020204" pitchFamily="34" charset="0"/>
              <a:cs typeface="Arial" panose="020B0604020202020204" pitchFamily="34" charset="0"/>
            </a:endParaRPr>
          </a:p>
        </p:txBody>
      </p:sp>
      <p:sp>
        <p:nvSpPr>
          <p:cNvPr id="1049150" name="矩形 1028"/>
          <p:cNvSpPr/>
          <p:nvPr/>
        </p:nvSpPr>
        <p:spPr>
          <a:xfrm>
            <a:off x="6326742" y="2553546"/>
            <a:ext cx="2723823" cy="646331"/>
          </a:xfrm>
          <a:prstGeom prst="rect">
            <a:avLst/>
          </a:prstGeom>
        </p:spPr>
        <p:txBody>
          <a:bodyPr wrap="non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进行经常性维护、保养并</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定期检测，</a:t>
            </a:r>
            <a:r>
              <a:rPr lang="zh-CN" altLang="en-US" b="1" dirty="0">
                <a:solidFill>
                  <a:srgbClr val="DC3C00"/>
                </a:solidFill>
                <a:latin typeface="微软雅黑" panose="020B0503020204020204" pitchFamily="34" charset="-122"/>
                <a:ea typeface="微软雅黑" panose="020B0503020204020204" pitchFamily="34" charset="-122"/>
              </a:rPr>
              <a:t>保证正常运转</a:t>
            </a:r>
            <a:endParaRPr lang="zh-CN" altLang="en-US" b="1" dirty="0">
              <a:solidFill>
                <a:srgbClr val="DC3C00"/>
              </a:solidFill>
              <a:latin typeface="微软雅黑" panose="020B0503020204020204" pitchFamily="34" charset="-122"/>
              <a:ea typeface="微软雅黑" panose="020B0503020204020204" pitchFamily="34" charset="-122"/>
            </a:endParaRPr>
          </a:p>
        </p:txBody>
      </p:sp>
      <p:sp>
        <p:nvSpPr>
          <p:cNvPr id="1049151" name="椭圆 41"/>
          <p:cNvSpPr/>
          <p:nvPr/>
        </p:nvSpPr>
        <p:spPr>
          <a:xfrm>
            <a:off x="5649789" y="3772983"/>
            <a:ext cx="504000" cy="50400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cs typeface="Arial" panose="020B0604020202020204" pitchFamily="34" charset="0"/>
              </a:rPr>
              <a:t>3</a:t>
            </a:r>
            <a:endParaRPr lang="zh-CN" altLang="en-US" sz="2800" b="1" dirty="0">
              <a:latin typeface="Arial" panose="020B0604020202020204" pitchFamily="34" charset="0"/>
              <a:cs typeface="Arial" panose="020B0604020202020204" pitchFamily="34" charset="0"/>
            </a:endParaRPr>
          </a:p>
        </p:txBody>
      </p:sp>
      <p:sp>
        <p:nvSpPr>
          <p:cNvPr id="1049152" name="矩形 1029"/>
          <p:cNvSpPr/>
          <p:nvPr/>
        </p:nvSpPr>
        <p:spPr>
          <a:xfrm>
            <a:off x="6118664" y="3706071"/>
            <a:ext cx="3416320" cy="646331"/>
          </a:xfrm>
          <a:prstGeom prst="rect">
            <a:avLst/>
          </a:prstGeom>
        </p:spPr>
        <p:txBody>
          <a:bodyPr wrap="non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维护、保养、检测应当</a:t>
            </a:r>
            <a:r>
              <a:rPr lang="zh-CN" altLang="en-US" b="1" dirty="0">
                <a:solidFill>
                  <a:srgbClr val="DC3C00"/>
                </a:solidFill>
                <a:latin typeface="微软雅黑" panose="020B0503020204020204" pitchFamily="34" charset="-122"/>
                <a:ea typeface="微软雅黑" panose="020B0503020204020204" pitchFamily="34" charset="-122"/>
              </a:rPr>
              <a:t>作好记录</a:t>
            </a:r>
            <a:endParaRPr lang="en-US" altLang="zh-CN" b="1" dirty="0">
              <a:solidFill>
                <a:srgbClr val="DC3C00"/>
              </a:solidFill>
              <a:latin typeface="微软雅黑" panose="020B0503020204020204" pitchFamily="34" charset="-122"/>
              <a:ea typeface="微软雅黑" panose="020B0503020204020204" pitchFamily="34" charset="-122"/>
            </a:endParaRPr>
          </a:p>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并由有关人员</a:t>
            </a:r>
            <a:r>
              <a:rPr lang="zh-CN" altLang="en-US" b="1" dirty="0">
                <a:solidFill>
                  <a:srgbClr val="DC3C00"/>
                </a:solidFill>
                <a:latin typeface="微软雅黑" panose="020B0503020204020204" pitchFamily="34" charset="-122"/>
                <a:ea typeface="微软雅黑" panose="020B0503020204020204" pitchFamily="34" charset="-122"/>
              </a:rPr>
              <a:t>签字</a:t>
            </a:r>
            <a:endParaRPr lang="zh-CN" altLang="en-US" b="1" dirty="0">
              <a:solidFill>
                <a:srgbClr val="DC3C00"/>
              </a:solidFill>
              <a:latin typeface="微软雅黑" panose="020B0503020204020204" pitchFamily="34" charset="-122"/>
              <a:ea typeface="微软雅黑" panose="020B0503020204020204" pitchFamily="34" charset="-122"/>
            </a:endParaRPr>
          </a:p>
        </p:txBody>
      </p:sp>
      <p:grpSp>
        <p:nvGrpSpPr>
          <p:cNvPr id="296" name="组合 23"/>
          <p:cNvGrpSpPr/>
          <p:nvPr/>
        </p:nvGrpSpPr>
        <p:grpSpPr bwMode="auto">
          <a:xfrm>
            <a:off x="10039859" y="2288142"/>
            <a:ext cx="773112" cy="2478088"/>
            <a:chOff x="3568078" y="2536009"/>
            <a:chExt cx="773403" cy="2477601"/>
          </a:xfrm>
        </p:grpSpPr>
        <p:sp>
          <p:nvSpPr>
            <p:cNvPr id="1049153" name="矩形 45"/>
            <p:cNvSpPr/>
            <p:nvPr/>
          </p:nvSpPr>
          <p:spPr>
            <a:xfrm>
              <a:off x="3568078" y="2536009"/>
              <a:ext cx="773403" cy="2477601"/>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sp>
          <p:nvSpPr>
            <p:cNvPr id="1049154" name="矩形 18"/>
            <p:cNvSpPr>
              <a:spLocks noChangeArrowheads="1"/>
            </p:cNvSpPr>
            <p:nvPr/>
          </p:nvSpPr>
          <p:spPr bwMode="auto">
            <a:xfrm>
              <a:off x="3568079" y="2536009"/>
              <a:ext cx="773402" cy="2477601"/>
            </a:xfrm>
            <a:prstGeom prst="rect">
              <a:avLst/>
            </a:prstGeom>
            <a:noFill/>
            <a:ln>
              <a:noFill/>
            </a:ln>
          </p:spPr>
          <p:txBody>
            <a:bodyPr>
              <a:spAutoFit/>
            </a:bodyPr>
            <a:lstStyle>
              <a:lvl1pPr defTabSz="2133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2133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2133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2133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2133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生</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产</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经</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营</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单</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a:solidFill>
                    <a:schemeClr val="bg1"/>
                  </a:solidFill>
                  <a:latin typeface="微软雅黑" panose="020B0503020204020204" pitchFamily="34" charset="-122"/>
                  <a:ea typeface="微软雅黑" panose="020B0503020204020204" pitchFamily="34" charset="-122"/>
                </a:rPr>
                <a:t>位</a:t>
              </a:r>
              <a:endParaRPr lang="en-US" altLang="zh-CN" sz="2000" b="1">
                <a:solidFill>
                  <a:schemeClr val="bg1"/>
                </a:solidFill>
                <a:latin typeface="微软雅黑" panose="020B0503020204020204" pitchFamily="34" charset="-122"/>
                <a:ea typeface="微软雅黑" panose="020B0503020204020204" pitchFamily="34" charset="-122"/>
              </a:endParaRPr>
            </a:p>
          </p:txBody>
        </p:sp>
      </p:grpSp>
      <p:cxnSp>
        <p:nvCxnSpPr>
          <p:cNvPr id="3145807" name="直接箭头连接符 47"/>
          <p:cNvCxnSpPr/>
          <p:nvPr/>
        </p:nvCxnSpPr>
        <p:spPr>
          <a:xfrm flipH="1">
            <a:off x="9496522" y="2876710"/>
            <a:ext cx="540000" cy="0"/>
          </a:xfrm>
          <a:prstGeom prst="straightConnector1">
            <a:avLst/>
          </a:prstGeom>
          <a:ln w="57150">
            <a:solidFill>
              <a:srgbClr val="70AD47"/>
            </a:solidFill>
            <a:tailEnd type="triangle"/>
          </a:ln>
        </p:spPr>
        <p:style>
          <a:lnRef idx="1">
            <a:schemeClr val="accent1"/>
          </a:lnRef>
          <a:fillRef idx="0">
            <a:schemeClr val="accent1"/>
          </a:fillRef>
          <a:effectRef idx="0">
            <a:schemeClr val="accent1"/>
          </a:effectRef>
          <a:fontRef idx="minor">
            <a:schemeClr val="tx1"/>
          </a:fontRef>
        </p:style>
      </p:cxnSp>
      <p:cxnSp>
        <p:nvCxnSpPr>
          <p:cNvPr id="3145808" name="直接箭头连接符 48"/>
          <p:cNvCxnSpPr/>
          <p:nvPr/>
        </p:nvCxnSpPr>
        <p:spPr>
          <a:xfrm flipH="1">
            <a:off x="9499859" y="3989531"/>
            <a:ext cx="540000" cy="0"/>
          </a:xfrm>
          <a:prstGeom prst="straightConnector1">
            <a:avLst/>
          </a:prstGeom>
          <a:ln w="57150">
            <a:solidFill>
              <a:srgbClr val="70AD47"/>
            </a:solidFill>
            <a:tailEnd type="triangle"/>
          </a:ln>
        </p:spPr>
        <p:style>
          <a:lnRef idx="1">
            <a:schemeClr val="accent1"/>
          </a:lnRef>
          <a:fillRef idx="0">
            <a:schemeClr val="accent1"/>
          </a:fillRef>
          <a:effectRef idx="0">
            <a:schemeClr val="accent1"/>
          </a:effectRef>
          <a:fontRef idx="minor">
            <a:schemeClr val="tx1"/>
          </a:fontRef>
        </p:style>
      </p:cxnSp>
      <p:sp>
        <p:nvSpPr>
          <p:cNvPr id="1049155" name="六边形 49"/>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36</a:t>
            </a:r>
            <a:endParaRPr lang="zh-CN" altLang="en-US" sz="2800" dirty="0"/>
          </a:p>
        </p:txBody>
      </p:sp>
      <p:sp>
        <p:nvSpPr>
          <p:cNvPr id="1049156" name="矩形 31"/>
          <p:cNvSpPr/>
          <p:nvPr/>
        </p:nvSpPr>
        <p:spPr>
          <a:xfrm>
            <a:off x="37882" y="5230208"/>
            <a:ext cx="12127382" cy="830997"/>
          </a:xfrm>
          <a:prstGeom prst="rect">
            <a:avLst/>
          </a:prstGeom>
        </p:spPr>
        <p:txBody>
          <a:bodyPr wrap="square">
            <a:spAutoFit/>
          </a:bodyPr>
          <a:lstStyle/>
          <a:p>
            <a:pPr marL="285750" indent="-285750">
              <a:lnSpc>
                <a:spcPct val="150000"/>
              </a:lnSpc>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生产经营单位</a:t>
            </a:r>
            <a:r>
              <a:rPr lang="zh-CN" altLang="en-US" sz="1600" b="1" dirty="0">
                <a:solidFill>
                  <a:srgbClr val="FF0000"/>
                </a:solidFill>
                <a:latin typeface="微软雅黑" panose="020B0503020204020204" pitchFamily="34" charset="-122"/>
                <a:ea typeface="微软雅黑" panose="020B0503020204020204" pitchFamily="34" charset="-122"/>
              </a:rPr>
              <a:t>不得关闭、破坏直接关系生产安全的监控、报警、防护、救生设备、设施，或者篡改、隐瞒、销毁其相关数据、信息。</a:t>
            </a:r>
            <a:endParaRPr lang="zh-CN" altLang="en-US" sz="1600" b="1" dirty="0">
              <a:solidFill>
                <a:srgbClr val="FF000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餐饮等行业的生产经营单位使用燃气的，</a:t>
            </a:r>
            <a:r>
              <a:rPr lang="zh-CN" altLang="en-US" sz="1600" b="1" dirty="0">
                <a:solidFill>
                  <a:srgbClr val="FF0000"/>
                </a:solidFill>
                <a:latin typeface="微软雅黑" panose="020B0503020204020204" pitchFamily="34" charset="-122"/>
                <a:ea typeface="微软雅黑" panose="020B0503020204020204" pitchFamily="34" charset="-122"/>
              </a:rPr>
              <a:t>应当安装可燃气体报警装置，并保障其正常使用</a:t>
            </a:r>
            <a:r>
              <a:rPr lang="zh-CN" altLang="en-US" sz="1600" b="1" dirty="0">
                <a:solidFill>
                  <a:srgbClr val="132A88"/>
                </a:solidFill>
                <a:latin typeface="微软雅黑" panose="020B0503020204020204" pitchFamily="34" charset="-122"/>
                <a:ea typeface="微软雅黑" panose="020B0503020204020204" pitchFamily="34" charset="-122"/>
              </a:rPr>
              <a:t>。</a:t>
            </a:r>
            <a:endParaRPr lang="zh-CN" altLang="en-US" sz="1600" b="1" dirty="0">
              <a:solidFill>
                <a:srgbClr val="132A8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157" name="矩形 2"/>
          <p:cNvSpPr/>
          <p:nvPr/>
        </p:nvSpPr>
        <p:spPr>
          <a:xfrm>
            <a:off x="1753065" y="1052736"/>
            <a:ext cx="3671887" cy="3856038"/>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158" name="矩形 3"/>
          <p:cNvSpPr>
            <a:spLocks noChangeArrowheads="1"/>
          </p:cNvSpPr>
          <p:nvPr/>
        </p:nvSpPr>
        <p:spPr bwMode="auto">
          <a:xfrm>
            <a:off x="1894352" y="2049686"/>
            <a:ext cx="1800225" cy="36830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危险物品的容器</a:t>
            </a:r>
            <a:endPar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159" name="矩形 4"/>
          <p:cNvSpPr>
            <a:spLocks noChangeArrowheads="1"/>
          </p:cNvSpPr>
          <p:nvPr/>
        </p:nvSpPr>
        <p:spPr bwMode="auto">
          <a:xfrm>
            <a:off x="1894352" y="2651351"/>
            <a:ext cx="1108075" cy="36988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运输工具</a:t>
            </a:r>
            <a:endPar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160" name="矩形 5"/>
          <p:cNvSpPr>
            <a:spLocks noChangeArrowheads="1"/>
          </p:cNvSpPr>
          <p:nvPr/>
        </p:nvSpPr>
        <p:spPr bwMode="auto">
          <a:xfrm>
            <a:off x="1894352" y="3173636"/>
            <a:ext cx="3529013" cy="133985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涉及人身安全、危险性较大</a:t>
            </a:r>
            <a:endParaRPr lang="en-US" altLang="zh-CN" sz="18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       海洋石油开采特种设备</a:t>
            </a:r>
            <a:endParaRPr lang="en-US" altLang="zh-CN" sz="18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       矿山井下特种设备</a:t>
            </a:r>
            <a:endPar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161" name="任意多边形 9"/>
          <p:cNvSpPr/>
          <p:nvPr/>
        </p:nvSpPr>
        <p:spPr>
          <a:xfrm>
            <a:off x="1753065" y="1052736"/>
            <a:ext cx="3671887" cy="757238"/>
          </a:xfrm>
          <a:custGeom>
            <a:avLst/>
            <a:gdLst>
              <a:gd name="connsiteX0" fmla="*/ 0 w 3671887"/>
              <a:gd name="connsiteY0" fmla="*/ 0 h 756148"/>
              <a:gd name="connsiteX1" fmla="*/ 3671887 w 3671887"/>
              <a:gd name="connsiteY1" fmla="*/ 0 h 756148"/>
              <a:gd name="connsiteX2" fmla="*/ 3671887 w 3671887"/>
              <a:gd name="connsiteY2" fmla="*/ 756148 h 756148"/>
              <a:gd name="connsiteX3" fmla="*/ 2520019 w 3671887"/>
              <a:gd name="connsiteY3" fmla="*/ 756148 h 756148"/>
              <a:gd name="connsiteX4" fmla="*/ 1835943 w 3671887"/>
              <a:gd name="connsiteY4" fmla="*/ 612148 h 756148"/>
              <a:gd name="connsiteX5" fmla="*/ 1151867 w 3671887"/>
              <a:gd name="connsiteY5" fmla="*/ 756148 h 756148"/>
              <a:gd name="connsiteX6" fmla="*/ 0 w 3671887"/>
              <a:gd name="connsiteY6" fmla="*/ 756148 h 756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1887" h="756148">
                <a:moveTo>
                  <a:pt x="0" y="0"/>
                </a:moveTo>
                <a:lnTo>
                  <a:pt x="3671887" y="0"/>
                </a:lnTo>
                <a:lnTo>
                  <a:pt x="3671887" y="756148"/>
                </a:lnTo>
                <a:lnTo>
                  <a:pt x="2520019" y="756148"/>
                </a:lnTo>
                <a:lnTo>
                  <a:pt x="1835943" y="612148"/>
                </a:lnTo>
                <a:lnTo>
                  <a:pt x="1151867" y="756148"/>
                </a:lnTo>
                <a:lnTo>
                  <a:pt x="0" y="756148"/>
                </a:lnTo>
                <a:close/>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162" name="矩形 10"/>
          <p:cNvSpPr>
            <a:spLocks noChangeArrowheads="1"/>
          </p:cNvSpPr>
          <p:nvPr/>
        </p:nvSpPr>
        <p:spPr bwMode="auto">
          <a:xfrm>
            <a:off x="2283873" y="1163863"/>
            <a:ext cx="2646878" cy="46166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400" b="1" dirty="0">
                <a:solidFill>
                  <a:srgbClr val="CC6600"/>
                </a:solidFill>
                <a:latin typeface="微软雅黑" panose="020B0503020204020204" pitchFamily="34" charset="-122"/>
                <a:ea typeface="微软雅黑" panose="020B0503020204020204" pitchFamily="34" charset="-122"/>
              </a:rPr>
              <a:t>专业生产单位生产</a:t>
            </a:r>
            <a:endParaRPr lang="zh-CN" altLang="en-US" sz="2400" b="1" dirty="0">
              <a:solidFill>
                <a:srgbClr val="CC6600"/>
              </a:solidFill>
              <a:latin typeface="微软雅黑" panose="020B0503020204020204" pitchFamily="34" charset="-122"/>
              <a:ea typeface="微软雅黑" panose="020B0503020204020204" pitchFamily="34" charset="-122"/>
            </a:endParaRPr>
          </a:p>
        </p:txBody>
      </p:sp>
      <p:pic>
        <p:nvPicPr>
          <p:cNvPr id="2097247" name="Picture 2" descr="http://www.jitu5.com/uploads/allimg/141009/259858-141009100R169.jpg"/>
          <p:cNvPicPr>
            <a:picLocks noChangeAspect="1" noChangeArrowheads="1"/>
          </p:cNvPicPr>
          <p:nvPr/>
        </p:nvPicPr>
        <p:blipFill rotWithShape="1">
          <a:blip r:embed="rId1" cstate="print">
            <a:duotone>
              <a:schemeClr val="accent4">
                <a:shade val="45000"/>
                <a:satMod val="135000"/>
              </a:schemeClr>
              <a:prstClr val="white"/>
            </a:duotone>
          </a:blip>
          <a:srcRect l="8696" t="322" r="17391" b="-322"/>
          <a:stretch>
            <a:fillRect/>
          </a:stretch>
        </p:blipFill>
        <p:spPr bwMode="auto">
          <a:xfrm>
            <a:off x="8014708" y="1036327"/>
            <a:ext cx="1122480" cy="1122480"/>
          </a:xfrm>
          <a:prstGeom prst="rect">
            <a:avLst/>
          </a:prstGeom>
          <a:noFill/>
        </p:spPr>
      </p:pic>
      <p:sp>
        <p:nvSpPr>
          <p:cNvPr id="1049163" name="矩形 14"/>
          <p:cNvSpPr>
            <a:spLocks noChangeArrowheads="1"/>
          </p:cNvSpPr>
          <p:nvPr/>
        </p:nvSpPr>
        <p:spPr bwMode="auto">
          <a:xfrm>
            <a:off x="7725240" y="2017938"/>
            <a:ext cx="1800225" cy="646113"/>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800" b="1" dirty="0">
                <a:solidFill>
                  <a:srgbClr val="CC6600"/>
                </a:solidFill>
                <a:latin typeface="微软雅黑" panose="020B0503020204020204" pitchFamily="34" charset="-122"/>
                <a:ea typeface="微软雅黑" panose="020B0503020204020204" pitchFamily="34" charset="-122"/>
              </a:rPr>
              <a:t>专业资质的</a:t>
            </a:r>
            <a:endParaRPr lang="en-US" altLang="zh-CN" sz="1800" b="1" dirty="0">
              <a:solidFill>
                <a:srgbClr val="CC6600"/>
              </a:solidFill>
              <a:latin typeface="微软雅黑" panose="020B0503020204020204" pitchFamily="34" charset="-122"/>
              <a:ea typeface="微软雅黑" panose="020B0503020204020204" pitchFamily="34" charset="-122"/>
            </a:endParaRPr>
          </a:p>
          <a:p>
            <a:pPr algn="ctr">
              <a:lnSpc>
                <a:spcPct val="100000"/>
              </a:lnSpc>
              <a:spcBef>
                <a:spcPct val="0"/>
              </a:spcBef>
              <a:buFontTx/>
              <a:buNone/>
            </a:pPr>
            <a:r>
              <a:rPr lang="zh-CN" altLang="en-US" sz="1800" b="1" dirty="0">
                <a:solidFill>
                  <a:srgbClr val="CC6600"/>
                </a:solidFill>
                <a:latin typeface="微软雅黑" panose="020B0503020204020204" pitchFamily="34" charset="-122"/>
                <a:ea typeface="微软雅黑" panose="020B0503020204020204" pitchFamily="34" charset="-122"/>
              </a:rPr>
              <a:t>检测、检验机构</a:t>
            </a:r>
            <a:endParaRPr lang="zh-CN" altLang="en-US" sz="1800" b="1" dirty="0">
              <a:solidFill>
                <a:srgbClr val="CC6600"/>
              </a:solidFill>
              <a:latin typeface="微软雅黑" panose="020B0503020204020204" pitchFamily="34" charset="-122"/>
              <a:ea typeface="微软雅黑" panose="020B0503020204020204" pitchFamily="34" charset="-122"/>
            </a:endParaRPr>
          </a:p>
        </p:txBody>
      </p:sp>
      <p:sp>
        <p:nvSpPr>
          <p:cNvPr id="1049164" name="矩形 15"/>
          <p:cNvSpPr/>
          <p:nvPr/>
        </p:nvSpPr>
        <p:spPr>
          <a:xfrm>
            <a:off x="6663202" y="3179988"/>
            <a:ext cx="1725613" cy="612775"/>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b="1" dirty="0">
                <a:solidFill>
                  <a:srgbClr val="335BA3"/>
                </a:solidFill>
                <a:latin typeface="微软雅黑" panose="020B0503020204020204" pitchFamily="34" charset="-122"/>
                <a:ea typeface="微软雅黑" panose="020B0503020204020204" pitchFamily="34" charset="-122"/>
              </a:rPr>
              <a:t>取得安全使用证和安全标志</a:t>
            </a:r>
            <a:endParaRPr lang="zh-CN" altLang="en-US" sz="1600" b="1" dirty="0">
              <a:solidFill>
                <a:srgbClr val="335BA3"/>
              </a:solidFill>
              <a:latin typeface="微软雅黑" panose="020B0503020204020204" pitchFamily="34" charset="-122"/>
              <a:ea typeface="微软雅黑" panose="020B0503020204020204" pitchFamily="34" charset="-122"/>
            </a:endParaRPr>
          </a:p>
        </p:txBody>
      </p:sp>
      <p:sp>
        <p:nvSpPr>
          <p:cNvPr id="1049165" name="矩形 16"/>
          <p:cNvSpPr/>
          <p:nvPr/>
        </p:nvSpPr>
        <p:spPr>
          <a:xfrm>
            <a:off x="8936502" y="3179988"/>
            <a:ext cx="1725613" cy="612775"/>
          </a:xfrm>
          <a:prstGeom prst="rect">
            <a:avLst/>
          </a:prstGeom>
          <a:no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b="1" dirty="0">
                <a:solidFill>
                  <a:srgbClr val="CC6600"/>
                </a:solidFill>
                <a:latin typeface="微软雅黑" panose="020B0503020204020204" pitchFamily="34" charset="-122"/>
                <a:ea typeface="微软雅黑" panose="020B0503020204020204" pitchFamily="34" charset="-122"/>
              </a:rPr>
              <a:t>对检测、检验结果负责</a:t>
            </a:r>
            <a:endParaRPr lang="zh-CN" altLang="en-US" b="1" dirty="0">
              <a:solidFill>
                <a:srgbClr val="CC6600"/>
              </a:solidFill>
              <a:latin typeface="微软雅黑" panose="020B0503020204020204" pitchFamily="34" charset="-122"/>
              <a:ea typeface="微软雅黑" panose="020B0503020204020204" pitchFamily="34" charset="-122"/>
            </a:endParaRPr>
          </a:p>
        </p:txBody>
      </p:sp>
      <p:cxnSp>
        <p:nvCxnSpPr>
          <p:cNvPr id="3145809" name="直接箭头连接符 17"/>
          <p:cNvCxnSpPr/>
          <p:nvPr/>
        </p:nvCxnSpPr>
        <p:spPr>
          <a:xfrm>
            <a:off x="7514100" y="2675161"/>
            <a:ext cx="0" cy="503238"/>
          </a:xfrm>
          <a:prstGeom prst="straightConnector1">
            <a:avLst/>
          </a:prstGeom>
          <a:ln w="28575">
            <a:solidFill>
              <a:schemeClr val="tx1">
                <a:lumMod val="65000"/>
                <a:lumOff val="35000"/>
              </a:schemeClr>
            </a:solidFill>
            <a:prstDash val="solid"/>
            <a:tailEnd type="triangle" w="lg" len="lg"/>
          </a:ln>
        </p:spPr>
        <p:style>
          <a:lnRef idx="1">
            <a:schemeClr val="accent1"/>
          </a:lnRef>
          <a:fillRef idx="0">
            <a:schemeClr val="accent1"/>
          </a:fillRef>
          <a:effectRef idx="0">
            <a:schemeClr val="accent1"/>
          </a:effectRef>
          <a:fontRef idx="minor">
            <a:schemeClr val="tx1"/>
          </a:fontRef>
        </p:style>
      </p:cxnSp>
      <p:cxnSp>
        <p:nvCxnSpPr>
          <p:cNvPr id="3145810" name="直接箭头连接符 18"/>
          <p:cNvCxnSpPr/>
          <p:nvPr/>
        </p:nvCxnSpPr>
        <p:spPr>
          <a:xfrm>
            <a:off x="9798513" y="2675163"/>
            <a:ext cx="0" cy="504825"/>
          </a:xfrm>
          <a:prstGeom prst="straightConnector1">
            <a:avLst/>
          </a:prstGeom>
          <a:ln w="28575">
            <a:solidFill>
              <a:srgbClr val="CC6600"/>
            </a:solidFill>
            <a:prstDash val="dash"/>
            <a:tailEnd type="triangle" w="lg" len="lg"/>
          </a:ln>
        </p:spPr>
        <p:style>
          <a:lnRef idx="1">
            <a:schemeClr val="accent1"/>
          </a:lnRef>
          <a:fillRef idx="0">
            <a:schemeClr val="accent1"/>
          </a:fillRef>
          <a:effectRef idx="0">
            <a:schemeClr val="accent1"/>
          </a:effectRef>
          <a:fontRef idx="minor">
            <a:schemeClr val="tx1"/>
          </a:fontRef>
        </p:style>
      </p:cxnSp>
      <p:sp>
        <p:nvSpPr>
          <p:cNvPr id="1049166" name="矩形 36"/>
          <p:cNvSpPr>
            <a:spLocks noChangeArrowheads="1"/>
          </p:cNvSpPr>
          <p:nvPr/>
        </p:nvSpPr>
        <p:spPr bwMode="auto">
          <a:xfrm>
            <a:off x="6812427" y="2702151"/>
            <a:ext cx="1425575" cy="338137"/>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a:solidFill>
                  <a:srgbClr val="335BA3"/>
                </a:solidFill>
                <a:latin typeface="微软雅黑" panose="020B0503020204020204" pitchFamily="34" charset="-122"/>
                <a:ea typeface="微软雅黑" panose="020B0503020204020204" pitchFamily="34" charset="-122"/>
              </a:rPr>
              <a:t>检测   合格</a:t>
            </a:r>
            <a:endParaRPr lang="zh-CN" altLang="en-US" sz="1600" b="1">
              <a:solidFill>
                <a:srgbClr val="335BA3"/>
              </a:solidFill>
              <a:latin typeface="微软雅黑" panose="020B0503020204020204" pitchFamily="34" charset="-122"/>
              <a:ea typeface="微软雅黑" panose="020B0503020204020204" pitchFamily="34" charset="-122"/>
            </a:endParaRPr>
          </a:p>
        </p:txBody>
      </p:sp>
      <p:sp>
        <p:nvSpPr>
          <p:cNvPr id="1049167" name="矩形 23"/>
          <p:cNvSpPr/>
          <p:nvPr/>
        </p:nvSpPr>
        <p:spPr>
          <a:xfrm>
            <a:off x="6790200" y="1052738"/>
            <a:ext cx="3671888" cy="1598613"/>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168" name="AutoShape 4"/>
          <p:cNvSpPr>
            <a:spLocks noChangeArrowheads="1"/>
          </p:cNvSpPr>
          <p:nvPr/>
        </p:nvSpPr>
        <p:spPr bwMode="auto">
          <a:xfrm>
            <a:off x="6001213" y="1163863"/>
            <a:ext cx="392112" cy="1641475"/>
          </a:xfrm>
          <a:prstGeom prst="chevron">
            <a:avLst>
              <a:gd name="adj" fmla="val 85426"/>
            </a:avLst>
          </a:prstGeom>
          <a:solidFill>
            <a:schemeClr val="hlink"/>
          </a:solidFill>
          <a:ln w="6350">
            <a:solidFill>
              <a:schemeClr val="hlink"/>
            </a:solidFill>
            <a:miter lim="800000"/>
          </a:ln>
          <a:effectLst/>
        </p:spPr>
        <p:txBody>
          <a:bodyPr wrap="none"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049169" name="矩形 26"/>
          <p:cNvSpPr/>
          <p:nvPr/>
        </p:nvSpPr>
        <p:spPr>
          <a:xfrm>
            <a:off x="6650502" y="4296001"/>
            <a:ext cx="1725613" cy="612775"/>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b="1" dirty="0">
                <a:solidFill>
                  <a:srgbClr val="335BA3"/>
                </a:solidFill>
                <a:latin typeface="微软雅黑" panose="020B0503020204020204" pitchFamily="34" charset="-122"/>
                <a:ea typeface="微软雅黑" panose="020B0503020204020204" pitchFamily="34" charset="-122"/>
              </a:rPr>
              <a:t>方可投入使用</a:t>
            </a:r>
            <a:endParaRPr lang="zh-CN" altLang="en-US" sz="1600" b="1" dirty="0">
              <a:solidFill>
                <a:srgbClr val="335BA3"/>
              </a:solidFill>
              <a:latin typeface="微软雅黑" panose="020B0503020204020204" pitchFamily="34" charset="-122"/>
              <a:ea typeface="微软雅黑" panose="020B0503020204020204" pitchFamily="34" charset="-122"/>
            </a:endParaRPr>
          </a:p>
        </p:txBody>
      </p:sp>
      <p:cxnSp>
        <p:nvCxnSpPr>
          <p:cNvPr id="3145811" name="直接箭头连接符 27"/>
          <p:cNvCxnSpPr/>
          <p:nvPr/>
        </p:nvCxnSpPr>
        <p:spPr>
          <a:xfrm>
            <a:off x="7514100" y="3792761"/>
            <a:ext cx="0" cy="503238"/>
          </a:xfrm>
          <a:prstGeom prst="straightConnector1">
            <a:avLst/>
          </a:prstGeom>
          <a:ln w="28575">
            <a:solidFill>
              <a:schemeClr val="tx1">
                <a:lumMod val="65000"/>
                <a:lumOff val="35000"/>
              </a:schemeClr>
            </a:solidFill>
            <a:prstDash val="solid"/>
            <a:tailEnd type="triangle" w="lg" len="lg"/>
          </a:ln>
        </p:spPr>
        <p:style>
          <a:lnRef idx="1">
            <a:schemeClr val="accent1"/>
          </a:lnRef>
          <a:fillRef idx="0">
            <a:schemeClr val="accent1"/>
          </a:fillRef>
          <a:effectRef idx="0">
            <a:schemeClr val="accent1"/>
          </a:effectRef>
          <a:fontRef idx="minor">
            <a:schemeClr val="tx1"/>
          </a:fontRef>
        </p:style>
      </p:cxnSp>
      <p:sp>
        <p:nvSpPr>
          <p:cNvPr id="1049170" name="矩形 29"/>
          <p:cNvSpPr>
            <a:spLocks noChangeArrowheads="1"/>
          </p:cNvSpPr>
          <p:nvPr/>
        </p:nvSpPr>
        <p:spPr bwMode="auto">
          <a:xfrm>
            <a:off x="1791265" y="5627178"/>
            <a:ext cx="3632099" cy="787523"/>
          </a:xfrm>
          <a:prstGeom prst="rect">
            <a:avLst/>
          </a:prstGeom>
          <a:noFill/>
          <a:ln w="9525">
            <a:solidFill>
              <a:srgbClr val="000000"/>
            </a:solidFill>
            <a:miter lim="800000"/>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未经检测、检验或者经检测</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spcBef>
                <a:spcPct val="0"/>
              </a:spcBef>
              <a:buFontTx/>
              <a:buNone/>
            </a:pPr>
            <a:r>
              <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检验不合格的，不得投入使用</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49171" name="等腰三角形 20"/>
          <p:cNvSpPr/>
          <p:nvPr/>
        </p:nvSpPr>
        <p:spPr>
          <a:xfrm flipV="1">
            <a:off x="2530534" y="5157219"/>
            <a:ext cx="2012950" cy="288925"/>
          </a:xfrm>
          <a:prstGeom prst="triangle">
            <a:avLst>
              <a:gd name="adj" fmla="val 48525"/>
            </a:avLst>
          </a:pr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172" name="六边形 21"/>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37</a:t>
            </a:r>
            <a:endParaRPr lang="zh-CN" altLang="en-US"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7" name="任意多边形 5"/>
          <p:cNvSpPr/>
          <p:nvPr/>
        </p:nvSpPr>
        <p:spPr>
          <a:xfrm>
            <a:off x="1992338" y="2564904"/>
            <a:ext cx="8451776" cy="1116208"/>
          </a:xfrm>
          <a:custGeom>
            <a:avLst/>
            <a:gdLst>
              <a:gd name="connsiteX0" fmla="*/ 1800200 w 5724329"/>
              <a:gd name="connsiteY0" fmla="*/ 0 h 756000"/>
              <a:gd name="connsiteX1" fmla="*/ 5724329 w 5724329"/>
              <a:gd name="connsiteY1" fmla="*/ 0 h 756000"/>
              <a:gd name="connsiteX2" fmla="*/ 5724329 w 5724329"/>
              <a:gd name="connsiteY2" fmla="*/ 756000 h 756000"/>
              <a:gd name="connsiteX3" fmla="*/ 1800200 w 5724329"/>
              <a:gd name="connsiteY3" fmla="*/ 756000 h 756000"/>
              <a:gd name="connsiteX4" fmla="*/ 288032 w 5724329"/>
              <a:gd name="connsiteY4" fmla="*/ 0 h 756000"/>
              <a:gd name="connsiteX5" fmla="*/ 1008112 w 5724329"/>
              <a:gd name="connsiteY5" fmla="*/ 0 h 756000"/>
              <a:gd name="connsiteX6" fmla="*/ 1008112 w 5724329"/>
              <a:gd name="connsiteY6" fmla="*/ 756000 h 756000"/>
              <a:gd name="connsiteX7" fmla="*/ 288032 w 5724329"/>
              <a:gd name="connsiteY7" fmla="*/ 756000 h 756000"/>
              <a:gd name="connsiteX8" fmla="*/ 0 w 5724329"/>
              <a:gd name="connsiteY8" fmla="*/ 0 h 756000"/>
              <a:gd name="connsiteX9" fmla="*/ 144016 w 5724329"/>
              <a:gd name="connsiteY9" fmla="*/ 0 h 756000"/>
              <a:gd name="connsiteX10" fmla="*/ 144016 w 5724329"/>
              <a:gd name="connsiteY10" fmla="*/ 756000 h 756000"/>
              <a:gd name="connsiteX11" fmla="*/ 0 w 5724329"/>
              <a:gd name="connsiteY11" fmla="*/ 756000 h 7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4329" h="756000">
                <a:moveTo>
                  <a:pt x="1800200" y="0"/>
                </a:moveTo>
                <a:lnTo>
                  <a:pt x="5724329" y="0"/>
                </a:lnTo>
                <a:lnTo>
                  <a:pt x="5724329" y="756000"/>
                </a:lnTo>
                <a:lnTo>
                  <a:pt x="1800200" y="756000"/>
                </a:lnTo>
                <a:close/>
                <a:moveTo>
                  <a:pt x="288032" y="0"/>
                </a:moveTo>
                <a:lnTo>
                  <a:pt x="1008112" y="0"/>
                </a:lnTo>
                <a:lnTo>
                  <a:pt x="1008112" y="756000"/>
                </a:lnTo>
                <a:lnTo>
                  <a:pt x="288032" y="756000"/>
                </a:lnTo>
                <a:close/>
                <a:moveTo>
                  <a:pt x="0" y="0"/>
                </a:moveTo>
                <a:lnTo>
                  <a:pt x="144016" y="0"/>
                </a:lnTo>
                <a:lnTo>
                  <a:pt x="144016" y="756000"/>
                </a:lnTo>
                <a:lnTo>
                  <a:pt x="0" y="756000"/>
                </a:lnTo>
                <a:close/>
              </a:path>
            </a:pathLst>
          </a:custGeom>
          <a:solidFill>
            <a:srgbClr val="EF94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28" name="文本框 6"/>
          <p:cNvSpPr txBox="1"/>
          <p:nvPr/>
        </p:nvSpPr>
        <p:spPr>
          <a:xfrm>
            <a:off x="2568402" y="2738289"/>
            <a:ext cx="1008112" cy="769441"/>
          </a:xfrm>
          <a:prstGeom prst="rect">
            <a:avLst/>
          </a:prstGeom>
          <a:noFill/>
        </p:spPr>
        <p:txBody>
          <a:bodyPr wrap="square" rtlCol="0">
            <a:spAutoFit/>
          </a:bodyPr>
          <a:lstStyle/>
          <a:p>
            <a:r>
              <a:rPr lang="en-US" altLang="zh-CN" sz="4400" dirty="0">
                <a:solidFill>
                  <a:schemeClr val="bg1"/>
                </a:solidFill>
              </a:rPr>
              <a:t>01</a:t>
            </a:r>
            <a:endParaRPr lang="zh-CN" altLang="en-US" sz="4400" dirty="0">
              <a:solidFill>
                <a:schemeClr val="bg1"/>
              </a:solidFill>
            </a:endParaRPr>
          </a:p>
        </p:txBody>
      </p:sp>
      <p:sp>
        <p:nvSpPr>
          <p:cNvPr id="1048629" name="文本框 7"/>
          <p:cNvSpPr txBox="1"/>
          <p:nvPr/>
        </p:nvSpPr>
        <p:spPr>
          <a:xfrm>
            <a:off x="4904135" y="2738289"/>
            <a:ext cx="3775894" cy="769441"/>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总  则</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097160" name="图片 11"/>
          <p:cNvPicPr>
            <a:picLocks noChangeAspect="1"/>
          </p:cNvPicPr>
          <p:nvPr/>
        </p:nvPicPr>
        <p:blipFill>
          <a:blip r:embed="rId1"/>
          <a:srcRect/>
          <a:stretch>
            <a:fillRect/>
          </a:stretch>
        </p:blipFill>
        <p:spPr>
          <a:xfrm>
            <a:off x="3576514" y="2690795"/>
            <a:ext cx="920576" cy="816935"/>
          </a:xfrm>
          <a:custGeom>
            <a:avLst/>
            <a:gdLst>
              <a:gd name="connsiteX0" fmla="*/ 0 w 920576"/>
              <a:gd name="connsiteY0" fmla="*/ 0 h 816935"/>
              <a:gd name="connsiteX1" fmla="*/ 466997 w 920576"/>
              <a:gd name="connsiteY1" fmla="*/ 0 h 816935"/>
              <a:gd name="connsiteX2" fmla="*/ 920576 w 920576"/>
              <a:gd name="connsiteY2" fmla="*/ 408405 h 816935"/>
              <a:gd name="connsiteX3" fmla="*/ 920576 w 920576"/>
              <a:gd name="connsiteY3" fmla="*/ 816935 h 816935"/>
              <a:gd name="connsiteX4" fmla="*/ 0 w 920576"/>
              <a:gd name="connsiteY4" fmla="*/ 816935 h 816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576" h="816935">
                <a:moveTo>
                  <a:pt x="0" y="0"/>
                </a:moveTo>
                <a:lnTo>
                  <a:pt x="466997" y="0"/>
                </a:lnTo>
                <a:lnTo>
                  <a:pt x="920576" y="408405"/>
                </a:lnTo>
                <a:lnTo>
                  <a:pt x="920576" y="816935"/>
                </a:lnTo>
                <a:lnTo>
                  <a:pt x="0" y="816935"/>
                </a:lnTo>
                <a:close/>
              </a:path>
            </a:pathLst>
          </a:cu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48" name="Picture 2" descr="http://www.jitu5.com/uploads/allimg/141009/259858-141009100R169.jpg"/>
          <p:cNvPicPr>
            <a:picLocks noChangeAspect="1" noChangeArrowheads="1"/>
          </p:cNvPicPr>
          <p:nvPr/>
        </p:nvPicPr>
        <p:blipFill rotWithShape="1">
          <a:blip r:embed="rId1" cstate="print">
            <a:duotone>
              <a:schemeClr val="accent6">
                <a:shade val="45000"/>
                <a:satMod val="135000"/>
              </a:schemeClr>
              <a:prstClr val="white"/>
            </a:duotone>
          </a:blip>
          <a:srcRect l="5415" t="28006" r="9970"/>
          <a:stretch>
            <a:fillRect/>
          </a:stretch>
        </p:blipFill>
        <p:spPr bwMode="auto">
          <a:xfrm>
            <a:off x="3621105" y="2258512"/>
            <a:ext cx="1296144" cy="848320"/>
          </a:xfrm>
          <a:prstGeom prst="rect">
            <a:avLst/>
          </a:prstGeom>
          <a:noFill/>
        </p:spPr>
      </p:pic>
      <p:pic>
        <p:nvPicPr>
          <p:cNvPr id="2097249" name="Picture 2" descr="http://www.jitu5.com/uploads/allimg/141009/259858-141009100R169.jpg"/>
          <p:cNvPicPr>
            <a:picLocks noChangeAspect="1" noChangeArrowheads="1"/>
          </p:cNvPicPr>
          <p:nvPr/>
        </p:nvPicPr>
        <p:blipFill rotWithShape="1">
          <a:blip r:embed="rId1" cstate="print">
            <a:duotone>
              <a:schemeClr val="accent5">
                <a:shade val="45000"/>
                <a:satMod val="135000"/>
              </a:schemeClr>
              <a:prstClr val="white"/>
            </a:duotone>
          </a:blip>
          <a:srcRect l="5415" t="28006" r="9970"/>
          <a:stretch>
            <a:fillRect/>
          </a:stretch>
        </p:blipFill>
        <p:spPr bwMode="auto">
          <a:xfrm>
            <a:off x="3650805" y="4128981"/>
            <a:ext cx="1296144" cy="848320"/>
          </a:xfrm>
          <a:prstGeom prst="rect">
            <a:avLst/>
          </a:prstGeom>
          <a:noFill/>
        </p:spPr>
      </p:pic>
      <p:sp>
        <p:nvSpPr>
          <p:cNvPr id="1049173" name="矩形 12"/>
          <p:cNvSpPr>
            <a:spLocks noChangeArrowheads="1"/>
          </p:cNvSpPr>
          <p:nvPr/>
        </p:nvSpPr>
        <p:spPr bwMode="auto">
          <a:xfrm>
            <a:off x="3530800" y="3005611"/>
            <a:ext cx="1445270" cy="738344"/>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FontTx/>
              <a:buNone/>
            </a:pPr>
            <a:r>
              <a:rPr lang="zh-CN" altLang="en-US" sz="1200" b="1" dirty="0">
                <a:latin typeface="微软雅黑" panose="020B0503020204020204" pitchFamily="34" charset="-122"/>
                <a:ea typeface="微软雅黑" panose="020B0503020204020204" pitchFamily="34" charset="-122"/>
              </a:rPr>
              <a:t>国务院应急管理部门会同国务院有关部门制定并公布</a:t>
            </a:r>
            <a:endParaRPr lang="zh-CN" altLang="en-US" sz="1200" b="1" dirty="0">
              <a:latin typeface="微软雅黑" panose="020B0503020204020204" pitchFamily="34" charset="-122"/>
              <a:ea typeface="微软雅黑" panose="020B0503020204020204" pitchFamily="34" charset="-122"/>
            </a:endParaRPr>
          </a:p>
        </p:txBody>
      </p:sp>
      <p:sp>
        <p:nvSpPr>
          <p:cNvPr id="1049174" name="矩形 13"/>
          <p:cNvSpPr/>
          <p:nvPr/>
        </p:nvSpPr>
        <p:spPr>
          <a:xfrm>
            <a:off x="3530801" y="2206902"/>
            <a:ext cx="1476375" cy="1584325"/>
          </a:xfrm>
          <a:prstGeom prst="rect">
            <a:avLst/>
          </a:prstGeom>
          <a:noFill/>
          <a:ln w="57150">
            <a:solidFill>
              <a:srgbClr val="83AC6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175" name="矩形 14"/>
          <p:cNvSpPr/>
          <p:nvPr/>
        </p:nvSpPr>
        <p:spPr>
          <a:xfrm>
            <a:off x="3530801" y="3953152"/>
            <a:ext cx="1476375" cy="1584325"/>
          </a:xfrm>
          <a:prstGeom prst="rect">
            <a:avLst/>
          </a:prstGeom>
          <a:noFill/>
          <a:ln w="57150">
            <a:solidFill>
              <a:srgbClr val="6583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176" name="矩形 15"/>
          <p:cNvSpPr>
            <a:spLocks noChangeArrowheads="1"/>
          </p:cNvSpPr>
          <p:nvPr/>
        </p:nvSpPr>
        <p:spPr bwMode="auto">
          <a:xfrm>
            <a:off x="3668207" y="4989788"/>
            <a:ext cx="1261884" cy="535531"/>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FontTx/>
              <a:buNone/>
            </a:pPr>
            <a:r>
              <a:rPr lang="zh-CN" altLang="en-US" sz="1200" b="1" dirty="0">
                <a:latin typeface="微软雅黑" panose="020B0503020204020204" pitchFamily="34" charset="-122"/>
                <a:ea typeface="微软雅黑" panose="020B0503020204020204" pitchFamily="34" charset="-122"/>
              </a:rPr>
              <a:t>省、自治区</a:t>
            </a:r>
            <a:endParaRPr lang="en-US" altLang="zh-CN" sz="1200" b="1" dirty="0">
              <a:latin typeface="微软雅黑" panose="020B0503020204020204" pitchFamily="34" charset="-122"/>
              <a:ea typeface="微软雅黑" panose="020B0503020204020204" pitchFamily="34" charset="-122"/>
            </a:endParaRPr>
          </a:p>
          <a:p>
            <a:pPr algn="ctr">
              <a:lnSpc>
                <a:spcPct val="120000"/>
              </a:lnSpc>
              <a:spcBef>
                <a:spcPct val="0"/>
              </a:spcBef>
              <a:buFontTx/>
              <a:buNone/>
            </a:pPr>
            <a:r>
              <a:rPr lang="zh-CN" altLang="en-US" sz="1200" b="1" dirty="0">
                <a:latin typeface="微软雅黑" panose="020B0503020204020204" pitchFamily="34" charset="-122"/>
                <a:ea typeface="微软雅黑" panose="020B0503020204020204" pitchFamily="34" charset="-122"/>
              </a:rPr>
              <a:t>直辖市人民政府</a:t>
            </a:r>
            <a:endParaRPr lang="zh-CN" altLang="en-US" sz="1200" b="1" dirty="0">
              <a:latin typeface="微软雅黑" panose="020B0503020204020204" pitchFamily="34" charset="-122"/>
              <a:ea typeface="微软雅黑" panose="020B0503020204020204" pitchFamily="34" charset="-122"/>
            </a:endParaRPr>
          </a:p>
        </p:txBody>
      </p:sp>
      <p:cxnSp>
        <p:nvCxnSpPr>
          <p:cNvPr id="3145812" name="直接箭头连接符 16"/>
          <p:cNvCxnSpPr/>
          <p:nvPr/>
        </p:nvCxnSpPr>
        <p:spPr>
          <a:xfrm>
            <a:off x="5184976" y="3021287"/>
            <a:ext cx="1355725" cy="0"/>
          </a:xfrm>
          <a:prstGeom prst="straightConnector1">
            <a:avLst/>
          </a:prstGeom>
          <a:ln w="28575">
            <a:solidFill>
              <a:srgbClr val="83AC68"/>
            </a:solidFill>
            <a:prstDash val="solid"/>
            <a:tailEnd type="triangle" w="lg" len="lg"/>
          </a:ln>
        </p:spPr>
        <p:style>
          <a:lnRef idx="1">
            <a:schemeClr val="accent1"/>
          </a:lnRef>
          <a:fillRef idx="0">
            <a:schemeClr val="accent1"/>
          </a:fillRef>
          <a:effectRef idx="0">
            <a:schemeClr val="accent1"/>
          </a:effectRef>
          <a:fontRef idx="minor">
            <a:schemeClr val="tx1"/>
          </a:fontRef>
        </p:style>
      </p:cxnSp>
      <p:sp>
        <p:nvSpPr>
          <p:cNvPr id="1049177" name="矩形 17"/>
          <p:cNvSpPr/>
          <p:nvPr/>
        </p:nvSpPr>
        <p:spPr>
          <a:xfrm>
            <a:off x="6756601" y="2198964"/>
            <a:ext cx="1476375" cy="1584325"/>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178" name="矩形 18"/>
          <p:cNvSpPr>
            <a:spLocks noChangeArrowheads="1"/>
          </p:cNvSpPr>
          <p:nvPr/>
        </p:nvSpPr>
        <p:spPr bwMode="auto">
          <a:xfrm>
            <a:off x="7094680" y="2262463"/>
            <a:ext cx="800219" cy="29514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FontTx/>
              <a:buNone/>
            </a:pPr>
            <a:r>
              <a:rPr lang="zh-CN" altLang="en-US" sz="1200" b="1">
                <a:solidFill>
                  <a:schemeClr val="tx1">
                    <a:lumMod val="65000"/>
                    <a:lumOff val="35000"/>
                  </a:schemeClr>
                </a:solidFill>
                <a:latin typeface="微软雅黑" panose="020B0503020204020204" pitchFamily="34" charset="-122"/>
                <a:ea typeface="微软雅黑" panose="020B0503020204020204" pitchFamily="34" charset="-122"/>
              </a:rPr>
              <a:t>淘汰目录</a:t>
            </a:r>
            <a:endParaRPr lang="zh-CN" altLang="en-US" sz="1200" b="1">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45813" name="直接连接符 20"/>
          <p:cNvCxnSpPr/>
          <p:nvPr/>
        </p:nvCxnSpPr>
        <p:spPr>
          <a:xfrm>
            <a:off x="6985201" y="2805387"/>
            <a:ext cx="10080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45814" name="直接连接符 22"/>
          <p:cNvCxnSpPr/>
          <p:nvPr/>
        </p:nvCxnSpPr>
        <p:spPr>
          <a:xfrm>
            <a:off x="6985201" y="2957787"/>
            <a:ext cx="10080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45815" name="直接连接符 23"/>
          <p:cNvCxnSpPr/>
          <p:nvPr/>
        </p:nvCxnSpPr>
        <p:spPr>
          <a:xfrm>
            <a:off x="6985201" y="3110187"/>
            <a:ext cx="10080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45816" name="直接连接符 24"/>
          <p:cNvCxnSpPr/>
          <p:nvPr/>
        </p:nvCxnSpPr>
        <p:spPr>
          <a:xfrm>
            <a:off x="6985201" y="3262587"/>
            <a:ext cx="10080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45817" name="直接连接符 25"/>
          <p:cNvCxnSpPr/>
          <p:nvPr/>
        </p:nvCxnSpPr>
        <p:spPr>
          <a:xfrm>
            <a:off x="6985201" y="3414987"/>
            <a:ext cx="10080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49179" name="矩形 26"/>
          <p:cNvSpPr/>
          <p:nvPr/>
        </p:nvSpPr>
        <p:spPr>
          <a:xfrm>
            <a:off x="6756601" y="3957914"/>
            <a:ext cx="1476375" cy="1584325"/>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180" name="矩形 27"/>
          <p:cNvSpPr>
            <a:spLocks noChangeArrowheads="1"/>
          </p:cNvSpPr>
          <p:nvPr/>
        </p:nvSpPr>
        <p:spPr bwMode="auto">
          <a:xfrm>
            <a:off x="6940789" y="4021414"/>
            <a:ext cx="1107996" cy="29514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FontTx/>
              <a:buNone/>
            </a:pPr>
            <a:r>
              <a:rPr lang="zh-CN" altLang="en-US" sz="1200" b="1">
                <a:solidFill>
                  <a:schemeClr val="tx1">
                    <a:lumMod val="65000"/>
                    <a:lumOff val="35000"/>
                  </a:schemeClr>
                </a:solidFill>
                <a:latin typeface="微软雅黑" panose="020B0503020204020204" pitchFamily="34" charset="-122"/>
                <a:ea typeface="微软雅黑" panose="020B0503020204020204" pitchFamily="34" charset="-122"/>
              </a:rPr>
              <a:t>具体淘汰目录</a:t>
            </a:r>
            <a:endParaRPr lang="zh-CN" altLang="en-US" sz="1200" b="1">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45818" name="直接连接符 28"/>
          <p:cNvCxnSpPr/>
          <p:nvPr/>
        </p:nvCxnSpPr>
        <p:spPr>
          <a:xfrm>
            <a:off x="6985201" y="4564337"/>
            <a:ext cx="10080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45819" name="直接连接符 29"/>
          <p:cNvCxnSpPr/>
          <p:nvPr/>
        </p:nvCxnSpPr>
        <p:spPr>
          <a:xfrm>
            <a:off x="6985201" y="4716737"/>
            <a:ext cx="10080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45820" name="直接连接符 30"/>
          <p:cNvCxnSpPr/>
          <p:nvPr/>
        </p:nvCxnSpPr>
        <p:spPr>
          <a:xfrm>
            <a:off x="6985201" y="4869137"/>
            <a:ext cx="10080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45821" name="直接连接符 31"/>
          <p:cNvCxnSpPr/>
          <p:nvPr/>
        </p:nvCxnSpPr>
        <p:spPr>
          <a:xfrm>
            <a:off x="6985201" y="5021537"/>
            <a:ext cx="10080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45822" name="直接连接符 32"/>
          <p:cNvCxnSpPr/>
          <p:nvPr/>
        </p:nvCxnSpPr>
        <p:spPr>
          <a:xfrm>
            <a:off x="6985201" y="5173937"/>
            <a:ext cx="10080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45823" name="直接箭头连接符 33"/>
          <p:cNvCxnSpPr/>
          <p:nvPr/>
        </p:nvCxnSpPr>
        <p:spPr>
          <a:xfrm>
            <a:off x="5184974" y="4711975"/>
            <a:ext cx="1284288" cy="0"/>
          </a:xfrm>
          <a:prstGeom prst="straightConnector1">
            <a:avLst/>
          </a:prstGeom>
          <a:ln w="28575">
            <a:solidFill>
              <a:srgbClr val="6583B9"/>
            </a:solidFill>
            <a:prstDash val="solid"/>
            <a:tailEnd type="triangle" w="lg" len="lg"/>
          </a:ln>
        </p:spPr>
        <p:style>
          <a:lnRef idx="1">
            <a:schemeClr val="accent1"/>
          </a:lnRef>
          <a:fillRef idx="0">
            <a:schemeClr val="accent1"/>
          </a:fillRef>
          <a:effectRef idx="0">
            <a:schemeClr val="accent1"/>
          </a:effectRef>
          <a:fontRef idx="minor">
            <a:schemeClr val="tx1"/>
          </a:fontRef>
        </p:style>
      </p:cxnSp>
      <p:sp>
        <p:nvSpPr>
          <p:cNvPr id="1049181" name="矩形 34"/>
          <p:cNvSpPr>
            <a:spLocks noChangeArrowheads="1"/>
          </p:cNvSpPr>
          <p:nvPr/>
        </p:nvSpPr>
        <p:spPr bwMode="auto">
          <a:xfrm>
            <a:off x="5546519" y="2521226"/>
            <a:ext cx="543739" cy="88909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200000"/>
              </a:lnSpc>
              <a:spcBef>
                <a:spcPct val="0"/>
              </a:spcBef>
              <a:buFontTx/>
              <a:buNone/>
            </a:pPr>
            <a:r>
              <a:rPr lang="zh-CN" altLang="en-US" sz="1400" b="1">
                <a:solidFill>
                  <a:srgbClr val="CC6600"/>
                </a:solidFill>
                <a:latin typeface="微软雅黑" panose="020B0503020204020204" pitchFamily="34" charset="-122"/>
                <a:ea typeface="微软雅黑" panose="020B0503020204020204" pitchFamily="34" charset="-122"/>
              </a:rPr>
              <a:t>制定</a:t>
            </a:r>
            <a:endParaRPr lang="en-US" altLang="zh-CN" sz="1400" b="1">
              <a:solidFill>
                <a:srgbClr val="CC6600"/>
              </a:solidFill>
              <a:latin typeface="微软雅黑" panose="020B0503020204020204" pitchFamily="34" charset="-122"/>
              <a:ea typeface="微软雅黑" panose="020B0503020204020204" pitchFamily="34" charset="-122"/>
            </a:endParaRPr>
          </a:p>
          <a:p>
            <a:pPr algn="ctr">
              <a:lnSpc>
                <a:spcPct val="200000"/>
              </a:lnSpc>
              <a:spcBef>
                <a:spcPct val="0"/>
              </a:spcBef>
              <a:buFontTx/>
              <a:buNone/>
            </a:pPr>
            <a:r>
              <a:rPr lang="zh-CN" altLang="en-US" sz="1400" b="1">
                <a:solidFill>
                  <a:srgbClr val="CC6600"/>
                </a:solidFill>
                <a:latin typeface="微软雅黑" panose="020B0503020204020204" pitchFamily="34" charset="-122"/>
                <a:ea typeface="微软雅黑" panose="020B0503020204020204" pitchFamily="34" charset="-122"/>
              </a:rPr>
              <a:t>公布</a:t>
            </a:r>
            <a:endParaRPr lang="zh-CN" altLang="en-US" sz="1400" b="1">
              <a:solidFill>
                <a:srgbClr val="CC6600"/>
              </a:solidFill>
              <a:latin typeface="微软雅黑" panose="020B0503020204020204" pitchFamily="34" charset="-122"/>
              <a:ea typeface="微软雅黑" panose="020B0503020204020204" pitchFamily="34" charset="-122"/>
            </a:endParaRPr>
          </a:p>
        </p:txBody>
      </p:sp>
      <p:sp>
        <p:nvSpPr>
          <p:cNvPr id="1049182" name="矩形 35"/>
          <p:cNvSpPr>
            <a:spLocks noChangeArrowheads="1"/>
          </p:cNvSpPr>
          <p:nvPr/>
        </p:nvSpPr>
        <p:spPr bwMode="auto">
          <a:xfrm>
            <a:off x="5541757" y="4219851"/>
            <a:ext cx="543739" cy="88909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200000"/>
              </a:lnSpc>
              <a:spcBef>
                <a:spcPct val="0"/>
              </a:spcBef>
              <a:buFontTx/>
              <a:buNone/>
            </a:pPr>
            <a:r>
              <a:rPr lang="zh-CN" altLang="en-US" sz="1400" b="1">
                <a:solidFill>
                  <a:srgbClr val="CC6600"/>
                </a:solidFill>
                <a:latin typeface="微软雅黑" panose="020B0503020204020204" pitchFamily="34" charset="-122"/>
                <a:ea typeface="微软雅黑" panose="020B0503020204020204" pitchFamily="34" charset="-122"/>
              </a:rPr>
              <a:t>制定</a:t>
            </a:r>
            <a:endParaRPr lang="en-US" altLang="zh-CN" sz="1400" b="1">
              <a:solidFill>
                <a:srgbClr val="CC6600"/>
              </a:solidFill>
              <a:latin typeface="微软雅黑" panose="020B0503020204020204" pitchFamily="34" charset="-122"/>
              <a:ea typeface="微软雅黑" panose="020B0503020204020204" pitchFamily="34" charset="-122"/>
            </a:endParaRPr>
          </a:p>
          <a:p>
            <a:pPr algn="ctr">
              <a:lnSpc>
                <a:spcPct val="200000"/>
              </a:lnSpc>
              <a:spcBef>
                <a:spcPct val="0"/>
              </a:spcBef>
              <a:buFontTx/>
              <a:buNone/>
            </a:pPr>
            <a:r>
              <a:rPr lang="zh-CN" altLang="en-US" sz="1400" b="1">
                <a:solidFill>
                  <a:srgbClr val="CC6600"/>
                </a:solidFill>
                <a:latin typeface="微软雅黑" panose="020B0503020204020204" pitchFamily="34" charset="-122"/>
                <a:ea typeface="微软雅黑" panose="020B0503020204020204" pitchFamily="34" charset="-122"/>
              </a:rPr>
              <a:t>公布</a:t>
            </a:r>
            <a:endParaRPr lang="zh-CN" altLang="en-US" sz="1400" b="1">
              <a:solidFill>
                <a:srgbClr val="CC6600"/>
              </a:solidFill>
              <a:latin typeface="微软雅黑" panose="020B0503020204020204" pitchFamily="34" charset="-122"/>
              <a:ea typeface="微软雅黑" panose="020B0503020204020204" pitchFamily="34" charset="-122"/>
            </a:endParaRPr>
          </a:p>
        </p:txBody>
      </p:sp>
      <p:sp>
        <p:nvSpPr>
          <p:cNvPr id="1049183" name="矩形 36"/>
          <p:cNvSpPr>
            <a:spLocks noChangeArrowheads="1"/>
          </p:cNvSpPr>
          <p:nvPr/>
        </p:nvSpPr>
        <p:spPr bwMode="auto">
          <a:xfrm>
            <a:off x="3222824" y="184425"/>
            <a:ext cx="5557838" cy="36830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800" b="1" dirty="0">
                <a:latin typeface="微软雅黑" panose="020B0503020204020204" pitchFamily="34" charset="-122"/>
                <a:ea typeface="微软雅黑" panose="020B0503020204020204" pitchFamily="34" charset="-122"/>
              </a:rPr>
              <a:t>国家对严重危及生产安全的</a:t>
            </a:r>
            <a:r>
              <a:rPr lang="zh-CN" altLang="en-US" sz="1800" b="1" dirty="0">
                <a:solidFill>
                  <a:srgbClr val="CC6600"/>
                </a:solidFill>
                <a:latin typeface="微软雅黑" panose="020B0503020204020204" pitchFamily="34" charset="-122"/>
                <a:ea typeface="微软雅黑" panose="020B0503020204020204" pitchFamily="34" charset="-122"/>
              </a:rPr>
              <a:t>工艺、设备实行淘汰制度</a:t>
            </a:r>
            <a:endParaRPr lang="zh-CN" altLang="en-US" sz="1800" b="1" dirty="0">
              <a:solidFill>
                <a:srgbClr val="CC6600"/>
              </a:solidFill>
              <a:latin typeface="微软雅黑" panose="020B0503020204020204" pitchFamily="34" charset="-122"/>
              <a:ea typeface="微软雅黑" panose="020B0503020204020204" pitchFamily="34" charset="-122"/>
            </a:endParaRPr>
          </a:p>
        </p:txBody>
      </p:sp>
      <p:sp>
        <p:nvSpPr>
          <p:cNvPr id="1049184" name="矩形 39"/>
          <p:cNvSpPr/>
          <p:nvPr/>
        </p:nvSpPr>
        <p:spPr>
          <a:xfrm>
            <a:off x="3216474" y="2025925"/>
            <a:ext cx="5556250" cy="3732212"/>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185" name="矩形 41"/>
          <p:cNvSpPr>
            <a:spLocks noChangeArrowheads="1"/>
          </p:cNvSpPr>
          <p:nvPr/>
        </p:nvSpPr>
        <p:spPr bwMode="auto">
          <a:xfrm>
            <a:off x="6940751" y="793132"/>
            <a:ext cx="595035" cy="107721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3200" b="1" dirty="0">
                <a:solidFill>
                  <a:srgbClr val="CC6600"/>
                </a:solidFill>
                <a:latin typeface="微软雅黑" panose="020B0503020204020204" pitchFamily="34" charset="-122"/>
                <a:ea typeface="微软雅黑" panose="020B0503020204020204" pitchFamily="34" charset="-122"/>
              </a:rPr>
              <a:t>淘</a:t>
            </a:r>
            <a:endParaRPr lang="en-US" altLang="zh-CN" sz="3200" b="1" dirty="0">
              <a:solidFill>
                <a:srgbClr val="CC6600"/>
              </a:solidFill>
              <a:latin typeface="微软雅黑" panose="020B0503020204020204" pitchFamily="34" charset="-122"/>
              <a:ea typeface="微软雅黑" panose="020B0503020204020204" pitchFamily="34" charset="-122"/>
            </a:endParaRPr>
          </a:p>
          <a:p>
            <a:pPr algn="ctr">
              <a:lnSpc>
                <a:spcPct val="100000"/>
              </a:lnSpc>
              <a:spcBef>
                <a:spcPct val="0"/>
              </a:spcBef>
              <a:buFontTx/>
              <a:buNone/>
            </a:pPr>
            <a:r>
              <a:rPr lang="zh-CN" altLang="en-US" sz="3200" b="1" dirty="0">
                <a:solidFill>
                  <a:srgbClr val="CC6600"/>
                </a:solidFill>
                <a:latin typeface="微软雅黑" panose="020B0503020204020204" pitchFamily="34" charset="-122"/>
                <a:ea typeface="微软雅黑" panose="020B0503020204020204" pitchFamily="34" charset="-122"/>
              </a:rPr>
              <a:t>汰</a:t>
            </a:r>
            <a:endParaRPr lang="zh-CN" altLang="en-US" sz="3200" b="1" dirty="0">
              <a:solidFill>
                <a:srgbClr val="CC6600"/>
              </a:solidFill>
              <a:latin typeface="微软雅黑" panose="020B0503020204020204" pitchFamily="34" charset="-122"/>
              <a:ea typeface="微软雅黑" panose="020B0503020204020204" pitchFamily="34" charset="-122"/>
            </a:endParaRPr>
          </a:p>
        </p:txBody>
      </p:sp>
      <p:sp>
        <p:nvSpPr>
          <p:cNvPr id="1049186" name="矩形 40"/>
          <p:cNvSpPr/>
          <p:nvPr/>
        </p:nvSpPr>
        <p:spPr>
          <a:xfrm>
            <a:off x="3216474" y="68537"/>
            <a:ext cx="5556250" cy="1962150"/>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250" name="Picture 2" descr="http://www.jitu5.com/uploads/allimg/140327/259513-14032G5592689.jpg"/>
          <p:cNvPicPr>
            <a:picLocks noChangeAspect="1" noChangeArrowheads="1"/>
          </p:cNvPicPr>
          <p:nvPr/>
        </p:nvPicPr>
        <p:blipFill>
          <a:blip r:embed="rId2"/>
          <a:srcRect t="10381" b="15936"/>
          <a:stretch>
            <a:fillRect/>
          </a:stretch>
        </p:blipFill>
        <p:spPr bwMode="auto">
          <a:xfrm>
            <a:off x="5335789" y="857527"/>
            <a:ext cx="1133475" cy="720725"/>
          </a:xfrm>
          <a:prstGeom prst="rect">
            <a:avLst/>
          </a:prstGeom>
          <a:noFill/>
          <a:ln>
            <a:noFill/>
          </a:ln>
        </p:spPr>
      </p:pic>
      <p:pic>
        <p:nvPicPr>
          <p:cNvPr id="2097251" name="Picture 4" descr="http://www.jitu5.com/uploads/allimg/140327/259513-14032G5592689.jpg"/>
          <p:cNvPicPr>
            <a:picLocks noChangeAspect="1" noChangeArrowheads="1"/>
          </p:cNvPicPr>
          <p:nvPr/>
        </p:nvPicPr>
        <p:blipFill>
          <a:blip r:embed="rId3"/>
          <a:srcRect t="3488"/>
          <a:stretch>
            <a:fillRect/>
          </a:stretch>
        </p:blipFill>
        <p:spPr bwMode="auto">
          <a:xfrm>
            <a:off x="4353126" y="892452"/>
            <a:ext cx="760413" cy="701675"/>
          </a:xfrm>
          <a:prstGeom prst="rect">
            <a:avLst/>
          </a:prstGeom>
          <a:noFill/>
          <a:ln>
            <a:noFill/>
          </a:ln>
        </p:spPr>
      </p:pic>
      <p:sp>
        <p:nvSpPr>
          <p:cNvPr id="1049187" name="矩形 44"/>
          <p:cNvSpPr>
            <a:spLocks noChangeArrowheads="1"/>
          </p:cNvSpPr>
          <p:nvPr/>
        </p:nvSpPr>
        <p:spPr bwMode="auto">
          <a:xfrm>
            <a:off x="4357830" y="1575076"/>
            <a:ext cx="800219" cy="29514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FontTx/>
              <a:buNone/>
            </a:pPr>
            <a:r>
              <a:rPr lang="zh-CN" altLang="en-US" sz="1200" b="1">
                <a:latin typeface="微软雅黑" panose="020B0503020204020204" pitchFamily="34" charset="-122"/>
                <a:ea typeface="微软雅黑" panose="020B0503020204020204" pitchFamily="34" charset="-122"/>
              </a:rPr>
              <a:t>危险工艺</a:t>
            </a:r>
            <a:endParaRPr lang="zh-CN" altLang="en-US" sz="1200" b="1">
              <a:latin typeface="微软雅黑" panose="020B0503020204020204" pitchFamily="34" charset="-122"/>
              <a:ea typeface="微软雅黑" panose="020B0503020204020204" pitchFamily="34" charset="-122"/>
            </a:endParaRPr>
          </a:p>
        </p:txBody>
      </p:sp>
      <p:sp>
        <p:nvSpPr>
          <p:cNvPr id="1049188" name="矩形 45"/>
          <p:cNvSpPr>
            <a:spLocks noChangeArrowheads="1"/>
          </p:cNvSpPr>
          <p:nvPr/>
        </p:nvSpPr>
        <p:spPr bwMode="auto">
          <a:xfrm>
            <a:off x="5451674" y="1576664"/>
            <a:ext cx="946150" cy="295145"/>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FontTx/>
              <a:buNone/>
            </a:pPr>
            <a:r>
              <a:rPr lang="zh-CN" altLang="en-US" sz="1200" b="1">
                <a:latin typeface="微软雅黑" panose="020B0503020204020204" pitchFamily="34" charset="-122"/>
                <a:ea typeface="微软雅黑" panose="020B0503020204020204" pitchFamily="34" charset="-122"/>
              </a:rPr>
              <a:t>危险设备</a:t>
            </a:r>
            <a:endParaRPr lang="zh-CN" altLang="en-US" sz="1200" b="1">
              <a:latin typeface="微软雅黑" panose="020B0503020204020204" pitchFamily="34" charset="-122"/>
              <a:ea typeface="微软雅黑" panose="020B0503020204020204" pitchFamily="34" charset="-122"/>
            </a:endParaRPr>
          </a:p>
        </p:txBody>
      </p:sp>
      <p:cxnSp>
        <p:nvCxnSpPr>
          <p:cNvPr id="3145824" name="直接连接符 47"/>
          <p:cNvCxnSpPr/>
          <p:nvPr/>
        </p:nvCxnSpPr>
        <p:spPr>
          <a:xfrm>
            <a:off x="4429324" y="882925"/>
            <a:ext cx="1943100" cy="779462"/>
          </a:xfrm>
          <a:prstGeom prst="line">
            <a:avLst/>
          </a:prstGeom>
          <a:ln w="177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45825" name="直接连接符 48"/>
          <p:cNvCxnSpPr/>
          <p:nvPr/>
        </p:nvCxnSpPr>
        <p:spPr>
          <a:xfrm rot="-2400000">
            <a:off x="4451549" y="854350"/>
            <a:ext cx="1944688" cy="779462"/>
          </a:xfrm>
          <a:prstGeom prst="line">
            <a:avLst/>
          </a:prstGeom>
          <a:ln w="177800">
            <a:solidFill>
              <a:srgbClr val="C00000"/>
            </a:solidFill>
          </a:ln>
        </p:spPr>
        <p:style>
          <a:lnRef idx="1">
            <a:schemeClr val="accent1"/>
          </a:lnRef>
          <a:fillRef idx="0">
            <a:schemeClr val="accent1"/>
          </a:fillRef>
          <a:effectRef idx="0">
            <a:schemeClr val="accent1"/>
          </a:effectRef>
          <a:fontRef idx="minor">
            <a:schemeClr val="tx1"/>
          </a:fontRef>
        </p:style>
      </p:cxnSp>
      <p:sp>
        <p:nvSpPr>
          <p:cNvPr id="1049189" name="矩形 49"/>
          <p:cNvSpPr/>
          <p:nvPr/>
        </p:nvSpPr>
        <p:spPr>
          <a:xfrm>
            <a:off x="3903864" y="692425"/>
            <a:ext cx="2879725" cy="1198562"/>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190" name="矩形 51"/>
          <p:cNvSpPr/>
          <p:nvPr/>
        </p:nvSpPr>
        <p:spPr>
          <a:xfrm>
            <a:off x="3222824" y="5766077"/>
            <a:ext cx="5557838" cy="777875"/>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191" name="矩形 52"/>
          <p:cNvSpPr>
            <a:spLocks noChangeArrowheads="1"/>
          </p:cNvSpPr>
          <p:nvPr/>
        </p:nvSpPr>
        <p:spPr bwMode="auto">
          <a:xfrm>
            <a:off x="4865887" y="5713689"/>
            <a:ext cx="3395662" cy="787523"/>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生产经营单位不得使用应当</a:t>
            </a:r>
            <a:r>
              <a:rPr lang="zh-CN" altLang="en-US" sz="1600" b="1" dirty="0">
                <a:solidFill>
                  <a:srgbClr val="DC3C00"/>
                </a:solidFill>
                <a:latin typeface="微软雅黑" panose="020B0503020204020204" pitchFamily="34" charset="-122"/>
                <a:ea typeface="微软雅黑" panose="020B0503020204020204" pitchFamily="34" charset="-122"/>
              </a:rPr>
              <a:t>淘汰</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的</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危及生产安全的工艺、设备</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097252" name="Picture 6" descr="http://www.jitu5.com/uploads/allimg/130224/260465-130224193Q731.jpg"/>
          <p:cNvPicPr>
            <a:picLocks noChangeAspect="1" noChangeArrowheads="1"/>
          </p:cNvPicPr>
          <p:nvPr/>
        </p:nvPicPr>
        <p:blipFill>
          <a:blip r:embed="rId4"/>
          <a:srcRect r="6667" b="11270"/>
          <a:stretch>
            <a:fillRect/>
          </a:stretch>
        </p:blipFill>
        <p:spPr bwMode="auto">
          <a:xfrm>
            <a:off x="3745112" y="5791475"/>
            <a:ext cx="735012" cy="736600"/>
          </a:xfrm>
          <a:prstGeom prst="rect">
            <a:avLst/>
          </a:prstGeom>
          <a:noFill/>
          <a:ln>
            <a:noFill/>
          </a:ln>
        </p:spPr>
      </p:pic>
      <p:sp>
        <p:nvSpPr>
          <p:cNvPr id="1049192" name="六边形 41"/>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38</a:t>
            </a:r>
            <a:endParaRPr lang="zh-CN" altLang="en-US" sz="2800" dirty="0"/>
          </a:p>
        </p:txBody>
      </p:sp>
      <p:sp>
        <p:nvSpPr>
          <p:cNvPr id="1049193" name="文本框 42"/>
          <p:cNvSpPr txBox="1"/>
          <p:nvPr/>
        </p:nvSpPr>
        <p:spPr>
          <a:xfrm>
            <a:off x="8350750" y="2571059"/>
            <a:ext cx="2947813" cy="787523"/>
          </a:xfrm>
          <a:prstGeom prst="rect">
            <a:avLst/>
          </a:prstGeom>
          <a:solidFill>
            <a:schemeClr val="bg1"/>
          </a:solidFill>
          <a:ln>
            <a:solidFill>
              <a:schemeClr val="tx1">
                <a:lumMod val="50000"/>
                <a:lumOff val="50000"/>
              </a:schemeClr>
            </a:solidFill>
          </a:ln>
        </p:spPr>
        <p:txBody>
          <a:bodyPr wrap="square">
            <a:spAutoFit/>
          </a:bodyPr>
          <a:lstStyle>
            <a:defPPr>
              <a:defRPr lang="zh-CN"/>
            </a:defPPr>
            <a:lvl1pPr>
              <a:lnSpc>
                <a:spcPct val="150000"/>
              </a:lnSpc>
              <a:buFontTx/>
              <a:buNone/>
              <a:defRPr sz="1600" b="1">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9pPr>
          </a:lstStyle>
          <a:p>
            <a:r>
              <a:rPr lang="zh-CN" altLang="en-US" dirty="0"/>
              <a:t>法律、行政法规对目录的制定另有规定的，适用其规定。</a:t>
            </a:r>
            <a:endParaRPr lang="zh-CN" altLang="en-US" dirty="0"/>
          </a:p>
        </p:txBody>
      </p:sp>
      <p:sp>
        <p:nvSpPr>
          <p:cNvPr id="1049194" name="文本框 43"/>
          <p:cNvSpPr txBox="1"/>
          <p:nvPr/>
        </p:nvSpPr>
        <p:spPr>
          <a:xfrm>
            <a:off x="8350750" y="4303133"/>
            <a:ext cx="2995673" cy="787523"/>
          </a:xfrm>
          <a:prstGeom prst="rect">
            <a:avLst/>
          </a:prstGeom>
          <a:solidFill>
            <a:schemeClr val="bg1"/>
          </a:solidFill>
          <a:ln w="9525">
            <a:solidFill>
              <a:srgbClr val="000000"/>
            </a:solidFill>
            <a:miter lim="800000"/>
          </a:ln>
        </p:spPr>
        <p:txBody>
          <a:bodyPr wrap="square">
            <a:spAutoFit/>
          </a:bodyPr>
          <a:lstStyle>
            <a:defPPr>
              <a:defRPr lang="zh-CN"/>
            </a:defPPr>
            <a:lvl1pPr>
              <a:lnSpc>
                <a:spcPct val="150000"/>
              </a:lnSpc>
              <a:buFontTx/>
              <a:buNone/>
              <a:defRPr sz="1600" b="1">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9pPr>
          </a:lstStyle>
          <a:p>
            <a:r>
              <a:rPr lang="zh-CN" altLang="en-US" dirty="0"/>
              <a:t>对前款规定以外的危及生产安全的工艺、设备予以淘汰。</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195" name="五边形 12"/>
          <p:cNvSpPr/>
          <p:nvPr/>
        </p:nvSpPr>
        <p:spPr>
          <a:xfrm>
            <a:off x="4946619" y="1913852"/>
            <a:ext cx="2844000" cy="720000"/>
          </a:xfrm>
          <a:custGeom>
            <a:avLst/>
            <a:gdLst>
              <a:gd name="connsiteX0" fmla="*/ 0 w 2996163"/>
              <a:gd name="connsiteY0" fmla="*/ 0 h 746499"/>
              <a:gd name="connsiteX1" fmla="*/ 2622914 w 2996163"/>
              <a:gd name="connsiteY1" fmla="*/ 0 h 746499"/>
              <a:gd name="connsiteX2" fmla="*/ 2996163 w 2996163"/>
              <a:gd name="connsiteY2" fmla="*/ 373250 h 746499"/>
              <a:gd name="connsiteX3" fmla="*/ 2622914 w 2996163"/>
              <a:gd name="connsiteY3" fmla="*/ 746499 h 746499"/>
              <a:gd name="connsiteX4" fmla="*/ 0 w 2996163"/>
              <a:gd name="connsiteY4" fmla="*/ 746499 h 746499"/>
              <a:gd name="connsiteX5" fmla="*/ 0 w 2996163"/>
              <a:gd name="connsiteY5" fmla="*/ 0 h 746499"/>
              <a:gd name="connsiteX0-1" fmla="*/ 0 w 2871986"/>
              <a:gd name="connsiteY0-2" fmla="*/ 0 h 746499"/>
              <a:gd name="connsiteX1-3" fmla="*/ 2622914 w 2871986"/>
              <a:gd name="connsiteY1-4" fmla="*/ 0 h 746499"/>
              <a:gd name="connsiteX2-5" fmla="*/ 2871986 w 2871986"/>
              <a:gd name="connsiteY2-6" fmla="*/ 373250 h 746499"/>
              <a:gd name="connsiteX3-7" fmla="*/ 2622914 w 2871986"/>
              <a:gd name="connsiteY3-8" fmla="*/ 746499 h 746499"/>
              <a:gd name="connsiteX4-9" fmla="*/ 0 w 2871986"/>
              <a:gd name="connsiteY4-10" fmla="*/ 746499 h 746499"/>
              <a:gd name="connsiteX5-11" fmla="*/ 0 w 2871986"/>
              <a:gd name="connsiteY5-12" fmla="*/ 0 h 7464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871986" h="746499">
                <a:moveTo>
                  <a:pt x="0" y="0"/>
                </a:moveTo>
                <a:lnTo>
                  <a:pt x="2622914" y="0"/>
                </a:lnTo>
                <a:lnTo>
                  <a:pt x="2871986" y="373250"/>
                </a:lnTo>
                <a:lnTo>
                  <a:pt x="2622914" y="746499"/>
                </a:lnTo>
                <a:lnTo>
                  <a:pt x="0" y="746499"/>
                </a:lnTo>
                <a:lnTo>
                  <a:pt x="0" y="0"/>
                </a:lnTo>
                <a:close/>
              </a:path>
            </a:pathLst>
          </a:custGeom>
          <a:solidFill>
            <a:srgbClr val="38BDD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196" name="五边形 12"/>
          <p:cNvSpPr/>
          <p:nvPr/>
        </p:nvSpPr>
        <p:spPr>
          <a:xfrm>
            <a:off x="4841807" y="4228328"/>
            <a:ext cx="2844000" cy="720000"/>
          </a:xfrm>
          <a:custGeom>
            <a:avLst/>
            <a:gdLst>
              <a:gd name="connsiteX0" fmla="*/ 0 w 2996163"/>
              <a:gd name="connsiteY0" fmla="*/ 0 h 746499"/>
              <a:gd name="connsiteX1" fmla="*/ 2622914 w 2996163"/>
              <a:gd name="connsiteY1" fmla="*/ 0 h 746499"/>
              <a:gd name="connsiteX2" fmla="*/ 2996163 w 2996163"/>
              <a:gd name="connsiteY2" fmla="*/ 373250 h 746499"/>
              <a:gd name="connsiteX3" fmla="*/ 2622914 w 2996163"/>
              <a:gd name="connsiteY3" fmla="*/ 746499 h 746499"/>
              <a:gd name="connsiteX4" fmla="*/ 0 w 2996163"/>
              <a:gd name="connsiteY4" fmla="*/ 746499 h 746499"/>
              <a:gd name="connsiteX5" fmla="*/ 0 w 2996163"/>
              <a:gd name="connsiteY5" fmla="*/ 0 h 746499"/>
              <a:gd name="connsiteX0-1" fmla="*/ 0 w 2871986"/>
              <a:gd name="connsiteY0-2" fmla="*/ 0 h 746499"/>
              <a:gd name="connsiteX1-3" fmla="*/ 2622914 w 2871986"/>
              <a:gd name="connsiteY1-4" fmla="*/ 0 h 746499"/>
              <a:gd name="connsiteX2-5" fmla="*/ 2871986 w 2871986"/>
              <a:gd name="connsiteY2-6" fmla="*/ 373250 h 746499"/>
              <a:gd name="connsiteX3-7" fmla="*/ 2622914 w 2871986"/>
              <a:gd name="connsiteY3-8" fmla="*/ 746499 h 746499"/>
              <a:gd name="connsiteX4-9" fmla="*/ 0 w 2871986"/>
              <a:gd name="connsiteY4-10" fmla="*/ 746499 h 746499"/>
              <a:gd name="connsiteX5-11" fmla="*/ 0 w 2871986"/>
              <a:gd name="connsiteY5-12" fmla="*/ 0 h 7464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871986" h="746499">
                <a:moveTo>
                  <a:pt x="0" y="0"/>
                </a:moveTo>
                <a:lnTo>
                  <a:pt x="2622914" y="0"/>
                </a:lnTo>
                <a:lnTo>
                  <a:pt x="2871986" y="373250"/>
                </a:lnTo>
                <a:lnTo>
                  <a:pt x="2622914" y="746499"/>
                </a:lnTo>
                <a:lnTo>
                  <a:pt x="0" y="746499"/>
                </a:lnTo>
                <a:lnTo>
                  <a:pt x="0" y="0"/>
                </a:lnTo>
                <a:close/>
              </a:path>
            </a:pathLst>
          </a:custGeom>
          <a:solidFill>
            <a:srgbClr val="18BD9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197" name="椭圆 28"/>
          <p:cNvSpPr/>
          <p:nvPr/>
        </p:nvSpPr>
        <p:spPr>
          <a:xfrm>
            <a:off x="2060745" y="1329481"/>
            <a:ext cx="3705296" cy="41877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0" name="组合 10"/>
          <p:cNvGrpSpPr/>
          <p:nvPr/>
        </p:nvGrpSpPr>
        <p:grpSpPr>
          <a:xfrm>
            <a:off x="1416274" y="1329481"/>
            <a:ext cx="4084896" cy="3931527"/>
            <a:chOff x="272480" y="1454098"/>
            <a:chExt cx="4084896" cy="3931527"/>
          </a:xfrm>
        </p:grpSpPr>
        <p:grpSp>
          <p:nvGrpSpPr>
            <p:cNvPr id="301" name="组合 2"/>
            <p:cNvGrpSpPr/>
            <p:nvPr/>
          </p:nvGrpSpPr>
          <p:grpSpPr>
            <a:xfrm>
              <a:off x="272480" y="1454098"/>
              <a:ext cx="4084896" cy="3931527"/>
              <a:chOff x="955967" y="1432321"/>
              <a:chExt cx="4084896" cy="3931527"/>
            </a:xfrm>
          </p:grpSpPr>
          <p:sp>
            <p:nvSpPr>
              <p:cNvPr id="1049198" name="任意多边形 3"/>
              <p:cNvSpPr/>
              <p:nvPr/>
            </p:nvSpPr>
            <p:spPr>
              <a:xfrm>
                <a:off x="1732219" y="2289203"/>
                <a:ext cx="2532393" cy="2532393"/>
              </a:xfrm>
              <a:custGeom>
                <a:avLst/>
                <a:gdLst>
                  <a:gd name="connsiteX0" fmla="*/ 0 w 2532393"/>
                  <a:gd name="connsiteY0" fmla="*/ 1266197 h 2532393"/>
                  <a:gd name="connsiteX1" fmla="*/ 1266197 w 2532393"/>
                  <a:gd name="connsiteY1" fmla="*/ 0 h 2532393"/>
                  <a:gd name="connsiteX2" fmla="*/ 2532394 w 2532393"/>
                  <a:gd name="connsiteY2" fmla="*/ 1266197 h 2532393"/>
                  <a:gd name="connsiteX3" fmla="*/ 1266197 w 2532393"/>
                  <a:gd name="connsiteY3" fmla="*/ 2532394 h 2532393"/>
                  <a:gd name="connsiteX4" fmla="*/ 0 w 2532393"/>
                  <a:gd name="connsiteY4" fmla="*/ 1266197 h 2532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2393" h="2532393">
                    <a:moveTo>
                      <a:pt x="0" y="1266197"/>
                    </a:moveTo>
                    <a:cubicBezTo>
                      <a:pt x="0" y="566896"/>
                      <a:pt x="566896" y="0"/>
                      <a:pt x="1266197" y="0"/>
                    </a:cubicBezTo>
                    <a:cubicBezTo>
                      <a:pt x="1965498" y="0"/>
                      <a:pt x="2532394" y="566896"/>
                      <a:pt x="2532394" y="1266197"/>
                    </a:cubicBezTo>
                    <a:cubicBezTo>
                      <a:pt x="2532394" y="1965498"/>
                      <a:pt x="1965498" y="2532394"/>
                      <a:pt x="1266197" y="2532394"/>
                    </a:cubicBezTo>
                    <a:cubicBezTo>
                      <a:pt x="566896" y="2532394"/>
                      <a:pt x="0" y="1965498"/>
                      <a:pt x="0" y="1266197"/>
                    </a:cubicBezTo>
                    <a:close/>
                  </a:path>
                </a:pathLst>
              </a:custGeom>
              <a:noFill/>
              <a:ln w="76200">
                <a:solidFill>
                  <a:srgbClr val="30A1C3"/>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93720" tIns="393720" rIns="393720" bIns="393720" numCol="1" spcCol="1270" anchor="ctr" anchorCtr="0">
                <a:noAutofit/>
              </a:bodyPr>
              <a:lstStyle/>
              <a:p>
                <a:pPr algn="ctr" defTabSz="800100">
                  <a:lnSpc>
                    <a:spcPct val="90000"/>
                  </a:lnSpc>
                  <a:spcAft>
                    <a:spcPct val="35000"/>
                  </a:spcAft>
                </a:pP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1049199" name="任意多边形 4"/>
              <p:cNvSpPr/>
              <p:nvPr/>
            </p:nvSpPr>
            <p:spPr>
              <a:xfrm>
                <a:off x="2522756" y="1432321"/>
                <a:ext cx="951318" cy="951318"/>
              </a:xfrm>
              <a:custGeom>
                <a:avLst/>
                <a:gdLst>
                  <a:gd name="connsiteX0" fmla="*/ 0 w 951318"/>
                  <a:gd name="connsiteY0" fmla="*/ 475659 h 951318"/>
                  <a:gd name="connsiteX1" fmla="*/ 475659 w 951318"/>
                  <a:gd name="connsiteY1" fmla="*/ 0 h 951318"/>
                  <a:gd name="connsiteX2" fmla="*/ 951318 w 951318"/>
                  <a:gd name="connsiteY2" fmla="*/ 475659 h 951318"/>
                  <a:gd name="connsiteX3" fmla="*/ 475659 w 951318"/>
                  <a:gd name="connsiteY3" fmla="*/ 951318 h 951318"/>
                  <a:gd name="connsiteX4" fmla="*/ 0 w 951318"/>
                  <a:gd name="connsiteY4" fmla="*/ 475659 h 951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318" h="951318">
                    <a:moveTo>
                      <a:pt x="0" y="475659"/>
                    </a:moveTo>
                    <a:cubicBezTo>
                      <a:pt x="0" y="212960"/>
                      <a:pt x="212960" y="0"/>
                      <a:pt x="475659" y="0"/>
                    </a:cubicBezTo>
                    <a:cubicBezTo>
                      <a:pt x="738358" y="0"/>
                      <a:pt x="951318" y="212960"/>
                      <a:pt x="951318" y="475659"/>
                    </a:cubicBezTo>
                    <a:cubicBezTo>
                      <a:pt x="951318" y="738358"/>
                      <a:pt x="738358" y="951318"/>
                      <a:pt x="475659" y="951318"/>
                    </a:cubicBezTo>
                    <a:cubicBezTo>
                      <a:pt x="212960" y="951318"/>
                      <a:pt x="0" y="738358"/>
                      <a:pt x="0" y="475659"/>
                    </a:cubicBezTo>
                    <a:close/>
                  </a:path>
                </a:pathLst>
              </a:custGeom>
              <a:solidFill>
                <a:srgbClr val="DC3C00"/>
              </a:solidFill>
              <a:ln w="38100">
                <a:solidFill>
                  <a:schemeClr val="bg1"/>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2177" tIns="162177" rIns="162177" bIns="162177" numCol="1" spcCol="1270" anchor="ctr" anchorCtr="0">
                <a:noAutofit/>
              </a:bodyPr>
              <a:lstStyle/>
              <a:p>
                <a:pPr algn="ctr" defTabSz="800100">
                  <a:lnSpc>
                    <a:spcPct val="90000"/>
                  </a:lnSpc>
                  <a:spcAft>
                    <a:spcPct val="35000"/>
                  </a:spcAft>
                </a:pPr>
                <a:r>
                  <a:rPr lang="zh-CN" altLang="en-US" b="1" dirty="0">
                    <a:solidFill>
                      <a:schemeClr val="bg1"/>
                    </a:solidFill>
                    <a:latin typeface="微软雅黑" panose="020B0503020204020204" pitchFamily="34" charset="-122"/>
                    <a:ea typeface="微软雅黑" panose="020B0503020204020204" pitchFamily="34" charset="-122"/>
                  </a:rPr>
                  <a:t>生产</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49200" name="任意多边形 5"/>
              <p:cNvSpPr/>
              <p:nvPr/>
            </p:nvSpPr>
            <p:spPr>
              <a:xfrm>
                <a:off x="4089545" y="2570660"/>
                <a:ext cx="951318" cy="951318"/>
              </a:xfrm>
              <a:custGeom>
                <a:avLst/>
                <a:gdLst>
                  <a:gd name="connsiteX0" fmla="*/ 0 w 951318"/>
                  <a:gd name="connsiteY0" fmla="*/ 475659 h 951318"/>
                  <a:gd name="connsiteX1" fmla="*/ 475659 w 951318"/>
                  <a:gd name="connsiteY1" fmla="*/ 0 h 951318"/>
                  <a:gd name="connsiteX2" fmla="*/ 951318 w 951318"/>
                  <a:gd name="connsiteY2" fmla="*/ 475659 h 951318"/>
                  <a:gd name="connsiteX3" fmla="*/ 475659 w 951318"/>
                  <a:gd name="connsiteY3" fmla="*/ 951318 h 951318"/>
                  <a:gd name="connsiteX4" fmla="*/ 0 w 951318"/>
                  <a:gd name="connsiteY4" fmla="*/ 475659 h 951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318" h="951318">
                    <a:moveTo>
                      <a:pt x="0" y="475659"/>
                    </a:moveTo>
                    <a:cubicBezTo>
                      <a:pt x="0" y="212960"/>
                      <a:pt x="212960" y="0"/>
                      <a:pt x="475659" y="0"/>
                    </a:cubicBezTo>
                    <a:cubicBezTo>
                      <a:pt x="738358" y="0"/>
                      <a:pt x="951318" y="212960"/>
                      <a:pt x="951318" y="475659"/>
                    </a:cubicBezTo>
                    <a:cubicBezTo>
                      <a:pt x="951318" y="738358"/>
                      <a:pt x="738358" y="951318"/>
                      <a:pt x="475659" y="951318"/>
                    </a:cubicBezTo>
                    <a:cubicBezTo>
                      <a:pt x="212960" y="951318"/>
                      <a:pt x="0" y="738358"/>
                      <a:pt x="0" y="475659"/>
                    </a:cubicBezTo>
                    <a:close/>
                  </a:path>
                </a:pathLst>
              </a:custGeom>
              <a:solidFill>
                <a:srgbClr val="0072C6"/>
              </a:solidFill>
              <a:ln w="38100">
                <a:solidFill>
                  <a:schemeClr val="bg1"/>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2177" tIns="162177" rIns="162177" bIns="162177" numCol="1" spcCol="1270" anchor="ctr" anchorCtr="0">
                <a:noAutofit/>
              </a:bodyPr>
              <a:lstStyle/>
              <a:p>
                <a:pPr algn="ctr" defTabSz="800100">
                  <a:lnSpc>
                    <a:spcPct val="90000"/>
                  </a:lnSpc>
                  <a:spcAft>
                    <a:spcPct val="35000"/>
                  </a:spcAft>
                </a:pPr>
                <a:r>
                  <a:rPr lang="zh-CN" altLang="en-US" b="1" dirty="0">
                    <a:solidFill>
                      <a:schemeClr val="bg1"/>
                    </a:solidFill>
                    <a:latin typeface="微软雅黑" panose="020B0503020204020204" pitchFamily="34" charset="-122"/>
                    <a:ea typeface="微软雅黑" panose="020B0503020204020204" pitchFamily="34" charset="-122"/>
                  </a:rPr>
                  <a:t>经营</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49201" name="任意多边形 6"/>
              <p:cNvSpPr/>
              <p:nvPr/>
            </p:nvSpPr>
            <p:spPr>
              <a:xfrm>
                <a:off x="3491085" y="4412530"/>
                <a:ext cx="951318" cy="951318"/>
              </a:xfrm>
              <a:custGeom>
                <a:avLst/>
                <a:gdLst>
                  <a:gd name="connsiteX0" fmla="*/ 0 w 951318"/>
                  <a:gd name="connsiteY0" fmla="*/ 475659 h 951318"/>
                  <a:gd name="connsiteX1" fmla="*/ 475659 w 951318"/>
                  <a:gd name="connsiteY1" fmla="*/ 0 h 951318"/>
                  <a:gd name="connsiteX2" fmla="*/ 951318 w 951318"/>
                  <a:gd name="connsiteY2" fmla="*/ 475659 h 951318"/>
                  <a:gd name="connsiteX3" fmla="*/ 475659 w 951318"/>
                  <a:gd name="connsiteY3" fmla="*/ 951318 h 951318"/>
                  <a:gd name="connsiteX4" fmla="*/ 0 w 951318"/>
                  <a:gd name="connsiteY4" fmla="*/ 475659 h 951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318" h="951318">
                    <a:moveTo>
                      <a:pt x="0" y="475659"/>
                    </a:moveTo>
                    <a:cubicBezTo>
                      <a:pt x="0" y="212960"/>
                      <a:pt x="212960" y="0"/>
                      <a:pt x="475659" y="0"/>
                    </a:cubicBezTo>
                    <a:cubicBezTo>
                      <a:pt x="738358" y="0"/>
                      <a:pt x="951318" y="212960"/>
                      <a:pt x="951318" y="475659"/>
                    </a:cubicBezTo>
                    <a:cubicBezTo>
                      <a:pt x="951318" y="738358"/>
                      <a:pt x="738358" y="951318"/>
                      <a:pt x="475659" y="951318"/>
                    </a:cubicBezTo>
                    <a:cubicBezTo>
                      <a:pt x="212960" y="951318"/>
                      <a:pt x="0" y="738358"/>
                      <a:pt x="0" y="475659"/>
                    </a:cubicBezTo>
                    <a:close/>
                  </a:path>
                </a:pathLst>
              </a:custGeom>
              <a:solidFill>
                <a:srgbClr val="FFA616"/>
              </a:solidFill>
              <a:ln w="38100">
                <a:solidFill>
                  <a:schemeClr val="bg1"/>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2177" tIns="162177" rIns="162177" bIns="162177" numCol="1" spcCol="1270" anchor="ctr" anchorCtr="0">
                <a:noAutofit/>
              </a:bodyPr>
              <a:lstStyle/>
              <a:p>
                <a:pPr algn="ctr" defTabSz="800100">
                  <a:lnSpc>
                    <a:spcPct val="90000"/>
                  </a:lnSpc>
                  <a:spcAft>
                    <a:spcPct val="35000"/>
                  </a:spcAft>
                </a:pPr>
                <a:r>
                  <a:rPr lang="zh-CN" altLang="en-US" b="1" dirty="0">
                    <a:solidFill>
                      <a:schemeClr val="bg1"/>
                    </a:solidFill>
                    <a:latin typeface="微软雅黑" panose="020B0503020204020204" pitchFamily="34" charset="-122"/>
                    <a:ea typeface="微软雅黑" panose="020B0503020204020204" pitchFamily="34" charset="-122"/>
                  </a:rPr>
                  <a:t>运输</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49202" name="任意多边形 7"/>
              <p:cNvSpPr/>
              <p:nvPr/>
            </p:nvSpPr>
            <p:spPr>
              <a:xfrm>
                <a:off x="1554427" y="4412530"/>
                <a:ext cx="951318" cy="951318"/>
              </a:xfrm>
              <a:custGeom>
                <a:avLst/>
                <a:gdLst>
                  <a:gd name="connsiteX0" fmla="*/ 0 w 951318"/>
                  <a:gd name="connsiteY0" fmla="*/ 475659 h 951318"/>
                  <a:gd name="connsiteX1" fmla="*/ 475659 w 951318"/>
                  <a:gd name="connsiteY1" fmla="*/ 0 h 951318"/>
                  <a:gd name="connsiteX2" fmla="*/ 951318 w 951318"/>
                  <a:gd name="connsiteY2" fmla="*/ 475659 h 951318"/>
                  <a:gd name="connsiteX3" fmla="*/ 475659 w 951318"/>
                  <a:gd name="connsiteY3" fmla="*/ 951318 h 951318"/>
                  <a:gd name="connsiteX4" fmla="*/ 0 w 951318"/>
                  <a:gd name="connsiteY4" fmla="*/ 475659 h 951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318" h="951318">
                    <a:moveTo>
                      <a:pt x="0" y="475659"/>
                    </a:moveTo>
                    <a:cubicBezTo>
                      <a:pt x="0" y="212960"/>
                      <a:pt x="212960" y="0"/>
                      <a:pt x="475659" y="0"/>
                    </a:cubicBezTo>
                    <a:cubicBezTo>
                      <a:pt x="738358" y="0"/>
                      <a:pt x="951318" y="212960"/>
                      <a:pt x="951318" y="475659"/>
                    </a:cubicBezTo>
                    <a:cubicBezTo>
                      <a:pt x="951318" y="738358"/>
                      <a:pt x="738358" y="951318"/>
                      <a:pt x="475659" y="951318"/>
                    </a:cubicBezTo>
                    <a:cubicBezTo>
                      <a:pt x="212960" y="951318"/>
                      <a:pt x="0" y="738358"/>
                      <a:pt x="0" y="475659"/>
                    </a:cubicBezTo>
                    <a:close/>
                  </a:path>
                </a:pathLst>
              </a:custGeom>
              <a:solidFill>
                <a:srgbClr val="18BD9B"/>
              </a:solidFill>
              <a:ln w="38100"/>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2177" tIns="162177" rIns="162177" bIns="162177" numCol="1" spcCol="1270" anchor="ctr" anchorCtr="0">
                <a:noAutofit/>
              </a:bodyPr>
              <a:lstStyle/>
              <a:p>
                <a:pPr algn="ctr" defTabSz="800100">
                  <a:lnSpc>
                    <a:spcPct val="90000"/>
                  </a:lnSpc>
                  <a:spcAft>
                    <a:spcPct val="35000"/>
                  </a:spcAft>
                </a:pPr>
                <a:r>
                  <a:rPr lang="zh-CN" altLang="en-US" b="1" dirty="0">
                    <a:solidFill>
                      <a:schemeClr val="bg1"/>
                    </a:solidFill>
                    <a:latin typeface="微软雅黑" panose="020B0503020204020204" pitchFamily="34" charset="-122"/>
                    <a:ea typeface="微软雅黑" panose="020B0503020204020204" pitchFamily="34" charset="-122"/>
                  </a:rPr>
                  <a:t>储存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49203" name="任意多边形 8"/>
              <p:cNvSpPr/>
              <p:nvPr/>
            </p:nvSpPr>
            <p:spPr>
              <a:xfrm>
                <a:off x="955967" y="2570660"/>
                <a:ext cx="951318" cy="951318"/>
              </a:xfrm>
              <a:custGeom>
                <a:avLst/>
                <a:gdLst>
                  <a:gd name="connsiteX0" fmla="*/ 0 w 951318"/>
                  <a:gd name="connsiteY0" fmla="*/ 475659 h 951318"/>
                  <a:gd name="connsiteX1" fmla="*/ 475659 w 951318"/>
                  <a:gd name="connsiteY1" fmla="*/ 0 h 951318"/>
                  <a:gd name="connsiteX2" fmla="*/ 951318 w 951318"/>
                  <a:gd name="connsiteY2" fmla="*/ 475659 h 951318"/>
                  <a:gd name="connsiteX3" fmla="*/ 475659 w 951318"/>
                  <a:gd name="connsiteY3" fmla="*/ 951318 h 951318"/>
                  <a:gd name="connsiteX4" fmla="*/ 0 w 951318"/>
                  <a:gd name="connsiteY4" fmla="*/ 475659 h 951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318" h="951318">
                    <a:moveTo>
                      <a:pt x="0" y="475659"/>
                    </a:moveTo>
                    <a:cubicBezTo>
                      <a:pt x="0" y="212960"/>
                      <a:pt x="212960" y="0"/>
                      <a:pt x="475659" y="0"/>
                    </a:cubicBezTo>
                    <a:cubicBezTo>
                      <a:pt x="738358" y="0"/>
                      <a:pt x="951318" y="212960"/>
                      <a:pt x="951318" y="475659"/>
                    </a:cubicBezTo>
                    <a:cubicBezTo>
                      <a:pt x="951318" y="738358"/>
                      <a:pt x="738358" y="951318"/>
                      <a:pt x="475659" y="951318"/>
                    </a:cubicBezTo>
                    <a:cubicBezTo>
                      <a:pt x="212960" y="951318"/>
                      <a:pt x="0" y="738358"/>
                      <a:pt x="0" y="475659"/>
                    </a:cubicBezTo>
                    <a:close/>
                  </a:path>
                </a:pathLst>
              </a:custGeom>
              <a:solidFill>
                <a:srgbClr val="30A1C3"/>
              </a:solidFill>
              <a:ln w="38100"/>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2177" tIns="162177" rIns="162177" bIns="162177" numCol="1" spcCol="1270" anchor="ctr" anchorCtr="0">
                <a:noAutofit/>
              </a:bodyPr>
              <a:lstStyle/>
              <a:p>
                <a:pPr algn="ctr" defTabSz="800100">
                  <a:lnSpc>
                    <a:spcPct val="90000"/>
                  </a:lnSpc>
                  <a:spcAft>
                    <a:spcPct val="35000"/>
                  </a:spcAft>
                </a:pPr>
                <a:r>
                  <a:rPr lang="zh-CN" altLang="en-US" b="1" dirty="0">
                    <a:solidFill>
                      <a:schemeClr val="bg1"/>
                    </a:solidFill>
                    <a:latin typeface="微软雅黑" panose="020B0503020204020204" pitchFamily="34" charset="-122"/>
                    <a:ea typeface="微软雅黑" panose="020B0503020204020204" pitchFamily="34" charset="-122"/>
                  </a:rPr>
                  <a:t>使用</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049204" name="矩形 9"/>
            <p:cNvSpPr/>
            <p:nvPr/>
          </p:nvSpPr>
          <p:spPr>
            <a:xfrm>
              <a:off x="1251087" y="3011057"/>
              <a:ext cx="2236510" cy="961289"/>
            </a:xfrm>
            <a:prstGeom prst="rect">
              <a:avLst/>
            </a:prstGeom>
          </p:spPr>
          <p:txBody>
            <a:bodyPr wrap="none">
              <a:spAutoFit/>
            </a:bodyPr>
            <a:lstStyle/>
            <a:p>
              <a:pPr algn="ctr">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危险物品或者</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处置废弃危险物品</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049205" name="空心弧 26"/>
          <p:cNvSpPr/>
          <p:nvPr/>
        </p:nvSpPr>
        <p:spPr>
          <a:xfrm rot="5400000">
            <a:off x="468933" y="740930"/>
            <a:ext cx="5376140" cy="5376140"/>
          </a:xfrm>
          <a:prstGeom prst="blockArc">
            <a:avLst>
              <a:gd name="adj1" fmla="val 12996975"/>
              <a:gd name="adj2" fmla="val 19382332"/>
              <a:gd name="adj3" fmla="val 3199"/>
            </a:avLst>
          </a:prstGeom>
          <a:solidFill>
            <a:srgbClr val="30A1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9206" name="矩形 29"/>
          <p:cNvSpPr/>
          <p:nvPr/>
        </p:nvSpPr>
        <p:spPr>
          <a:xfrm>
            <a:off x="5845075" y="4381470"/>
            <a:ext cx="1723549"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生产经营单位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aphicFrame>
        <p:nvGraphicFramePr>
          <p:cNvPr id="4194306" name="表格 36"/>
          <p:cNvGraphicFramePr>
            <a:graphicFrameLocks noGrp="1"/>
          </p:cNvGraphicFramePr>
          <p:nvPr/>
        </p:nvGraphicFramePr>
        <p:xfrm>
          <a:off x="7764839" y="3865496"/>
          <a:ext cx="3255870" cy="1445665"/>
        </p:xfrm>
        <a:graphic>
          <a:graphicData uri="http://schemas.openxmlformats.org/drawingml/2006/table">
            <a:tbl>
              <a:tblPr firstRow="1" bandRow="1">
                <a:tableStyleId>{5C22544A-7EE6-4342-B048-85BDC9FD1C3A}</a:tableStyleId>
              </a:tblPr>
              <a:tblGrid>
                <a:gridCol w="325587"/>
                <a:gridCol w="2930283"/>
              </a:tblGrid>
              <a:tr h="396889">
                <a:tc>
                  <a:txBody>
                    <a:bodyPr/>
                    <a:lstStyle/>
                    <a:p>
                      <a:pPr algn="ctr">
                        <a:lnSpc>
                          <a:spcPct val="120000"/>
                        </a:lnSpc>
                      </a:pPr>
                      <a:r>
                        <a:rPr lang="zh-CN" altLang="en-US" sz="1600" b="0" dirty="0">
                          <a:solidFill>
                            <a:srgbClr val="C00000"/>
                          </a:solidFill>
                          <a:latin typeface="微软雅黑" panose="020B0503020204020204" pitchFamily="34" charset="-122"/>
                          <a:ea typeface="微软雅黑" panose="020B0503020204020204" pitchFamily="34" charset="-122"/>
                        </a:rPr>
                        <a:t>√</a:t>
                      </a:r>
                      <a:endParaRPr lang="zh-CN" altLang="en-US" sz="1600" b="0" dirty="0">
                        <a:solidFill>
                          <a:srgbClr val="C00000"/>
                        </a:solidFill>
                        <a:latin typeface="微软雅黑" panose="020B0503020204020204" pitchFamily="34" charset="-122"/>
                        <a:ea typeface="微软雅黑" panose="020B0503020204020204" pitchFamily="34" charset="-122"/>
                      </a:endParaRPr>
                    </a:p>
                  </a:txBody>
                  <a:tcPr marL="91476" marR="91476" marT="45718" marB="457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b="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必须执行有关法律、法规和国家标准或者行业标准</a:t>
                      </a:r>
                      <a:endParaRPr lang="zh-CN" altLang="en-US" sz="1600" b="0" kern="1200"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91476" marR="91476" marT="45718" marB="4571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396889">
                <a:tc>
                  <a:txBody>
                    <a:bodyPr/>
                    <a:lstStyle/>
                    <a:p>
                      <a:pPr marL="0" marR="0" indent="0" algn="ctr" defTabSz="914400" rtl="0" eaLnBrk="1" fontAlgn="auto" latinLnBrk="0" hangingPunct="1">
                        <a:lnSpc>
                          <a:spcPct val="120000"/>
                        </a:lnSpc>
                        <a:spcBef>
                          <a:spcPts val="0"/>
                        </a:spcBef>
                        <a:spcAft>
                          <a:spcPts val="0"/>
                        </a:spcAft>
                        <a:buClrTx/>
                        <a:buSzTx/>
                        <a:buFontTx/>
                        <a:buNone/>
                      </a:pPr>
                      <a:r>
                        <a:rPr lang="zh-CN" altLang="en-US" sz="1600" b="0" dirty="0">
                          <a:solidFill>
                            <a:srgbClr val="C00000"/>
                          </a:solidFill>
                          <a:latin typeface="微软雅黑" panose="020B0503020204020204" pitchFamily="34" charset="-122"/>
                          <a:ea typeface="微软雅黑" panose="020B0503020204020204" pitchFamily="34" charset="-122"/>
                        </a:rPr>
                        <a:t>√</a:t>
                      </a:r>
                      <a:endParaRPr lang="zh-CN" altLang="en-US" sz="1600" b="0" dirty="0">
                        <a:solidFill>
                          <a:srgbClr val="C00000"/>
                        </a:solidFill>
                        <a:latin typeface="微软雅黑" panose="020B0503020204020204" pitchFamily="34" charset="-122"/>
                        <a:ea typeface="微软雅黑" panose="020B0503020204020204" pitchFamily="34" charset="-122"/>
                      </a:endParaRPr>
                    </a:p>
                  </a:txBody>
                  <a:tcPr marL="91476" marR="91476" marT="45718" marB="457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b="0" dirty="0">
                          <a:solidFill>
                            <a:schemeClr val="tx1">
                              <a:lumMod val="75000"/>
                              <a:lumOff val="25000"/>
                            </a:schemeClr>
                          </a:solidFill>
                          <a:latin typeface="微软雅黑" panose="020B0503020204020204" pitchFamily="34" charset="-122"/>
                          <a:ea typeface="微软雅黑" panose="020B0503020204020204" pitchFamily="34" charset="-122"/>
                        </a:rPr>
                        <a:t>建立专门的安全管理制度</a:t>
                      </a:r>
                      <a:endParaRPr lang="zh-CN" altLang="en-US" sz="1600" b="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76" marR="91476" marT="45718" marB="4571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396889">
                <a:tc>
                  <a:txBody>
                    <a:bodyPr/>
                    <a:lstStyle/>
                    <a:p>
                      <a:pPr marL="0" marR="0" indent="0" algn="ctr" defTabSz="914400" rtl="0" eaLnBrk="1" fontAlgn="auto" latinLnBrk="0" hangingPunct="1">
                        <a:lnSpc>
                          <a:spcPct val="120000"/>
                        </a:lnSpc>
                        <a:spcBef>
                          <a:spcPts val="0"/>
                        </a:spcBef>
                        <a:spcAft>
                          <a:spcPts val="0"/>
                        </a:spcAft>
                        <a:buClrTx/>
                        <a:buSzTx/>
                        <a:buFontTx/>
                        <a:buNone/>
                      </a:pPr>
                      <a:r>
                        <a:rPr lang="zh-CN" altLang="en-US" sz="1600" b="0" dirty="0">
                          <a:solidFill>
                            <a:srgbClr val="C00000"/>
                          </a:solidFill>
                          <a:latin typeface="微软雅黑" panose="020B0503020204020204" pitchFamily="34" charset="-122"/>
                          <a:ea typeface="微软雅黑" panose="020B0503020204020204" pitchFamily="34" charset="-122"/>
                        </a:rPr>
                        <a:t>√</a:t>
                      </a:r>
                      <a:endParaRPr lang="zh-CN" altLang="en-US" sz="1600" b="0" dirty="0">
                        <a:solidFill>
                          <a:srgbClr val="C00000"/>
                        </a:solidFill>
                        <a:latin typeface="微软雅黑" panose="020B0503020204020204" pitchFamily="34" charset="-122"/>
                        <a:ea typeface="微软雅黑" panose="020B0503020204020204" pitchFamily="34" charset="-122"/>
                      </a:endParaRPr>
                    </a:p>
                  </a:txBody>
                  <a:tcPr marL="91476" marR="91476" marT="45718" marB="457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b="0" dirty="0">
                          <a:solidFill>
                            <a:schemeClr val="tx1">
                              <a:lumMod val="75000"/>
                              <a:lumOff val="25000"/>
                            </a:schemeClr>
                          </a:solidFill>
                          <a:latin typeface="微软雅黑" panose="020B0503020204020204" pitchFamily="34" charset="-122"/>
                          <a:ea typeface="微软雅黑" panose="020B0503020204020204" pitchFamily="34" charset="-122"/>
                        </a:rPr>
                        <a:t>采取可靠的安全措施</a:t>
                      </a:r>
                      <a:endParaRPr lang="zh-CN" altLang="en-US" sz="1600" b="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76" marR="91476" marT="45718" marB="4571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sp>
        <p:nvSpPr>
          <p:cNvPr id="1049207" name="矩形 30"/>
          <p:cNvSpPr/>
          <p:nvPr/>
        </p:nvSpPr>
        <p:spPr>
          <a:xfrm>
            <a:off x="5891084" y="2089186"/>
            <a:ext cx="1569660"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有关主管部门</a:t>
            </a:r>
            <a:endParaRPr lang="zh-CN" altLang="en-US" b="1" dirty="0">
              <a:solidFill>
                <a:schemeClr val="bg1"/>
              </a:solidFill>
              <a:latin typeface="微软雅黑" panose="020B0503020204020204" pitchFamily="34" charset="-122"/>
              <a:ea typeface="微软雅黑" panose="020B0503020204020204" pitchFamily="34" charset="-122"/>
            </a:endParaRPr>
          </a:p>
        </p:txBody>
      </p:sp>
      <p:graphicFrame>
        <p:nvGraphicFramePr>
          <p:cNvPr id="4194307" name="表格 38"/>
          <p:cNvGraphicFramePr>
            <a:graphicFrameLocks noGrp="1"/>
          </p:cNvGraphicFramePr>
          <p:nvPr/>
        </p:nvGraphicFramePr>
        <p:xfrm>
          <a:off x="7840305" y="2008378"/>
          <a:ext cx="3081027" cy="1250951"/>
        </p:xfrm>
        <a:graphic>
          <a:graphicData uri="http://schemas.openxmlformats.org/drawingml/2006/table">
            <a:tbl>
              <a:tblPr firstRow="1" bandRow="1">
                <a:tableStyleId>{5C22544A-7EE6-4342-B048-85BDC9FD1C3A}</a:tableStyleId>
              </a:tblPr>
              <a:tblGrid>
                <a:gridCol w="308103"/>
                <a:gridCol w="2772924"/>
              </a:tblGrid>
              <a:tr h="457173">
                <a:tc gridSpan="2">
                  <a:txBody>
                    <a:bodyPr/>
                    <a:lstStyle/>
                    <a:p>
                      <a:pPr>
                        <a:lnSpc>
                          <a:spcPct val="120000"/>
                        </a:lnSpc>
                      </a:pPr>
                      <a:r>
                        <a:rPr lang="zh-CN" altLang="en-US" sz="1800" dirty="0">
                          <a:solidFill>
                            <a:srgbClr val="DC3C00"/>
                          </a:solidFill>
                          <a:latin typeface="微软雅黑" panose="020B0503020204020204" pitchFamily="34" charset="-122"/>
                          <a:ea typeface="微软雅黑" panose="020B0503020204020204" pitchFamily="34" charset="-122"/>
                        </a:rPr>
                        <a:t>审批并实施监督管理</a:t>
                      </a:r>
                      <a:endParaRPr lang="zh-CN" altLang="en-US" sz="1800" dirty="0">
                        <a:solidFill>
                          <a:srgbClr val="DC3C00"/>
                        </a:solidFill>
                        <a:latin typeface="微软雅黑" panose="020B0503020204020204" pitchFamily="34" charset="-122"/>
                        <a:ea typeface="微软雅黑" panose="020B0503020204020204" pitchFamily="34" charset="-122"/>
                      </a:endParaRPr>
                    </a:p>
                  </a:txBody>
                  <a:tcPr marL="91476" marR="91476" marT="45718" marB="4571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hMerge="1">
                  <a:tcPr/>
                </a:tc>
              </a:tr>
              <a:tr h="396889">
                <a:tc>
                  <a:txBody>
                    <a:bodyPr/>
                    <a:lstStyle/>
                    <a:p>
                      <a:pPr algn="ctr">
                        <a:lnSpc>
                          <a:spcPct val="120000"/>
                        </a:lnSpc>
                      </a:pPr>
                      <a:r>
                        <a:rPr lang="zh-CN" altLang="en-US" sz="1600" dirty="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a:txBody>
                  <a:tcPr marL="91476" marR="91476" marT="45718" marB="457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有关法律、法规</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76" marR="91476" marT="45718" marB="4571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396889">
                <a:tc>
                  <a:txBody>
                    <a:bodyPr/>
                    <a:lstStyle/>
                    <a:p>
                      <a:pPr marL="0" marR="0" indent="0" algn="ctr" defTabSz="914400" rtl="0" eaLnBrk="1" fontAlgn="auto" latinLnBrk="0" hangingPunct="1">
                        <a:lnSpc>
                          <a:spcPct val="120000"/>
                        </a:lnSpc>
                        <a:spcBef>
                          <a:spcPts val="0"/>
                        </a:spcBef>
                        <a:spcAft>
                          <a:spcPts val="0"/>
                        </a:spcAft>
                        <a:buClrTx/>
                        <a:buSzTx/>
                        <a:buFontTx/>
                        <a:buNone/>
                      </a:pPr>
                      <a:r>
                        <a:rPr lang="zh-CN" altLang="en-US" sz="1600" dirty="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a:txBody>
                  <a:tcPr marL="91476" marR="91476" marT="45718" marB="457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国家标准或者行业标准</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76" marR="91476" marT="45718" marB="4571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sp>
        <p:nvSpPr>
          <p:cNvPr id="1049208" name="上箭头 33"/>
          <p:cNvSpPr/>
          <p:nvPr/>
        </p:nvSpPr>
        <p:spPr>
          <a:xfrm>
            <a:off x="6263809" y="2730798"/>
            <a:ext cx="754995" cy="1322196"/>
          </a:xfrm>
          <a:prstGeom prst="upArrow">
            <a:avLst/>
          </a:prstGeom>
          <a:solidFill>
            <a:srgbClr val="DC3C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C3C00"/>
              </a:solidFill>
            </a:endParaRPr>
          </a:p>
        </p:txBody>
      </p:sp>
      <p:sp>
        <p:nvSpPr>
          <p:cNvPr id="1049209" name="矩形 35"/>
          <p:cNvSpPr/>
          <p:nvPr/>
        </p:nvSpPr>
        <p:spPr>
          <a:xfrm>
            <a:off x="5891086" y="3273767"/>
            <a:ext cx="2330633" cy="338554"/>
          </a:xfrm>
          <a:prstGeom prst="rect">
            <a:avLst/>
          </a:prstGeom>
        </p:spPr>
        <p:txBody>
          <a:bodyPr wrap="square">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接受        监督管理</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210" name="六边形 42"/>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39</a:t>
            </a:r>
            <a:endParaRPr lang="zh-CN" altLang="en-US" sz="28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53" name="图片 3"/>
          <p:cNvPicPr>
            <a:picLocks noChangeAspect="1"/>
          </p:cNvPicPr>
          <p:nvPr/>
        </p:nvPicPr>
        <p:blipFill>
          <a:blip r:embed="rId1"/>
          <a:srcRect l="5057" t="6653" r="5600" b="5502"/>
          <a:stretch>
            <a:fillRect/>
          </a:stretch>
        </p:blipFill>
        <p:spPr bwMode="auto">
          <a:xfrm>
            <a:off x="1271813" y="1551238"/>
            <a:ext cx="3529013" cy="2784475"/>
          </a:xfrm>
          <a:prstGeom prst="rect">
            <a:avLst/>
          </a:prstGeom>
          <a:noFill/>
          <a:ln w="76200">
            <a:solidFill>
              <a:srgbClr val="FA0504"/>
            </a:solidFill>
            <a:miter lim="800000"/>
            <a:headEnd/>
            <a:tailEnd/>
          </a:ln>
        </p:spPr>
      </p:pic>
      <p:graphicFrame>
        <p:nvGraphicFramePr>
          <p:cNvPr id="4194308" name="表格 4"/>
          <p:cNvGraphicFramePr>
            <a:graphicFrameLocks noGrp="1"/>
          </p:cNvGraphicFramePr>
          <p:nvPr/>
        </p:nvGraphicFramePr>
        <p:xfrm>
          <a:off x="5088160" y="1462336"/>
          <a:ext cx="6985298" cy="3000376"/>
        </p:xfrm>
        <a:graphic>
          <a:graphicData uri="http://schemas.openxmlformats.org/drawingml/2006/table">
            <a:tbl>
              <a:tblPr firstRow="1" bandRow="1">
                <a:tableStyleId>{5C22544A-7EE6-4342-B048-85BDC9FD1C3A}</a:tableStyleId>
              </a:tblPr>
              <a:tblGrid>
                <a:gridCol w="698530"/>
                <a:gridCol w="6286768"/>
              </a:tblGrid>
              <a:tr h="457148">
                <a:tc gridSpan="2">
                  <a:txBody>
                    <a:bodyPr/>
                    <a:lstStyle/>
                    <a:p>
                      <a:pPr>
                        <a:lnSpc>
                          <a:spcPct val="120000"/>
                        </a:lnSpc>
                      </a:pPr>
                      <a:r>
                        <a:rPr lang="zh-CN" altLang="en-US" sz="2000" b="1" dirty="0">
                          <a:solidFill>
                            <a:srgbClr val="DC3C00"/>
                          </a:solidFill>
                          <a:latin typeface="微软雅黑" panose="020B0503020204020204" pitchFamily="34" charset="-122"/>
                          <a:ea typeface="微软雅黑" panose="020B0503020204020204" pitchFamily="34" charset="-122"/>
                        </a:rPr>
                        <a:t>重大危险源</a:t>
                      </a:r>
                      <a:endParaRPr lang="zh-CN" altLang="en-US" sz="2000" b="1" dirty="0">
                        <a:solidFill>
                          <a:srgbClr val="DC3C00"/>
                        </a:solidFill>
                        <a:latin typeface="微软雅黑" panose="020B0503020204020204" pitchFamily="34" charset="-122"/>
                        <a:ea typeface="微软雅黑" panose="020B0503020204020204" pitchFamily="34" charset="-122"/>
                      </a:endParaRPr>
                    </a:p>
                  </a:txBody>
                  <a:tcPr marL="91454" marR="91454" marT="45694" marB="4569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hMerge="1">
                  <a:tcPr/>
                </a:tc>
              </a:tr>
              <a:tr h="396674">
                <a:tc>
                  <a:txBody>
                    <a:bodyPr/>
                    <a:lstStyle/>
                    <a:p>
                      <a:pPr algn="ctr">
                        <a:lnSpc>
                          <a:spcPct val="120000"/>
                        </a:lnSpc>
                      </a:pPr>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54" marR="91454" marT="45694" marB="4569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b="1" kern="1200" dirty="0">
                          <a:solidFill>
                            <a:srgbClr val="132A88"/>
                          </a:solidFill>
                          <a:latin typeface="微软雅黑" panose="020B0503020204020204" pitchFamily="34" charset="-122"/>
                          <a:ea typeface="微软雅黑" panose="020B0503020204020204" pitchFamily="34" charset="-122"/>
                          <a:cs typeface="+mn-cs"/>
                        </a:rPr>
                        <a:t>登记建档</a:t>
                      </a:r>
                      <a:endParaRPr lang="zh-CN" altLang="en-US" sz="1600" b="1" kern="1200" dirty="0">
                        <a:solidFill>
                          <a:srgbClr val="132A88"/>
                        </a:solidFill>
                        <a:latin typeface="微软雅黑" panose="020B0503020204020204" pitchFamily="34" charset="-122"/>
                        <a:ea typeface="微软雅黑" panose="020B0503020204020204" pitchFamily="34" charset="-122"/>
                        <a:cs typeface="+mn-cs"/>
                      </a:endParaRPr>
                    </a:p>
                  </a:txBody>
                  <a:tcPr marL="91454" marR="91454" marT="45694" marB="4569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396674">
                <a:tc>
                  <a:txBody>
                    <a:bodyPr/>
                    <a:lstStyle/>
                    <a:p>
                      <a:pPr marL="0" marR="0" indent="0" algn="ctr" defTabSz="914400" rtl="0" eaLnBrk="1" fontAlgn="auto" latinLnBrk="0" hangingPunct="1">
                        <a:lnSpc>
                          <a:spcPct val="120000"/>
                        </a:lnSpc>
                        <a:spcBef>
                          <a:spcPts val="0"/>
                        </a:spcBef>
                        <a:spcAft>
                          <a:spcPts val="0"/>
                        </a:spcAft>
                        <a:buClrTx/>
                        <a:buSzTx/>
                        <a:buFontTx/>
                        <a:buNone/>
                      </a:pPr>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54" marR="91454" marT="45694" marB="4569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rPr>
                        <a:t>进行</a:t>
                      </a:r>
                      <a:r>
                        <a:rPr lang="zh-CN" altLang="en-US" sz="1600" b="1" kern="1200" dirty="0">
                          <a:solidFill>
                            <a:srgbClr val="132A88"/>
                          </a:solidFill>
                          <a:latin typeface="微软雅黑" panose="020B0503020204020204" pitchFamily="34" charset="-122"/>
                          <a:ea typeface="微软雅黑" panose="020B0503020204020204" pitchFamily="34" charset="-122"/>
                          <a:cs typeface="+mn-cs"/>
                        </a:rPr>
                        <a:t>定期检测、评估、监控</a:t>
                      </a:r>
                      <a:endParaRPr lang="zh-CN" altLang="en-US" sz="1600" b="1" kern="1200" dirty="0">
                        <a:solidFill>
                          <a:srgbClr val="132A88"/>
                        </a:solidFill>
                        <a:latin typeface="微软雅黑" panose="020B0503020204020204" pitchFamily="34" charset="-122"/>
                        <a:ea typeface="微软雅黑" panose="020B0503020204020204" pitchFamily="34" charset="-122"/>
                        <a:cs typeface="+mn-cs"/>
                      </a:endParaRPr>
                    </a:p>
                  </a:txBody>
                  <a:tcPr marL="91454" marR="91454" marT="45694" marB="4569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396674">
                <a:tc>
                  <a:txBody>
                    <a:bodyPr/>
                    <a:lstStyle/>
                    <a:p>
                      <a:pPr marL="0" marR="0" indent="0" algn="ctr" defTabSz="914400" rtl="0" eaLnBrk="1" fontAlgn="auto" latinLnBrk="0" hangingPunct="1">
                        <a:lnSpc>
                          <a:spcPct val="120000"/>
                        </a:lnSpc>
                        <a:spcBef>
                          <a:spcPts val="0"/>
                        </a:spcBef>
                        <a:spcAft>
                          <a:spcPts val="0"/>
                        </a:spcAft>
                        <a:buClrTx/>
                        <a:buSzTx/>
                        <a:buFontTx/>
                        <a:buNone/>
                      </a:pPr>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54" marR="91454" marT="45694" marB="4569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rPr>
                        <a:t>制定</a:t>
                      </a:r>
                      <a:r>
                        <a:rPr lang="zh-CN" altLang="en-US" sz="1600" b="1" kern="1200" dirty="0">
                          <a:solidFill>
                            <a:srgbClr val="132A88"/>
                          </a:solidFill>
                          <a:latin typeface="微软雅黑" panose="020B0503020204020204" pitchFamily="34" charset="-122"/>
                          <a:ea typeface="微软雅黑" panose="020B0503020204020204" pitchFamily="34" charset="-122"/>
                          <a:cs typeface="+mn-cs"/>
                        </a:rPr>
                        <a:t>应急预案</a:t>
                      </a:r>
                      <a:endParaRPr lang="zh-CN" altLang="en-US" sz="1600" b="1" kern="1200" dirty="0">
                        <a:solidFill>
                          <a:srgbClr val="132A88"/>
                        </a:solidFill>
                        <a:latin typeface="微软雅黑" panose="020B0503020204020204" pitchFamily="34" charset="-122"/>
                        <a:ea typeface="微软雅黑" panose="020B0503020204020204" pitchFamily="34" charset="-122"/>
                        <a:cs typeface="+mn-cs"/>
                      </a:endParaRPr>
                    </a:p>
                  </a:txBody>
                  <a:tcPr marL="91454" marR="91454" marT="45694" marB="4569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676603">
                <a:tc>
                  <a:txBody>
                    <a:bodyPr/>
                    <a:lstStyle/>
                    <a:p>
                      <a:pPr marL="0" marR="0" indent="0" algn="ctr" defTabSz="914400" rtl="0" eaLnBrk="1" fontAlgn="auto" latinLnBrk="0" hangingPunct="1">
                        <a:lnSpc>
                          <a:spcPct val="120000"/>
                        </a:lnSpc>
                        <a:spcBef>
                          <a:spcPts val="0"/>
                        </a:spcBef>
                        <a:spcAft>
                          <a:spcPts val="0"/>
                        </a:spcAft>
                        <a:buClrTx/>
                        <a:buSzTx/>
                        <a:buFontTx/>
                        <a:buNone/>
                      </a:pPr>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54" marR="91454" marT="45694" marB="4569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rPr>
                        <a:t>告知从业人员和相关人员在紧急情况下应当采取的</a:t>
                      </a:r>
                      <a:r>
                        <a:rPr lang="zh-CN" altLang="en-US" sz="1600" b="1" kern="1200" dirty="0">
                          <a:solidFill>
                            <a:srgbClr val="132A88"/>
                          </a:solidFill>
                          <a:latin typeface="微软雅黑" panose="020B0503020204020204" pitchFamily="34" charset="-122"/>
                          <a:ea typeface="微软雅黑" panose="020B0503020204020204" pitchFamily="34" charset="-122"/>
                          <a:cs typeface="+mn-cs"/>
                        </a:rPr>
                        <a:t>应急措施</a:t>
                      </a:r>
                      <a:endParaRPr lang="zh-CN" altLang="en-US" sz="1600" b="1" kern="1200" dirty="0">
                        <a:solidFill>
                          <a:srgbClr val="132A88"/>
                        </a:solidFill>
                        <a:latin typeface="微软雅黑" panose="020B0503020204020204" pitchFamily="34" charset="-122"/>
                        <a:ea typeface="微软雅黑" panose="020B0503020204020204" pitchFamily="34" charset="-122"/>
                        <a:cs typeface="+mn-cs"/>
                      </a:endParaRPr>
                    </a:p>
                  </a:txBody>
                  <a:tcPr marL="91454" marR="91454" marT="45694" marB="4569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676603">
                <a:tc>
                  <a:txBody>
                    <a:bodyPr/>
                    <a:lstStyle/>
                    <a:p>
                      <a:pPr marL="0" marR="0" indent="0" algn="ctr" defTabSz="914400" rtl="0" eaLnBrk="1" fontAlgn="auto" latinLnBrk="0" hangingPunct="1">
                        <a:lnSpc>
                          <a:spcPct val="120000"/>
                        </a:lnSpc>
                        <a:spcBef>
                          <a:spcPts val="0"/>
                        </a:spcBef>
                        <a:spcAft>
                          <a:spcPts val="0"/>
                        </a:spcAft>
                        <a:buClrTx/>
                        <a:buSzTx/>
                        <a:buFontTx/>
                        <a:buNone/>
                      </a:pPr>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54" marR="91454" marT="45694" marB="4569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rPr>
                        <a:t>生产经营单位应当按照国家有关规定将本单位</a:t>
                      </a:r>
                      <a:r>
                        <a:rPr lang="zh-CN" altLang="en-US" sz="1600" b="1" kern="1200" dirty="0">
                          <a:solidFill>
                            <a:srgbClr val="132A88"/>
                          </a:solidFill>
                          <a:latin typeface="微软雅黑" panose="020B0503020204020204" pitchFamily="34" charset="-122"/>
                          <a:ea typeface="微软雅黑" panose="020B0503020204020204" pitchFamily="34" charset="-122"/>
                          <a:cs typeface="+mn-cs"/>
                        </a:rPr>
                        <a:t>重大危险源及有关安全措施、应急措施</a:t>
                      </a:r>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rPr>
                        <a:t>报有关地方人民政府应急管理部门和有关部门</a:t>
                      </a:r>
                      <a:r>
                        <a:rPr lang="zh-CN" altLang="en-US" sz="1600" b="1" dirty="0">
                          <a:solidFill>
                            <a:srgbClr val="132A88"/>
                          </a:solidFill>
                          <a:latin typeface="微软雅黑" panose="020B0503020204020204" pitchFamily="34" charset="-122"/>
                          <a:ea typeface="微软雅黑" panose="020B0503020204020204" pitchFamily="34" charset="-122"/>
                        </a:rPr>
                        <a:t>备案</a:t>
                      </a:r>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54" marR="91454" marT="45694" marB="4569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pic>
        <p:nvPicPr>
          <p:cNvPr id="2097254" name="Picture 4" descr="http://www.jitu5.com/uploads/allimg/141107/259098-14110FK50749.jpg"/>
          <p:cNvPicPr>
            <a:picLocks noChangeAspect="1" noChangeArrowheads="1"/>
          </p:cNvPicPr>
          <p:nvPr/>
        </p:nvPicPr>
        <p:blipFill>
          <a:blip r:embed="rId2" cstate="print"/>
          <a:srcRect/>
          <a:stretch>
            <a:fillRect/>
          </a:stretch>
        </p:blipFill>
        <p:spPr bwMode="auto">
          <a:xfrm>
            <a:off x="10106600" y="4581525"/>
            <a:ext cx="1485023" cy="2045616"/>
          </a:xfrm>
          <a:prstGeom prst="rect">
            <a:avLst/>
          </a:prstGeom>
          <a:noFill/>
          <a:ln>
            <a:noFill/>
          </a:ln>
        </p:spPr>
      </p:pic>
      <p:sp>
        <p:nvSpPr>
          <p:cNvPr id="1049211" name="六边形 5"/>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40</a:t>
            </a:r>
            <a:endParaRPr lang="zh-CN" altLang="en-US" sz="2800" dirty="0"/>
          </a:p>
        </p:txBody>
      </p:sp>
      <p:sp>
        <p:nvSpPr>
          <p:cNvPr id="1049212" name="矩形 1"/>
          <p:cNvSpPr/>
          <p:nvPr/>
        </p:nvSpPr>
        <p:spPr>
          <a:xfrm>
            <a:off x="768202" y="4797152"/>
            <a:ext cx="8712968" cy="369332"/>
          </a:xfrm>
          <a:prstGeom prst="rect">
            <a:avLst/>
          </a:prstGeom>
        </p:spPr>
        <p:txBody>
          <a:bodyPr wrap="square">
            <a:spAutoFit/>
          </a:bodyPr>
          <a:lstStyle/>
          <a:p>
            <a:r>
              <a:rPr lang="zh-CN" altLang="en-US" b="1" dirty="0">
                <a:latin typeface="微软雅黑" panose="020B0503020204020204" pitchFamily="34" charset="-122"/>
                <a:ea typeface="微软雅黑" panose="020B0503020204020204" pitchFamily="34" charset="-122"/>
              </a:rPr>
              <a:t>有关地方人民政府应急管理部门和有关部门应当通过</a:t>
            </a:r>
            <a:r>
              <a:rPr lang="zh-CN" altLang="en-US" b="1" dirty="0">
                <a:solidFill>
                  <a:srgbClr val="132A88"/>
                </a:solidFill>
                <a:latin typeface="微软雅黑" panose="020B0503020204020204" pitchFamily="34" charset="-122"/>
                <a:ea typeface="微软雅黑" panose="020B0503020204020204" pitchFamily="34" charset="-122"/>
              </a:rPr>
              <a:t>相关信息系统实现信息共享。</a:t>
            </a:r>
            <a:endParaRPr lang="zh-CN" altLang="en-US" b="1" dirty="0">
              <a:solidFill>
                <a:srgbClr val="132A8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213" name="矩形 3"/>
          <p:cNvSpPr/>
          <p:nvPr/>
        </p:nvSpPr>
        <p:spPr>
          <a:xfrm>
            <a:off x="760179" y="2304301"/>
            <a:ext cx="6135687" cy="1124219"/>
          </a:xfrm>
          <a:prstGeom prst="rect">
            <a:avLst/>
          </a:prstGeom>
        </p:spPr>
        <p:txBody>
          <a:bodyPr>
            <a:spAutoFit/>
          </a:bodyPr>
          <a:lstStyle/>
          <a:p>
            <a:pPr>
              <a:lnSpc>
                <a:spcPct val="150000"/>
              </a:lnSpc>
            </a:pPr>
            <a:r>
              <a:rPr lang="zh-CN" altLang="en-US" sz="2000" b="1" spc="300" dirty="0">
                <a:latin typeface="微软雅黑" panose="020B0503020204020204" pitchFamily="34" charset="-122"/>
                <a:ea typeface="微软雅黑" panose="020B0503020204020204" pitchFamily="34" charset="-122"/>
              </a:rPr>
              <a:t>生产经营单位应当建立健全</a:t>
            </a:r>
            <a:endParaRPr lang="en-US" altLang="zh-CN" sz="2000" b="1" spc="300" dirty="0">
              <a:latin typeface="微软雅黑" panose="020B0503020204020204" pitchFamily="34" charset="-122"/>
              <a:ea typeface="微软雅黑" panose="020B0503020204020204" pitchFamily="34" charset="-122"/>
            </a:endParaRPr>
          </a:p>
          <a:p>
            <a:pPr>
              <a:lnSpc>
                <a:spcPct val="150000"/>
              </a:lnSpc>
            </a:pPr>
            <a:r>
              <a:rPr lang="zh-CN" altLang="en-US" sz="2800" b="1" spc="300" dirty="0">
                <a:solidFill>
                  <a:srgbClr val="CC6600"/>
                </a:solidFill>
                <a:latin typeface="微软雅黑" panose="020B0503020204020204" pitchFamily="34" charset="-122"/>
                <a:ea typeface="微软雅黑" panose="020B0503020204020204" pitchFamily="34" charset="-122"/>
              </a:rPr>
              <a:t>生产安全事故隐患排查治理制度</a:t>
            </a:r>
            <a:endParaRPr lang="zh-CN" altLang="en-US" sz="2800" b="1" spc="300" dirty="0">
              <a:solidFill>
                <a:srgbClr val="CC6600"/>
              </a:solidFill>
              <a:latin typeface="微软雅黑" panose="020B0503020204020204" pitchFamily="34" charset="-122"/>
              <a:ea typeface="微软雅黑" panose="020B0503020204020204" pitchFamily="34" charset="-122"/>
            </a:endParaRPr>
          </a:p>
        </p:txBody>
      </p:sp>
      <p:sp>
        <p:nvSpPr>
          <p:cNvPr id="1049214" name="AutoShape 9"/>
          <p:cNvSpPr>
            <a:spLocks noChangeArrowheads="1"/>
          </p:cNvSpPr>
          <p:nvPr/>
        </p:nvSpPr>
        <p:spPr bwMode="auto">
          <a:xfrm>
            <a:off x="1560784" y="3691210"/>
            <a:ext cx="2520950" cy="1008063"/>
          </a:xfrm>
          <a:prstGeom prst="chevron">
            <a:avLst>
              <a:gd name="adj" fmla="val 36122"/>
            </a:avLst>
          </a:prstGeom>
          <a:solidFill>
            <a:srgbClr val="00B050"/>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发现并消除</a:t>
            </a:r>
            <a:endParaRPr lang="en-US" altLang="zh-CN" sz="1600" b="1">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事故隐患</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215" name="AutoShape 10"/>
          <p:cNvSpPr>
            <a:spLocks noChangeArrowheads="1"/>
          </p:cNvSpPr>
          <p:nvPr/>
        </p:nvSpPr>
        <p:spPr bwMode="auto">
          <a:xfrm>
            <a:off x="4000772" y="3691210"/>
            <a:ext cx="2519362" cy="1008063"/>
          </a:xfrm>
          <a:prstGeom prst="chevron">
            <a:avLst>
              <a:gd name="adj" fmla="val 36100"/>
            </a:avLst>
          </a:prstGeom>
          <a:solidFill>
            <a:srgbClr val="0070C0"/>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如实记录</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排查治理情况</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216" name="AutoShape 11"/>
          <p:cNvSpPr>
            <a:spLocks noChangeArrowheads="1"/>
          </p:cNvSpPr>
          <p:nvPr/>
        </p:nvSpPr>
        <p:spPr bwMode="auto">
          <a:xfrm>
            <a:off x="6432822" y="3689621"/>
            <a:ext cx="3114676" cy="1008062"/>
          </a:xfrm>
          <a:prstGeom prst="chevron">
            <a:avLst>
              <a:gd name="adj" fmla="val 47207"/>
            </a:avLst>
          </a:prstGeom>
          <a:solidFill>
            <a:srgbClr val="CC6600"/>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2097255" name="Picture 2" descr="http://www.jitu5.com/uploads/allimg/141009/259858-141009100R169.jpg"/>
          <p:cNvPicPr>
            <a:picLocks noChangeAspect="1" noChangeArrowheads="1"/>
          </p:cNvPicPr>
          <p:nvPr/>
        </p:nvPicPr>
        <p:blipFill rotWithShape="1">
          <a:blip r:embed="rId1" cstate="print">
            <a:duotone>
              <a:schemeClr val="accent5">
                <a:shade val="45000"/>
                <a:satMod val="135000"/>
              </a:schemeClr>
              <a:prstClr val="white"/>
            </a:duotone>
          </a:blip>
          <a:srcRect l="5415" t="28006" r="9970"/>
          <a:stretch>
            <a:fillRect/>
          </a:stretch>
        </p:blipFill>
        <p:spPr bwMode="auto">
          <a:xfrm>
            <a:off x="2129017" y="4849369"/>
            <a:ext cx="1786318" cy="1169136"/>
          </a:xfrm>
          <a:prstGeom prst="rect">
            <a:avLst/>
          </a:prstGeom>
          <a:noFill/>
        </p:spPr>
      </p:pic>
      <p:sp>
        <p:nvSpPr>
          <p:cNvPr id="1049217" name="矩形 14"/>
          <p:cNvSpPr>
            <a:spLocks noChangeArrowheads="1"/>
          </p:cNvSpPr>
          <p:nvPr/>
        </p:nvSpPr>
        <p:spPr bwMode="auto">
          <a:xfrm>
            <a:off x="1583224" y="5974034"/>
            <a:ext cx="2877711" cy="587469"/>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FontTx/>
              <a:buNone/>
            </a:pPr>
            <a:r>
              <a:rPr lang="zh-CN" altLang="en-US" sz="1400" b="1" dirty="0">
                <a:latin typeface="微软雅黑" panose="020B0503020204020204" pitchFamily="34" charset="-122"/>
                <a:ea typeface="微软雅黑" panose="020B0503020204020204" pitchFamily="34" charset="-122"/>
              </a:rPr>
              <a:t>县级以上地方各级人民政府</a:t>
            </a:r>
            <a:endParaRPr lang="en-US" altLang="zh-CN" sz="1400" b="1" dirty="0">
              <a:latin typeface="微软雅黑" panose="020B0503020204020204" pitchFamily="34" charset="-122"/>
              <a:ea typeface="微软雅黑" panose="020B0503020204020204" pitchFamily="34" charset="-122"/>
            </a:endParaRPr>
          </a:p>
          <a:p>
            <a:pPr algn="ctr">
              <a:lnSpc>
                <a:spcPct val="120000"/>
              </a:lnSpc>
              <a:spcBef>
                <a:spcPct val="0"/>
              </a:spcBef>
              <a:buFontTx/>
              <a:buNone/>
            </a:pPr>
            <a:r>
              <a:rPr lang="zh-CN" altLang="en-US" sz="1400" b="1" dirty="0">
                <a:latin typeface="微软雅黑" panose="020B0503020204020204" pitchFamily="34" charset="-122"/>
                <a:ea typeface="微软雅黑" panose="020B0503020204020204" pitchFamily="34" charset="-122"/>
              </a:rPr>
              <a:t>负有安全生产监督管理职责的部门</a:t>
            </a:r>
            <a:endParaRPr lang="zh-CN" altLang="en-US" sz="1400" b="1" dirty="0">
              <a:latin typeface="微软雅黑" panose="020B0503020204020204" pitchFamily="34" charset="-122"/>
              <a:ea typeface="微软雅黑" panose="020B0503020204020204" pitchFamily="34" charset="-122"/>
            </a:endParaRPr>
          </a:p>
        </p:txBody>
      </p:sp>
      <p:graphicFrame>
        <p:nvGraphicFramePr>
          <p:cNvPr id="4194309" name="表格 16"/>
          <p:cNvGraphicFramePr>
            <a:graphicFrameLocks noGrp="1"/>
          </p:cNvGraphicFramePr>
          <p:nvPr/>
        </p:nvGraphicFramePr>
        <p:xfrm>
          <a:off x="4513536" y="5159646"/>
          <a:ext cx="5033963" cy="1509714"/>
        </p:xfrm>
        <a:graphic>
          <a:graphicData uri="http://schemas.openxmlformats.org/drawingml/2006/table">
            <a:tbl>
              <a:tblPr firstRow="1" bandRow="1">
                <a:tableStyleId>{5C22544A-7EE6-4342-B048-85BDC9FD1C3A}</a:tableStyleId>
              </a:tblPr>
              <a:tblGrid>
                <a:gridCol w="324239"/>
                <a:gridCol w="4709724"/>
              </a:tblGrid>
              <a:tr h="503238">
                <a:tc>
                  <a:txBody>
                    <a:bodyPr/>
                    <a:lstStyle/>
                    <a:p>
                      <a:pPr marL="0" marR="0" indent="0" algn="l" defTabSz="914400" rtl="0" eaLnBrk="1" fontAlgn="auto" latinLnBrk="0" hangingPunct="1">
                        <a:lnSpc>
                          <a:spcPct val="150000"/>
                        </a:lnSpc>
                        <a:spcBef>
                          <a:spcPts val="0"/>
                        </a:spcBef>
                        <a:spcAft>
                          <a:spcPts val="0"/>
                        </a:spcAft>
                        <a:buClrTx/>
                        <a:buSzTx/>
                        <a:buFontTx/>
                        <a:buNone/>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42" marR="91442" marT="45749" marB="4574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应当将重大事故隐患纳入相关信息系统</a:t>
                      </a:r>
                      <a:endParaRPr lang="en-US" altLang="zh-CN" sz="1800" b="1"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42" marR="91442" marT="45749" marB="4574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503238">
                <a:tc>
                  <a:txBody>
                    <a:bodyPr/>
                    <a:lstStyle/>
                    <a:p>
                      <a:pPr marL="0" marR="0" indent="0" algn="l" defTabSz="914400" rtl="0" eaLnBrk="1" fontAlgn="auto" latinLnBrk="0" hangingPunct="1">
                        <a:lnSpc>
                          <a:spcPct val="150000"/>
                        </a:lnSpc>
                        <a:spcBef>
                          <a:spcPts val="0"/>
                        </a:spcBef>
                        <a:spcAft>
                          <a:spcPts val="0"/>
                        </a:spcAft>
                        <a:buClrTx/>
                        <a:buSzTx/>
                        <a:buFontTx/>
                        <a:buNone/>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42" marR="91442" marT="45749" marB="4574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建立健全重大事故隐患治理督办制度</a:t>
                      </a:r>
                      <a:endParaRPr lang="en-US" altLang="zh-CN" sz="1800" b="1"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42" marR="91442" marT="45749" marB="4574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503238">
                <a:tc>
                  <a:txBody>
                    <a:bodyPr/>
                    <a:lstStyle/>
                    <a:p>
                      <a:pPr marL="0" marR="0" indent="0" algn="l" defTabSz="914400" rtl="0" eaLnBrk="1" fontAlgn="auto" latinLnBrk="0" hangingPunct="1">
                        <a:lnSpc>
                          <a:spcPct val="150000"/>
                        </a:lnSpc>
                        <a:spcBef>
                          <a:spcPts val="0"/>
                        </a:spcBef>
                        <a:spcAft>
                          <a:spcPts val="0"/>
                        </a:spcAft>
                        <a:buClrTx/>
                        <a:buSzTx/>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42" marR="91442" marT="45749" marB="4574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督促生产经营单位消除重大事故隐患</a:t>
                      </a:r>
                      <a:endPar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42" marR="91442" marT="45749" marB="4574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sp>
        <p:nvSpPr>
          <p:cNvPr id="1049218" name="矩形 17"/>
          <p:cNvSpPr/>
          <p:nvPr/>
        </p:nvSpPr>
        <p:spPr>
          <a:xfrm>
            <a:off x="1560784" y="4915173"/>
            <a:ext cx="2922588" cy="1703387"/>
          </a:xfrm>
          <a:prstGeom prst="rect">
            <a:avLst/>
          </a:prstGeom>
          <a:noFill/>
          <a:ln w="57150">
            <a:solidFill>
              <a:srgbClr val="6583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19" name="六边形 19"/>
          <p:cNvSpPr/>
          <p:nvPr/>
        </p:nvSpPr>
        <p:spPr>
          <a:xfrm>
            <a:off x="552722" y="3416573"/>
            <a:ext cx="863600" cy="746125"/>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b="1" dirty="0">
                <a:latin typeface="微软雅黑" panose="020B0503020204020204" pitchFamily="34" charset="-122"/>
                <a:ea typeface="微软雅黑" panose="020B0503020204020204" pitchFamily="34" charset="-122"/>
              </a:rPr>
              <a:t>技术</a:t>
            </a:r>
            <a:endParaRPr lang="zh-CN" altLang="en-US" sz="1400" b="1" dirty="0">
              <a:latin typeface="微软雅黑" panose="020B0503020204020204" pitchFamily="34" charset="-122"/>
              <a:ea typeface="微软雅黑" panose="020B0503020204020204" pitchFamily="34" charset="-122"/>
            </a:endParaRPr>
          </a:p>
        </p:txBody>
      </p:sp>
      <p:sp>
        <p:nvSpPr>
          <p:cNvPr id="1049220" name="六边形 21"/>
          <p:cNvSpPr/>
          <p:nvPr/>
        </p:nvSpPr>
        <p:spPr>
          <a:xfrm>
            <a:off x="552722" y="4326208"/>
            <a:ext cx="863600" cy="744538"/>
          </a:xfrm>
          <a:prstGeom prst="hexagon">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dirty="0">
                <a:latin typeface="微软雅黑" panose="020B0503020204020204" pitchFamily="34" charset="-122"/>
                <a:ea typeface="微软雅黑" panose="020B0503020204020204" pitchFamily="34" charset="-122"/>
              </a:rPr>
              <a:t>管理措施</a:t>
            </a:r>
            <a:endParaRPr lang="zh-CN" altLang="en-US" sz="1400" dirty="0">
              <a:latin typeface="微软雅黑" panose="020B0503020204020204" pitchFamily="34" charset="-122"/>
              <a:ea typeface="微软雅黑" panose="020B0503020204020204" pitchFamily="34" charset="-122"/>
            </a:endParaRPr>
          </a:p>
        </p:txBody>
      </p:sp>
      <p:pic>
        <p:nvPicPr>
          <p:cNvPr id="2097256" name="图片 22"/>
          <p:cNvPicPr>
            <a:picLocks noChangeAspect="1"/>
          </p:cNvPicPr>
          <p:nvPr/>
        </p:nvPicPr>
        <p:blipFill>
          <a:blip r:embed="rId2"/>
          <a:srcRect/>
          <a:stretch>
            <a:fillRect/>
          </a:stretch>
        </p:blipFill>
        <p:spPr bwMode="auto">
          <a:xfrm>
            <a:off x="7011723" y="2114822"/>
            <a:ext cx="1722437" cy="1674813"/>
          </a:xfrm>
          <a:prstGeom prst="rect">
            <a:avLst/>
          </a:prstGeom>
          <a:noFill/>
          <a:ln>
            <a:noFill/>
          </a:ln>
        </p:spPr>
      </p:pic>
      <p:sp>
        <p:nvSpPr>
          <p:cNvPr id="1049221" name="六边形 14"/>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41</a:t>
            </a:r>
            <a:endParaRPr lang="en-US" altLang="zh-CN" sz="2800" dirty="0"/>
          </a:p>
        </p:txBody>
      </p:sp>
      <p:sp>
        <p:nvSpPr>
          <p:cNvPr id="1049222" name="矩形 2"/>
          <p:cNvSpPr/>
          <p:nvPr/>
        </p:nvSpPr>
        <p:spPr>
          <a:xfrm>
            <a:off x="760178" y="1370042"/>
            <a:ext cx="10665208" cy="400110"/>
          </a:xfrm>
          <a:prstGeom prst="rect">
            <a:avLst/>
          </a:prstGeom>
        </p:spPr>
        <p:txBody>
          <a:bodyPr wrap="square">
            <a:spAutoFit/>
          </a:bodyPr>
          <a:lstStyle/>
          <a:p>
            <a:r>
              <a:rPr lang="zh-CN" altLang="en-US" sz="2000" b="1" dirty="0">
                <a:latin typeface="微软雅黑" panose="020B0503020204020204" pitchFamily="34" charset="-122"/>
                <a:ea typeface="微软雅黑" panose="020B0503020204020204" pitchFamily="34" charset="-122"/>
              </a:rPr>
              <a:t>生产经营单位应当建立</a:t>
            </a:r>
            <a:r>
              <a:rPr lang="zh-CN" altLang="en-US" sz="2000" b="1" dirty="0">
                <a:solidFill>
                  <a:srgbClr val="132A88"/>
                </a:solidFill>
                <a:latin typeface="微软雅黑" panose="020B0503020204020204" pitchFamily="34" charset="-122"/>
                <a:ea typeface="微软雅黑" panose="020B0503020204020204" pitchFamily="34" charset="-122"/>
              </a:rPr>
              <a:t>安全风险分级管控制度</a:t>
            </a:r>
            <a:r>
              <a:rPr lang="zh-CN" altLang="en-US" sz="2000" b="1" dirty="0">
                <a:latin typeface="微软雅黑" panose="020B0503020204020204" pitchFamily="34" charset="-122"/>
                <a:ea typeface="微软雅黑" panose="020B0503020204020204" pitchFamily="34" charset="-122"/>
              </a:rPr>
              <a:t>，按照安全风险分级采取相应的管控措施。</a:t>
            </a:r>
            <a:endParaRPr lang="zh-CN" altLang="en-US" sz="2000" b="1" dirty="0">
              <a:latin typeface="微软雅黑" panose="020B0503020204020204" pitchFamily="34" charset="-122"/>
              <a:ea typeface="微软雅黑" panose="020B0503020204020204" pitchFamily="34" charset="-122"/>
            </a:endParaRPr>
          </a:p>
        </p:txBody>
      </p:sp>
      <p:sp>
        <p:nvSpPr>
          <p:cNvPr id="1049223" name="矩形 4"/>
          <p:cNvSpPr/>
          <p:nvPr/>
        </p:nvSpPr>
        <p:spPr>
          <a:xfrm>
            <a:off x="9633158" y="3192331"/>
            <a:ext cx="2454454" cy="1895519"/>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其中，重大事故隐患排查治理情况应当及时向</a:t>
            </a:r>
            <a:r>
              <a:rPr lang="zh-CN" altLang="en-US" sz="1600" b="1" dirty="0">
                <a:solidFill>
                  <a:srgbClr val="132A88"/>
                </a:solidFill>
                <a:latin typeface="微软雅黑" panose="020B0503020204020204" pitchFamily="34" charset="-122"/>
                <a:ea typeface="微软雅黑" panose="020B0503020204020204" pitchFamily="34" charset="-122"/>
              </a:rPr>
              <a:t>负有安全生产监督管理职责的部门和职工大会或者职工代表大会报告。</a:t>
            </a:r>
            <a:endParaRPr lang="zh-CN" altLang="en-US" sz="1600" b="1" dirty="0">
              <a:solidFill>
                <a:srgbClr val="132A88"/>
              </a:solidFill>
              <a:latin typeface="微软雅黑" panose="020B0503020204020204" pitchFamily="34" charset="-122"/>
              <a:ea typeface="微软雅黑" panose="020B0503020204020204" pitchFamily="34" charset="-122"/>
            </a:endParaRPr>
          </a:p>
        </p:txBody>
      </p:sp>
      <p:sp>
        <p:nvSpPr>
          <p:cNvPr id="1049224" name="文本框 18"/>
          <p:cNvSpPr txBox="1"/>
          <p:nvPr/>
        </p:nvSpPr>
        <p:spPr>
          <a:xfrm>
            <a:off x="6870714" y="3690377"/>
            <a:ext cx="2396052" cy="1023742"/>
          </a:xfrm>
          <a:prstGeom prst="rect">
            <a:avLst/>
          </a:prstGeom>
        </p:spPr>
        <p:txBody>
          <a:bodyPr wrap="square">
            <a:spAutoFit/>
          </a:bodyPr>
          <a:lstStyle>
            <a:defPPr>
              <a:defRPr lang="zh-CN"/>
            </a:defPPr>
            <a:lvl1pPr>
              <a:lnSpc>
                <a:spcPct val="150000"/>
              </a:lnSpc>
              <a:defRPr sz="1600">
                <a:latin typeface="微软雅黑" panose="020B0503020204020204" pitchFamily="34" charset="-122"/>
                <a:ea typeface="微软雅黑" panose="020B0503020204020204" pitchFamily="34" charset="-122"/>
              </a:defRPr>
            </a:lvl1pPr>
          </a:lstStyle>
          <a:p>
            <a:r>
              <a:rPr lang="zh-CN" altLang="en-US" sz="1400" b="1" dirty="0">
                <a:solidFill>
                  <a:schemeClr val="bg1"/>
                </a:solidFill>
              </a:rPr>
              <a:t>并通过职工大会或者职工代表大会、信息公示栏等方式向从业人员通报</a:t>
            </a:r>
            <a:endParaRPr lang="zh-CN" altLang="en-US" sz="1400" b="1" dirty="0">
              <a:solidFill>
                <a:schemeClr val="bg1"/>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225" name="六边形 3"/>
          <p:cNvSpPr/>
          <p:nvPr/>
        </p:nvSpPr>
        <p:spPr>
          <a:xfrm>
            <a:off x="1489869" y="1782763"/>
            <a:ext cx="1257300" cy="1084262"/>
          </a:xfrm>
          <a:prstGeom prst="hexagon">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26" name="六边形 4"/>
          <p:cNvSpPr/>
          <p:nvPr/>
        </p:nvSpPr>
        <p:spPr>
          <a:xfrm>
            <a:off x="3399632" y="1798640"/>
            <a:ext cx="1255712" cy="1082675"/>
          </a:xfrm>
          <a:prstGeom prst="hexagon">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27" name="六边形 5"/>
          <p:cNvSpPr/>
          <p:nvPr/>
        </p:nvSpPr>
        <p:spPr>
          <a:xfrm>
            <a:off x="2453482" y="850902"/>
            <a:ext cx="1257300" cy="1084263"/>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28" name="矩形 9"/>
          <p:cNvSpPr>
            <a:spLocks noChangeArrowheads="1"/>
          </p:cNvSpPr>
          <p:nvPr/>
        </p:nvSpPr>
        <p:spPr bwMode="auto">
          <a:xfrm>
            <a:off x="1615026" y="1863727"/>
            <a:ext cx="1005403" cy="787523"/>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危险物品</a:t>
            </a:r>
            <a:endParaRPr lang="en-US" altLang="zh-CN" sz="1600" b="1">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车间</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229" name="矩形 10"/>
          <p:cNvSpPr>
            <a:spLocks noChangeArrowheads="1"/>
          </p:cNvSpPr>
          <p:nvPr/>
        </p:nvSpPr>
        <p:spPr bwMode="auto">
          <a:xfrm>
            <a:off x="2566732" y="998539"/>
            <a:ext cx="1005403" cy="787523"/>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危险物品</a:t>
            </a:r>
            <a:endParaRPr lang="en-US" altLang="zh-CN" sz="1600" b="1">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商店</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230" name="矩形 11"/>
          <p:cNvSpPr>
            <a:spLocks noChangeArrowheads="1"/>
          </p:cNvSpPr>
          <p:nvPr/>
        </p:nvSpPr>
        <p:spPr bwMode="auto">
          <a:xfrm>
            <a:off x="3528757" y="1901826"/>
            <a:ext cx="1005403" cy="787523"/>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危险物品</a:t>
            </a:r>
            <a:endParaRPr lang="en-US" altLang="zh-CN" sz="1600" b="1">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仓库</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231" name="椭圆 13"/>
          <p:cNvSpPr>
            <a:spLocks noChangeAspect="1"/>
          </p:cNvSpPr>
          <p:nvPr/>
        </p:nvSpPr>
        <p:spPr>
          <a:xfrm>
            <a:off x="1453357" y="728665"/>
            <a:ext cx="3238500" cy="3240087"/>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32" name="矩形 15"/>
          <p:cNvSpPr>
            <a:spLocks noChangeArrowheads="1"/>
          </p:cNvSpPr>
          <p:nvPr/>
        </p:nvSpPr>
        <p:spPr bwMode="auto">
          <a:xfrm>
            <a:off x="1848646" y="3071815"/>
            <a:ext cx="2441575" cy="33813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latin typeface="微软雅黑" panose="020B0503020204020204" pitchFamily="34" charset="-122"/>
                <a:ea typeface="微软雅黑" panose="020B0503020204020204" pitchFamily="34" charset="-122"/>
              </a:rPr>
              <a:t>生产、经营、储存、使用</a:t>
            </a:r>
            <a:endParaRPr lang="zh-CN" altLang="en-US" sz="1600" b="1" dirty="0">
              <a:latin typeface="微软雅黑" panose="020B0503020204020204" pitchFamily="34" charset="-122"/>
              <a:ea typeface="微软雅黑" panose="020B0503020204020204" pitchFamily="34" charset="-122"/>
            </a:endParaRPr>
          </a:p>
        </p:txBody>
      </p:sp>
      <p:grpSp>
        <p:nvGrpSpPr>
          <p:cNvPr id="305" name="组合 19"/>
          <p:cNvGrpSpPr/>
          <p:nvPr/>
        </p:nvGrpSpPr>
        <p:grpSpPr bwMode="auto">
          <a:xfrm>
            <a:off x="5858669" y="1384302"/>
            <a:ext cx="1906588" cy="1908175"/>
            <a:chOff x="5092667" y="1392367"/>
            <a:chExt cx="1908000" cy="1908000"/>
          </a:xfrm>
        </p:grpSpPr>
        <p:sp>
          <p:nvSpPr>
            <p:cNvPr id="1049233" name="椭圆 14"/>
            <p:cNvSpPr>
              <a:spLocks noChangeAspect="1"/>
            </p:cNvSpPr>
            <p:nvPr/>
          </p:nvSpPr>
          <p:spPr>
            <a:xfrm>
              <a:off x="5092667" y="1392367"/>
              <a:ext cx="1908000" cy="1908000"/>
            </a:xfrm>
            <a:prstGeom prst="ellipse">
              <a:avLst/>
            </a:prstGeom>
            <a:noFill/>
            <a:ln>
              <a:solidFill>
                <a:srgbClr val="18BD9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34" name="六边形 16"/>
            <p:cNvSpPr/>
            <p:nvPr/>
          </p:nvSpPr>
          <p:spPr>
            <a:xfrm>
              <a:off x="5418346" y="1805079"/>
              <a:ext cx="1256642" cy="1082576"/>
            </a:xfrm>
            <a:prstGeom prst="hexagon">
              <a:avLst/>
            </a:prstGeom>
            <a:solidFill>
              <a:srgbClr val="5C91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b="1" dirty="0">
                  <a:latin typeface="微软雅黑" panose="020B0503020204020204" pitchFamily="34" charset="-122"/>
                  <a:ea typeface="微软雅黑" panose="020B0503020204020204" pitchFamily="34" charset="-122"/>
                </a:rPr>
                <a:t>员工宿舍</a:t>
              </a:r>
              <a:endParaRPr lang="zh-CN" altLang="en-US" b="1" dirty="0">
                <a:latin typeface="微软雅黑" panose="020B0503020204020204" pitchFamily="34" charset="-122"/>
                <a:ea typeface="微软雅黑" panose="020B0503020204020204" pitchFamily="34" charset="-122"/>
              </a:endParaRPr>
            </a:p>
          </p:txBody>
        </p:sp>
      </p:grpSp>
      <p:cxnSp>
        <p:nvCxnSpPr>
          <p:cNvPr id="3145826" name="直接连接符 18"/>
          <p:cNvCxnSpPr/>
          <p:nvPr/>
        </p:nvCxnSpPr>
        <p:spPr>
          <a:xfrm>
            <a:off x="4691857" y="2349500"/>
            <a:ext cx="0" cy="1366838"/>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45827" name="直接连接符 20"/>
          <p:cNvCxnSpPr/>
          <p:nvPr/>
        </p:nvCxnSpPr>
        <p:spPr>
          <a:xfrm>
            <a:off x="5858669" y="2349500"/>
            <a:ext cx="0" cy="1366838"/>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45828" name="直接箭头连接符 22"/>
          <p:cNvCxnSpPr/>
          <p:nvPr/>
        </p:nvCxnSpPr>
        <p:spPr>
          <a:xfrm>
            <a:off x="4801394" y="3573463"/>
            <a:ext cx="935038" cy="0"/>
          </a:xfrm>
          <a:prstGeom prst="straightConnector1">
            <a:avLst/>
          </a:prstGeom>
          <a:ln w="57150">
            <a:solidFill>
              <a:srgbClr val="DC3C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49235" name="矩形 23"/>
          <p:cNvSpPr>
            <a:spLocks noChangeArrowheads="1"/>
          </p:cNvSpPr>
          <p:nvPr/>
        </p:nvSpPr>
        <p:spPr bwMode="auto">
          <a:xfrm>
            <a:off x="4706146" y="3092452"/>
            <a:ext cx="1152525" cy="339725"/>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a:latin typeface="微软雅黑" panose="020B0503020204020204" pitchFamily="34" charset="-122"/>
                <a:ea typeface="微软雅黑" panose="020B0503020204020204" pitchFamily="34" charset="-122"/>
              </a:rPr>
              <a:t>安全距离</a:t>
            </a:r>
            <a:endParaRPr lang="zh-CN" altLang="en-US" sz="1600" b="1">
              <a:latin typeface="微软雅黑" panose="020B0503020204020204" pitchFamily="34" charset="-122"/>
              <a:ea typeface="微软雅黑" panose="020B0503020204020204" pitchFamily="34" charset="-122"/>
            </a:endParaRPr>
          </a:p>
        </p:txBody>
      </p:sp>
      <p:grpSp>
        <p:nvGrpSpPr>
          <p:cNvPr id="306" name="组合 24"/>
          <p:cNvGrpSpPr/>
          <p:nvPr/>
        </p:nvGrpSpPr>
        <p:grpSpPr bwMode="auto">
          <a:xfrm>
            <a:off x="8473284" y="1392240"/>
            <a:ext cx="1908175" cy="1908175"/>
            <a:chOff x="5092667" y="1392367"/>
            <a:chExt cx="1908000" cy="1908000"/>
          </a:xfrm>
        </p:grpSpPr>
        <p:sp>
          <p:nvSpPr>
            <p:cNvPr id="1049236" name="椭圆 25"/>
            <p:cNvSpPr>
              <a:spLocks noChangeAspect="1"/>
            </p:cNvSpPr>
            <p:nvPr/>
          </p:nvSpPr>
          <p:spPr>
            <a:xfrm>
              <a:off x="5092667" y="1392367"/>
              <a:ext cx="1908000" cy="1908000"/>
            </a:xfrm>
            <a:prstGeom prst="ellipse">
              <a:avLst/>
            </a:prstGeom>
            <a:noFill/>
            <a:ln>
              <a:solidFill>
                <a:srgbClr val="18BD9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37" name="六边形 26"/>
            <p:cNvSpPr/>
            <p:nvPr/>
          </p:nvSpPr>
          <p:spPr>
            <a:xfrm>
              <a:off x="5418074" y="1805079"/>
              <a:ext cx="1257185" cy="1082576"/>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b="1" dirty="0">
                <a:latin typeface="微软雅黑" panose="020B0503020204020204" pitchFamily="34" charset="-122"/>
                <a:ea typeface="微软雅黑" panose="020B0503020204020204" pitchFamily="34" charset="-122"/>
              </a:endParaRPr>
            </a:p>
          </p:txBody>
        </p:sp>
      </p:grpSp>
      <p:sp>
        <p:nvSpPr>
          <p:cNvPr id="1049238" name="矩形 27"/>
          <p:cNvSpPr>
            <a:spLocks noChangeArrowheads="1"/>
          </p:cNvSpPr>
          <p:nvPr/>
        </p:nvSpPr>
        <p:spPr bwMode="auto">
          <a:xfrm>
            <a:off x="8873372" y="1935165"/>
            <a:ext cx="1107996" cy="87440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生产经营</a:t>
            </a:r>
            <a:endParaRPr lang="en-US" altLang="zh-CN" sz="1800" b="1">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场所</a:t>
            </a: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049239" name="AutoShape 4"/>
          <p:cNvSpPr>
            <a:spLocks noChangeArrowheads="1"/>
          </p:cNvSpPr>
          <p:nvPr/>
        </p:nvSpPr>
        <p:spPr bwMode="auto">
          <a:xfrm rot="5400000">
            <a:off x="7866065" y="2210596"/>
            <a:ext cx="493713" cy="2936875"/>
          </a:xfrm>
          <a:prstGeom prst="chevron">
            <a:avLst>
              <a:gd name="adj" fmla="val 85426"/>
            </a:avLst>
          </a:prstGeom>
          <a:solidFill>
            <a:srgbClr val="DC3C00"/>
          </a:solidFill>
          <a:ln w="6350">
            <a:noFill/>
            <a:miter lim="800000"/>
          </a:ln>
          <a:effectLst/>
        </p:spPr>
        <p:txBody>
          <a:bodyPr wrap="none"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latin typeface="Arial" panose="020B0604020202020204" pitchFamily="34" charset="0"/>
            </a:endParaRPr>
          </a:p>
        </p:txBody>
      </p:sp>
      <p:grpSp>
        <p:nvGrpSpPr>
          <p:cNvPr id="307" name="组合 31"/>
          <p:cNvGrpSpPr/>
          <p:nvPr/>
        </p:nvGrpSpPr>
        <p:grpSpPr bwMode="auto">
          <a:xfrm>
            <a:off x="5083971" y="4117975"/>
            <a:ext cx="1870075" cy="1233488"/>
            <a:chOff x="1083969" y="1673116"/>
            <a:chExt cx="1869230" cy="1233133"/>
          </a:xfrm>
        </p:grpSpPr>
        <p:sp>
          <p:nvSpPr>
            <p:cNvPr id="1049240" name="任意多边形 32"/>
            <p:cNvSpPr>
              <a:spLocks noChangeAspect="1"/>
            </p:cNvSpPr>
            <p:nvPr/>
          </p:nvSpPr>
          <p:spPr>
            <a:xfrm>
              <a:off x="1209325" y="1887367"/>
              <a:ext cx="1618518" cy="1017294"/>
            </a:xfrm>
            <a:custGeom>
              <a:avLst/>
              <a:gdLst>
                <a:gd name="connsiteX0" fmla="*/ 162000 w 1404000"/>
                <a:gd name="connsiteY0" fmla="*/ 240810 h 880882"/>
                <a:gd name="connsiteX1" fmla="*/ 1242000 w 1404000"/>
                <a:gd name="connsiteY1" fmla="*/ 240810 h 880882"/>
                <a:gd name="connsiteX2" fmla="*/ 1242000 w 1404000"/>
                <a:gd name="connsiteY2" fmla="*/ 808882 h 880882"/>
                <a:gd name="connsiteX3" fmla="*/ 1404000 w 1404000"/>
                <a:gd name="connsiteY3" fmla="*/ 808882 h 880882"/>
                <a:gd name="connsiteX4" fmla="*/ 1404000 w 1404000"/>
                <a:gd name="connsiteY4" fmla="*/ 880882 h 880882"/>
                <a:gd name="connsiteX5" fmla="*/ 1242000 w 1404000"/>
                <a:gd name="connsiteY5" fmla="*/ 880882 h 880882"/>
                <a:gd name="connsiteX6" fmla="*/ 1026036 w 1404000"/>
                <a:gd name="connsiteY6" fmla="*/ 880882 h 880882"/>
                <a:gd name="connsiteX7" fmla="*/ 1026036 w 1404000"/>
                <a:gd name="connsiteY7" fmla="*/ 304819 h 880882"/>
                <a:gd name="connsiteX8" fmla="*/ 377964 w 1404000"/>
                <a:gd name="connsiteY8" fmla="*/ 304819 h 880882"/>
                <a:gd name="connsiteX9" fmla="*/ 377964 w 1404000"/>
                <a:gd name="connsiteY9" fmla="*/ 880882 h 880882"/>
                <a:gd name="connsiteX10" fmla="*/ 162000 w 1404000"/>
                <a:gd name="connsiteY10" fmla="*/ 880882 h 880882"/>
                <a:gd name="connsiteX11" fmla="*/ 0 w 1404000"/>
                <a:gd name="connsiteY11" fmla="*/ 880882 h 880882"/>
                <a:gd name="connsiteX12" fmla="*/ 0 w 1404000"/>
                <a:gd name="connsiteY12" fmla="*/ 808882 h 880882"/>
                <a:gd name="connsiteX13" fmla="*/ 162000 w 1404000"/>
                <a:gd name="connsiteY13" fmla="*/ 808882 h 880882"/>
                <a:gd name="connsiteX14" fmla="*/ 702000 w 1404000"/>
                <a:gd name="connsiteY14" fmla="*/ 0 h 880882"/>
                <a:gd name="connsiteX15" fmla="*/ 1242000 w 1404000"/>
                <a:gd name="connsiteY15" fmla="*/ 240000 h 880882"/>
                <a:gd name="connsiteX16" fmla="*/ 162000 w 1404000"/>
                <a:gd name="connsiteY16" fmla="*/ 240000 h 88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4000" h="880882">
                  <a:moveTo>
                    <a:pt x="162000" y="240810"/>
                  </a:moveTo>
                  <a:lnTo>
                    <a:pt x="1242000" y="240810"/>
                  </a:lnTo>
                  <a:lnTo>
                    <a:pt x="1242000" y="808882"/>
                  </a:lnTo>
                  <a:lnTo>
                    <a:pt x="1404000" y="808882"/>
                  </a:lnTo>
                  <a:lnTo>
                    <a:pt x="1404000" y="880882"/>
                  </a:lnTo>
                  <a:lnTo>
                    <a:pt x="1242000" y="880882"/>
                  </a:lnTo>
                  <a:lnTo>
                    <a:pt x="1026036" y="880882"/>
                  </a:lnTo>
                  <a:lnTo>
                    <a:pt x="1026036" y="304819"/>
                  </a:lnTo>
                  <a:lnTo>
                    <a:pt x="377964" y="304819"/>
                  </a:lnTo>
                  <a:lnTo>
                    <a:pt x="377964" y="880882"/>
                  </a:lnTo>
                  <a:lnTo>
                    <a:pt x="162000" y="880882"/>
                  </a:lnTo>
                  <a:lnTo>
                    <a:pt x="0" y="880882"/>
                  </a:lnTo>
                  <a:lnTo>
                    <a:pt x="0" y="808882"/>
                  </a:lnTo>
                  <a:lnTo>
                    <a:pt x="162000" y="808882"/>
                  </a:lnTo>
                  <a:close/>
                  <a:moveTo>
                    <a:pt x="702000" y="0"/>
                  </a:moveTo>
                  <a:lnTo>
                    <a:pt x="1242000" y="240000"/>
                  </a:lnTo>
                  <a:lnTo>
                    <a:pt x="162000" y="240000"/>
                  </a:lnTo>
                  <a:close/>
                </a:path>
              </a:pathLst>
            </a:custGeom>
            <a:solidFill>
              <a:srgbClr val="3193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41" name="任意多边形 33"/>
            <p:cNvSpPr>
              <a:spLocks noChangeAspect="1"/>
            </p:cNvSpPr>
            <p:nvPr/>
          </p:nvSpPr>
          <p:spPr>
            <a:xfrm>
              <a:off x="1083969" y="1673116"/>
              <a:ext cx="1869230" cy="415805"/>
            </a:xfrm>
            <a:custGeom>
              <a:avLst/>
              <a:gdLst>
                <a:gd name="connsiteX0" fmla="*/ 810000 w 1620000"/>
                <a:gd name="connsiteY0" fmla="*/ 0 h 360000"/>
                <a:gd name="connsiteX1" fmla="*/ 1620000 w 1620000"/>
                <a:gd name="connsiteY1" fmla="*/ 360000 h 360000"/>
                <a:gd name="connsiteX2" fmla="*/ 1399568 w 1620000"/>
                <a:gd name="connsiteY2" fmla="*/ 360000 h 360000"/>
                <a:gd name="connsiteX3" fmla="*/ 810000 w 1620000"/>
                <a:gd name="connsiteY3" fmla="*/ 97970 h 360000"/>
                <a:gd name="connsiteX4" fmla="*/ 220433 w 1620000"/>
                <a:gd name="connsiteY4" fmla="*/ 360000 h 360000"/>
                <a:gd name="connsiteX5" fmla="*/ 0 w 1620000"/>
                <a:gd name="connsiteY5" fmla="*/ 36000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0000" h="360000">
                  <a:moveTo>
                    <a:pt x="810000" y="0"/>
                  </a:moveTo>
                  <a:lnTo>
                    <a:pt x="1620000" y="360000"/>
                  </a:lnTo>
                  <a:lnTo>
                    <a:pt x="1399568" y="360000"/>
                  </a:lnTo>
                  <a:lnTo>
                    <a:pt x="810000" y="97970"/>
                  </a:lnTo>
                  <a:lnTo>
                    <a:pt x="220433" y="360000"/>
                  </a:lnTo>
                  <a:lnTo>
                    <a:pt x="0" y="360000"/>
                  </a:lnTo>
                  <a:close/>
                </a:path>
              </a:pathLst>
            </a:custGeom>
            <a:solidFill>
              <a:srgbClr val="3193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42" name="矩形 34"/>
            <p:cNvSpPr/>
            <p:nvPr/>
          </p:nvSpPr>
          <p:spPr>
            <a:xfrm>
              <a:off x="1728203" y="2325391"/>
              <a:ext cx="580762" cy="580858"/>
            </a:xfrm>
            <a:prstGeom prst="rect">
              <a:avLst/>
            </a:prstGeom>
            <a:solidFill>
              <a:srgbClr val="3193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257" name="图片 35"/>
            <p:cNvPicPr>
              <a:picLocks noChangeAspect="1"/>
            </p:cNvPicPr>
            <p:nvPr/>
          </p:nvPicPr>
          <p:blipFill>
            <a:blip r:embed="rId1"/>
            <a:srcRect l="17380" t="10574" r="27588" b="15405"/>
            <a:stretch>
              <a:fillRect/>
            </a:stretch>
          </p:blipFill>
          <p:spPr bwMode="auto">
            <a:xfrm>
              <a:off x="1878074" y="2363180"/>
              <a:ext cx="329080" cy="484958"/>
            </a:xfrm>
            <a:prstGeom prst="rect">
              <a:avLst/>
            </a:prstGeom>
            <a:noFill/>
            <a:ln>
              <a:noFill/>
            </a:ln>
          </p:spPr>
        </p:pic>
        <p:sp>
          <p:nvSpPr>
            <p:cNvPr id="1049243" name="矩形 36"/>
            <p:cNvSpPr>
              <a:spLocks noChangeArrowheads="1"/>
            </p:cNvSpPr>
            <p:nvPr/>
          </p:nvSpPr>
          <p:spPr bwMode="auto">
            <a:xfrm>
              <a:off x="1442925" y="1988840"/>
              <a:ext cx="1151317" cy="276999"/>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200" b="1">
                  <a:solidFill>
                    <a:schemeClr val="bg1"/>
                  </a:solidFill>
                  <a:latin typeface="微软雅黑" panose="020B0503020204020204" pitchFamily="34" charset="-122"/>
                  <a:ea typeface="微软雅黑" panose="020B0503020204020204" pitchFamily="34" charset="-122"/>
                </a:rPr>
                <a:t>安全出口</a:t>
              </a:r>
              <a:endParaRPr lang="zh-CN" altLang="en-US" sz="1200" b="1">
                <a:solidFill>
                  <a:schemeClr val="bg1"/>
                </a:solidFill>
                <a:latin typeface="微软雅黑" panose="020B0503020204020204" pitchFamily="34" charset="-122"/>
                <a:ea typeface="微软雅黑" panose="020B0503020204020204" pitchFamily="34" charset="-122"/>
              </a:endParaRPr>
            </a:p>
          </p:txBody>
        </p:sp>
      </p:grpSp>
      <p:grpSp>
        <p:nvGrpSpPr>
          <p:cNvPr id="308" name="组合 37"/>
          <p:cNvGrpSpPr/>
          <p:nvPr/>
        </p:nvGrpSpPr>
        <p:grpSpPr bwMode="auto">
          <a:xfrm>
            <a:off x="7000084" y="4127502"/>
            <a:ext cx="1868487" cy="1230313"/>
            <a:chOff x="1083969" y="3573016"/>
            <a:chExt cx="1869230" cy="1230855"/>
          </a:xfrm>
        </p:grpSpPr>
        <p:sp>
          <p:nvSpPr>
            <p:cNvPr id="1049244" name="任意多边形 38"/>
            <p:cNvSpPr>
              <a:spLocks noChangeAspect="1"/>
            </p:cNvSpPr>
            <p:nvPr/>
          </p:nvSpPr>
          <p:spPr>
            <a:xfrm>
              <a:off x="1207843" y="3787423"/>
              <a:ext cx="1621482" cy="1016448"/>
            </a:xfrm>
            <a:custGeom>
              <a:avLst/>
              <a:gdLst>
                <a:gd name="connsiteX0" fmla="*/ 162000 w 1404000"/>
                <a:gd name="connsiteY0" fmla="*/ 240810 h 880882"/>
                <a:gd name="connsiteX1" fmla="*/ 1242000 w 1404000"/>
                <a:gd name="connsiteY1" fmla="*/ 240810 h 880882"/>
                <a:gd name="connsiteX2" fmla="*/ 1242000 w 1404000"/>
                <a:gd name="connsiteY2" fmla="*/ 808882 h 880882"/>
                <a:gd name="connsiteX3" fmla="*/ 1404000 w 1404000"/>
                <a:gd name="connsiteY3" fmla="*/ 808882 h 880882"/>
                <a:gd name="connsiteX4" fmla="*/ 1404000 w 1404000"/>
                <a:gd name="connsiteY4" fmla="*/ 880882 h 880882"/>
                <a:gd name="connsiteX5" fmla="*/ 1242000 w 1404000"/>
                <a:gd name="connsiteY5" fmla="*/ 880882 h 880882"/>
                <a:gd name="connsiteX6" fmla="*/ 1026036 w 1404000"/>
                <a:gd name="connsiteY6" fmla="*/ 880882 h 880882"/>
                <a:gd name="connsiteX7" fmla="*/ 1026036 w 1404000"/>
                <a:gd name="connsiteY7" fmla="*/ 304819 h 880882"/>
                <a:gd name="connsiteX8" fmla="*/ 377964 w 1404000"/>
                <a:gd name="connsiteY8" fmla="*/ 304819 h 880882"/>
                <a:gd name="connsiteX9" fmla="*/ 377964 w 1404000"/>
                <a:gd name="connsiteY9" fmla="*/ 880882 h 880882"/>
                <a:gd name="connsiteX10" fmla="*/ 162000 w 1404000"/>
                <a:gd name="connsiteY10" fmla="*/ 880882 h 880882"/>
                <a:gd name="connsiteX11" fmla="*/ 0 w 1404000"/>
                <a:gd name="connsiteY11" fmla="*/ 880882 h 880882"/>
                <a:gd name="connsiteX12" fmla="*/ 0 w 1404000"/>
                <a:gd name="connsiteY12" fmla="*/ 808882 h 880882"/>
                <a:gd name="connsiteX13" fmla="*/ 162000 w 1404000"/>
                <a:gd name="connsiteY13" fmla="*/ 808882 h 880882"/>
                <a:gd name="connsiteX14" fmla="*/ 702000 w 1404000"/>
                <a:gd name="connsiteY14" fmla="*/ 0 h 880882"/>
                <a:gd name="connsiteX15" fmla="*/ 1242000 w 1404000"/>
                <a:gd name="connsiteY15" fmla="*/ 240000 h 880882"/>
                <a:gd name="connsiteX16" fmla="*/ 162000 w 1404000"/>
                <a:gd name="connsiteY16" fmla="*/ 240000 h 88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4000" h="880882">
                  <a:moveTo>
                    <a:pt x="162000" y="240810"/>
                  </a:moveTo>
                  <a:lnTo>
                    <a:pt x="1242000" y="240810"/>
                  </a:lnTo>
                  <a:lnTo>
                    <a:pt x="1242000" y="808882"/>
                  </a:lnTo>
                  <a:lnTo>
                    <a:pt x="1404000" y="808882"/>
                  </a:lnTo>
                  <a:lnTo>
                    <a:pt x="1404000" y="880882"/>
                  </a:lnTo>
                  <a:lnTo>
                    <a:pt x="1242000" y="880882"/>
                  </a:lnTo>
                  <a:lnTo>
                    <a:pt x="1026036" y="880882"/>
                  </a:lnTo>
                  <a:lnTo>
                    <a:pt x="1026036" y="304819"/>
                  </a:lnTo>
                  <a:lnTo>
                    <a:pt x="377964" y="304819"/>
                  </a:lnTo>
                  <a:lnTo>
                    <a:pt x="377964" y="880882"/>
                  </a:lnTo>
                  <a:lnTo>
                    <a:pt x="162000" y="880882"/>
                  </a:lnTo>
                  <a:lnTo>
                    <a:pt x="0" y="880882"/>
                  </a:lnTo>
                  <a:lnTo>
                    <a:pt x="0" y="808882"/>
                  </a:lnTo>
                  <a:lnTo>
                    <a:pt x="162000" y="808882"/>
                  </a:lnTo>
                  <a:close/>
                  <a:moveTo>
                    <a:pt x="702000" y="0"/>
                  </a:moveTo>
                  <a:lnTo>
                    <a:pt x="1242000" y="240000"/>
                  </a:lnTo>
                  <a:lnTo>
                    <a:pt x="162000" y="240000"/>
                  </a:lnTo>
                  <a:close/>
                </a:path>
              </a:pathLst>
            </a:custGeom>
            <a:solidFill>
              <a:srgbClr val="3193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45" name="任意多边形 39"/>
            <p:cNvSpPr>
              <a:spLocks noChangeAspect="1"/>
            </p:cNvSpPr>
            <p:nvPr/>
          </p:nvSpPr>
          <p:spPr>
            <a:xfrm>
              <a:off x="1083969" y="3573016"/>
              <a:ext cx="1869230" cy="416108"/>
            </a:xfrm>
            <a:custGeom>
              <a:avLst/>
              <a:gdLst>
                <a:gd name="connsiteX0" fmla="*/ 810000 w 1620000"/>
                <a:gd name="connsiteY0" fmla="*/ 0 h 360000"/>
                <a:gd name="connsiteX1" fmla="*/ 1620000 w 1620000"/>
                <a:gd name="connsiteY1" fmla="*/ 360000 h 360000"/>
                <a:gd name="connsiteX2" fmla="*/ 1399568 w 1620000"/>
                <a:gd name="connsiteY2" fmla="*/ 360000 h 360000"/>
                <a:gd name="connsiteX3" fmla="*/ 810000 w 1620000"/>
                <a:gd name="connsiteY3" fmla="*/ 97970 h 360000"/>
                <a:gd name="connsiteX4" fmla="*/ 220433 w 1620000"/>
                <a:gd name="connsiteY4" fmla="*/ 360000 h 360000"/>
                <a:gd name="connsiteX5" fmla="*/ 0 w 1620000"/>
                <a:gd name="connsiteY5" fmla="*/ 36000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0000" h="360000">
                  <a:moveTo>
                    <a:pt x="810000" y="0"/>
                  </a:moveTo>
                  <a:lnTo>
                    <a:pt x="1620000" y="360000"/>
                  </a:lnTo>
                  <a:lnTo>
                    <a:pt x="1399568" y="360000"/>
                  </a:lnTo>
                  <a:lnTo>
                    <a:pt x="810000" y="97970"/>
                  </a:lnTo>
                  <a:lnTo>
                    <a:pt x="220433" y="360000"/>
                  </a:lnTo>
                  <a:lnTo>
                    <a:pt x="0" y="360000"/>
                  </a:lnTo>
                  <a:close/>
                </a:path>
              </a:pathLst>
            </a:custGeom>
            <a:solidFill>
              <a:srgbClr val="3193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46" name="矩形 40"/>
            <p:cNvSpPr/>
            <p:nvPr/>
          </p:nvSpPr>
          <p:spPr>
            <a:xfrm>
              <a:off x="1641403" y="4724461"/>
              <a:ext cx="790889" cy="73057"/>
            </a:xfrm>
            <a:prstGeom prst="rect">
              <a:avLst/>
            </a:prstGeom>
            <a:solidFill>
              <a:srgbClr val="3193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47" name="矩形 41"/>
            <p:cNvSpPr>
              <a:spLocks noChangeArrowheads="1"/>
            </p:cNvSpPr>
            <p:nvPr/>
          </p:nvSpPr>
          <p:spPr bwMode="auto">
            <a:xfrm>
              <a:off x="1442925" y="3888740"/>
              <a:ext cx="1151317" cy="276999"/>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200" b="1">
                  <a:solidFill>
                    <a:schemeClr val="bg1"/>
                  </a:solidFill>
                  <a:latin typeface="微软雅黑" panose="020B0503020204020204" pitchFamily="34" charset="-122"/>
                  <a:ea typeface="微软雅黑" panose="020B0503020204020204" pitchFamily="34" charset="-122"/>
                </a:rPr>
                <a:t>安全出口</a:t>
              </a:r>
              <a:endParaRPr lang="zh-CN" altLang="en-US" sz="1200" b="1">
                <a:solidFill>
                  <a:schemeClr val="bg1"/>
                </a:solidFill>
                <a:latin typeface="微软雅黑" panose="020B0503020204020204" pitchFamily="34" charset="-122"/>
                <a:ea typeface="微软雅黑" panose="020B0503020204020204" pitchFamily="34" charset="-122"/>
              </a:endParaRPr>
            </a:p>
          </p:txBody>
        </p:sp>
        <p:cxnSp>
          <p:nvCxnSpPr>
            <p:cNvPr id="3145829" name="直接连接符 42"/>
            <p:cNvCxnSpPr/>
            <p:nvPr/>
          </p:nvCxnSpPr>
          <p:spPr>
            <a:xfrm>
              <a:off x="2017790" y="4165415"/>
              <a:ext cx="0" cy="559046"/>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097258" name="图片 43"/>
            <p:cNvPicPr>
              <a:picLocks noChangeAspect="1"/>
            </p:cNvPicPr>
            <p:nvPr/>
          </p:nvPicPr>
          <p:blipFill>
            <a:blip r:embed="rId2"/>
            <a:srcRect/>
            <a:stretch>
              <a:fillRect/>
            </a:stretch>
          </p:blipFill>
          <p:spPr bwMode="auto">
            <a:xfrm>
              <a:off x="1866305" y="4267010"/>
              <a:ext cx="304555" cy="425959"/>
            </a:xfrm>
            <a:prstGeom prst="rect">
              <a:avLst/>
            </a:prstGeom>
            <a:noFill/>
            <a:ln>
              <a:noFill/>
            </a:ln>
          </p:spPr>
        </p:pic>
      </p:grpSp>
      <p:grpSp>
        <p:nvGrpSpPr>
          <p:cNvPr id="309" name="组合 44"/>
          <p:cNvGrpSpPr/>
          <p:nvPr/>
        </p:nvGrpSpPr>
        <p:grpSpPr bwMode="auto">
          <a:xfrm>
            <a:off x="8924134" y="4127502"/>
            <a:ext cx="1868487" cy="1444625"/>
            <a:chOff x="2740408" y="5062561"/>
            <a:chExt cx="1869230" cy="1445309"/>
          </a:xfrm>
        </p:grpSpPr>
        <p:sp>
          <p:nvSpPr>
            <p:cNvPr id="1049248" name="任意多边形 45"/>
            <p:cNvSpPr>
              <a:spLocks noChangeAspect="1"/>
            </p:cNvSpPr>
            <p:nvPr/>
          </p:nvSpPr>
          <p:spPr>
            <a:xfrm>
              <a:off x="2864282" y="5276975"/>
              <a:ext cx="1621482" cy="1016481"/>
            </a:xfrm>
            <a:custGeom>
              <a:avLst/>
              <a:gdLst>
                <a:gd name="connsiteX0" fmla="*/ 162000 w 1404000"/>
                <a:gd name="connsiteY0" fmla="*/ 240810 h 880882"/>
                <a:gd name="connsiteX1" fmla="*/ 1242000 w 1404000"/>
                <a:gd name="connsiteY1" fmla="*/ 240810 h 880882"/>
                <a:gd name="connsiteX2" fmla="*/ 1242000 w 1404000"/>
                <a:gd name="connsiteY2" fmla="*/ 808882 h 880882"/>
                <a:gd name="connsiteX3" fmla="*/ 1404000 w 1404000"/>
                <a:gd name="connsiteY3" fmla="*/ 808882 h 880882"/>
                <a:gd name="connsiteX4" fmla="*/ 1404000 w 1404000"/>
                <a:gd name="connsiteY4" fmla="*/ 880882 h 880882"/>
                <a:gd name="connsiteX5" fmla="*/ 1242000 w 1404000"/>
                <a:gd name="connsiteY5" fmla="*/ 880882 h 880882"/>
                <a:gd name="connsiteX6" fmla="*/ 1026036 w 1404000"/>
                <a:gd name="connsiteY6" fmla="*/ 880882 h 880882"/>
                <a:gd name="connsiteX7" fmla="*/ 1026036 w 1404000"/>
                <a:gd name="connsiteY7" fmla="*/ 304819 h 880882"/>
                <a:gd name="connsiteX8" fmla="*/ 377964 w 1404000"/>
                <a:gd name="connsiteY8" fmla="*/ 304819 h 880882"/>
                <a:gd name="connsiteX9" fmla="*/ 377964 w 1404000"/>
                <a:gd name="connsiteY9" fmla="*/ 880882 h 880882"/>
                <a:gd name="connsiteX10" fmla="*/ 162000 w 1404000"/>
                <a:gd name="connsiteY10" fmla="*/ 880882 h 880882"/>
                <a:gd name="connsiteX11" fmla="*/ 0 w 1404000"/>
                <a:gd name="connsiteY11" fmla="*/ 880882 h 880882"/>
                <a:gd name="connsiteX12" fmla="*/ 0 w 1404000"/>
                <a:gd name="connsiteY12" fmla="*/ 808882 h 880882"/>
                <a:gd name="connsiteX13" fmla="*/ 162000 w 1404000"/>
                <a:gd name="connsiteY13" fmla="*/ 808882 h 880882"/>
                <a:gd name="connsiteX14" fmla="*/ 702000 w 1404000"/>
                <a:gd name="connsiteY14" fmla="*/ 0 h 880882"/>
                <a:gd name="connsiteX15" fmla="*/ 1242000 w 1404000"/>
                <a:gd name="connsiteY15" fmla="*/ 240000 h 880882"/>
                <a:gd name="connsiteX16" fmla="*/ 162000 w 1404000"/>
                <a:gd name="connsiteY16" fmla="*/ 240000 h 88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4000" h="880882">
                  <a:moveTo>
                    <a:pt x="162000" y="240810"/>
                  </a:moveTo>
                  <a:lnTo>
                    <a:pt x="1242000" y="240810"/>
                  </a:lnTo>
                  <a:lnTo>
                    <a:pt x="1242000" y="808882"/>
                  </a:lnTo>
                  <a:lnTo>
                    <a:pt x="1404000" y="808882"/>
                  </a:lnTo>
                  <a:lnTo>
                    <a:pt x="1404000" y="880882"/>
                  </a:lnTo>
                  <a:lnTo>
                    <a:pt x="1242000" y="880882"/>
                  </a:lnTo>
                  <a:lnTo>
                    <a:pt x="1026036" y="880882"/>
                  </a:lnTo>
                  <a:lnTo>
                    <a:pt x="1026036" y="304819"/>
                  </a:lnTo>
                  <a:lnTo>
                    <a:pt x="377964" y="304819"/>
                  </a:lnTo>
                  <a:lnTo>
                    <a:pt x="377964" y="880882"/>
                  </a:lnTo>
                  <a:lnTo>
                    <a:pt x="162000" y="880882"/>
                  </a:lnTo>
                  <a:lnTo>
                    <a:pt x="0" y="880882"/>
                  </a:lnTo>
                  <a:lnTo>
                    <a:pt x="0" y="808882"/>
                  </a:lnTo>
                  <a:lnTo>
                    <a:pt x="162000" y="808882"/>
                  </a:lnTo>
                  <a:close/>
                  <a:moveTo>
                    <a:pt x="702000" y="0"/>
                  </a:moveTo>
                  <a:lnTo>
                    <a:pt x="1242000" y="240000"/>
                  </a:lnTo>
                  <a:lnTo>
                    <a:pt x="162000" y="240000"/>
                  </a:lnTo>
                  <a:close/>
                </a:path>
              </a:pathLst>
            </a:custGeom>
            <a:solidFill>
              <a:srgbClr val="3193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49" name="任意多边形 46"/>
            <p:cNvSpPr>
              <a:spLocks noChangeAspect="1"/>
            </p:cNvSpPr>
            <p:nvPr/>
          </p:nvSpPr>
          <p:spPr>
            <a:xfrm>
              <a:off x="2740408" y="5062561"/>
              <a:ext cx="1869230" cy="416122"/>
            </a:xfrm>
            <a:custGeom>
              <a:avLst/>
              <a:gdLst>
                <a:gd name="connsiteX0" fmla="*/ 810000 w 1620000"/>
                <a:gd name="connsiteY0" fmla="*/ 0 h 360000"/>
                <a:gd name="connsiteX1" fmla="*/ 1620000 w 1620000"/>
                <a:gd name="connsiteY1" fmla="*/ 360000 h 360000"/>
                <a:gd name="connsiteX2" fmla="*/ 1399568 w 1620000"/>
                <a:gd name="connsiteY2" fmla="*/ 360000 h 360000"/>
                <a:gd name="connsiteX3" fmla="*/ 810000 w 1620000"/>
                <a:gd name="connsiteY3" fmla="*/ 97970 h 360000"/>
                <a:gd name="connsiteX4" fmla="*/ 220433 w 1620000"/>
                <a:gd name="connsiteY4" fmla="*/ 360000 h 360000"/>
                <a:gd name="connsiteX5" fmla="*/ 0 w 1620000"/>
                <a:gd name="connsiteY5" fmla="*/ 36000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0000" h="360000">
                  <a:moveTo>
                    <a:pt x="810000" y="0"/>
                  </a:moveTo>
                  <a:lnTo>
                    <a:pt x="1620000" y="360000"/>
                  </a:lnTo>
                  <a:lnTo>
                    <a:pt x="1399568" y="360000"/>
                  </a:lnTo>
                  <a:lnTo>
                    <a:pt x="810000" y="97970"/>
                  </a:lnTo>
                  <a:lnTo>
                    <a:pt x="220433" y="360000"/>
                  </a:lnTo>
                  <a:lnTo>
                    <a:pt x="0" y="360000"/>
                  </a:lnTo>
                  <a:close/>
                </a:path>
              </a:pathLst>
            </a:custGeom>
            <a:solidFill>
              <a:srgbClr val="3193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50" name="矩形 47"/>
            <p:cNvSpPr/>
            <p:nvPr/>
          </p:nvSpPr>
          <p:spPr>
            <a:xfrm>
              <a:off x="3297842" y="6214044"/>
              <a:ext cx="790889" cy="73060"/>
            </a:xfrm>
            <a:prstGeom prst="rect">
              <a:avLst/>
            </a:prstGeom>
            <a:solidFill>
              <a:srgbClr val="3193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51" name="矩形 48"/>
            <p:cNvSpPr>
              <a:spLocks noChangeArrowheads="1"/>
            </p:cNvSpPr>
            <p:nvPr/>
          </p:nvSpPr>
          <p:spPr bwMode="auto">
            <a:xfrm>
              <a:off x="3099364" y="5378285"/>
              <a:ext cx="1151317" cy="276999"/>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200" b="1">
                  <a:solidFill>
                    <a:schemeClr val="bg1"/>
                  </a:solidFill>
                  <a:latin typeface="微软雅黑" panose="020B0503020204020204" pitchFamily="34" charset="-122"/>
                  <a:ea typeface="微软雅黑" panose="020B0503020204020204" pitchFamily="34" charset="-122"/>
                </a:rPr>
                <a:t>安全出口</a:t>
              </a:r>
              <a:endParaRPr lang="zh-CN" altLang="en-US" sz="1200" b="1">
                <a:solidFill>
                  <a:schemeClr val="bg1"/>
                </a:solidFill>
                <a:latin typeface="微软雅黑" panose="020B0503020204020204" pitchFamily="34" charset="-122"/>
                <a:ea typeface="微软雅黑" panose="020B0503020204020204" pitchFamily="34" charset="-122"/>
              </a:endParaRPr>
            </a:p>
          </p:txBody>
        </p:sp>
        <p:cxnSp>
          <p:nvCxnSpPr>
            <p:cNvPr id="3145830" name="直接连接符 49"/>
            <p:cNvCxnSpPr/>
            <p:nvPr/>
          </p:nvCxnSpPr>
          <p:spPr>
            <a:xfrm>
              <a:off x="3674229" y="5654979"/>
              <a:ext cx="0" cy="559065"/>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097259" name="图片 50"/>
            <p:cNvPicPr>
              <a:picLocks noChangeAspect="1"/>
            </p:cNvPicPr>
            <p:nvPr/>
          </p:nvPicPr>
          <p:blipFill>
            <a:blip r:embed="rId3"/>
            <a:srcRect b="5901"/>
            <a:stretch>
              <a:fillRect/>
            </a:stretch>
          </p:blipFill>
          <p:spPr bwMode="auto">
            <a:xfrm>
              <a:off x="3167660" y="5804940"/>
              <a:ext cx="933988" cy="702930"/>
            </a:xfrm>
            <a:prstGeom prst="rect">
              <a:avLst/>
            </a:prstGeom>
            <a:noFill/>
            <a:ln>
              <a:noFill/>
            </a:ln>
          </p:spPr>
        </p:pic>
      </p:grpSp>
      <p:sp>
        <p:nvSpPr>
          <p:cNvPr id="1049252" name="矩形 51"/>
          <p:cNvSpPr>
            <a:spLocks noChangeArrowheads="1"/>
          </p:cNvSpPr>
          <p:nvPr/>
        </p:nvSpPr>
        <p:spPr bwMode="auto">
          <a:xfrm>
            <a:off x="5442746" y="5549902"/>
            <a:ext cx="1152525" cy="684213"/>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FontTx/>
              <a:buNone/>
            </a:pPr>
            <a:r>
              <a:rPr lang="zh-CN" altLang="en-US" sz="1600" b="1">
                <a:latin typeface="微软雅黑" panose="020B0503020204020204" pitchFamily="34" charset="-122"/>
                <a:ea typeface="微软雅黑" panose="020B0503020204020204" pitchFamily="34" charset="-122"/>
              </a:rPr>
              <a:t>标志明显保持畅通</a:t>
            </a:r>
            <a:endParaRPr lang="zh-CN" altLang="en-US" sz="1600" b="1">
              <a:latin typeface="微软雅黑" panose="020B0503020204020204" pitchFamily="34" charset="-122"/>
              <a:ea typeface="微软雅黑" panose="020B0503020204020204" pitchFamily="34" charset="-122"/>
            </a:endParaRPr>
          </a:p>
        </p:txBody>
      </p:sp>
      <p:sp>
        <p:nvSpPr>
          <p:cNvPr id="1049253" name="矩形 53"/>
          <p:cNvSpPr>
            <a:spLocks noChangeArrowheads="1"/>
          </p:cNvSpPr>
          <p:nvPr/>
        </p:nvSpPr>
        <p:spPr bwMode="auto">
          <a:xfrm>
            <a:off x="7449344" y="5549902"/>
            <a:ext cx="1004888" cy="418191"/>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latin typeface="微软雅黑" panose="020B0503020204020204" pitchFamily="34" charset="-122"/>
                <a:ea typeface="微软雅黑" panose="020B0503020204020204" pitchFamily="34" charset="-122"/>
              </a:rPr>
              <a:t>禁止锁闭</a:t>
            </a:r>
            <a:endParaRPr lang="zh-CN" altLang="en-US" sz="1600" b="1" dirty="0">
              <a:latin typeface="微软雅黑" panose="020B0503020204020204" pitchFamily="34" charset="-122"/>
              <a:ea typeface="微软雅黑" panose="020B0503020204020204" pitchFamily="34" charset="-122"/>
            </a:endParaRPr>
          </a:p>
        </p:txBody>
      </p:sp>
      <p:sp>
        <p:nvSpPr>
          <p:cNvPr id="1049254" name="矩形 54"/>
          <p:cNvSpPr>
            <a:spLocks noChangeArrowheads="1"/>
          </p:cNvSpPr>
          <p:nvPr/>
        </p:nvSpPr>
        <p:spPr bwMode="auto">
          <a:xfrm>
            <a:off x="9180473" y="5528164"/>
            <a:ext cx="1662600" cy="461665"/>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latin typeface="微软雅黑" panose="020B0503020204020204" pitchFamily="34" charset="-122"/>
                <a:ea typeface="微软雅黑" panose="020B0503020204020204" pitchFamily="34" charset="-122"/>
              </a:rPr>
              <a:t>禁止占用、封堵</a:t>
            </a:r>
            <a:endParaRPr lang="zh-CN" altLang="en-US" sz="1600" b="1" dirty="0">
              <a:latin typeface="微软雅黑" panose="020B0503020204020204" pitchFamily="34" charset="-122"/>
              <a:ea typeface="微软雅黑" panose="020B0503020204020204" pitchFamily="34" charset="-122"/>
            </a:endParaRPr>
          </a:p>
        </p:txBody>
      </p:sp>
      <p:sp>
        <p:nvSpPr>
          <p:cNvPr id="1049255" name="矩形 55"/>
          <p:cNvSpPr>
            <a:spLocks noChangeArrowheads="1"/>
          </p:cNvSpPr>
          <p:nvPr/>
        </p:nvSpPr>
        <p:spPr bwMode="auto">
          <a:xfrm>
            <a:off x="5706269" y="5891214"/>
            <a:ext cx="508000" cy="906915"/>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zh-CN" altLang="en-US" sz="4000" b="1">
                <a:solidFill>
                  <a:srgbClr val="00B050"/>
                </a:solidFill>
                <a:latin typeface="微软雅黑" panose="020B0503020204020204" pitchFamily="34" charset="-122"/>
                <a:ea typeface="微软雅黑" panose="020B0503020204020204" pitchFamily="34" charset="-122"/>
              </a:rPr>
              <a:t>√</a:t>
            </a:r>
            <a:endParaRPr lang="zh-CN" altLang="en-US" sz="4000" b="1">
              <a:solidFill>
                <a:srgbClr val="00B050"/>
              </a:solidFill>
              <a:latin typeface="微软雅黑" panose="020B0503020204020204" pitchFamily="34" charset="-122"/>
              <a:ea typeface="微软雅黑" panose="020B0503020204020204" pitchFamily="34" charset="-122"/>
            </a:endParaRPr>
          </a:p>
        </p:txBody>
      </p:sp>
      <p:sp>
        <p:nvSpPr>
          <p:cNvPr id="1049256" name="矩形 56"/>
          <p:cNvSpPr>
            <a:spLocks noChangeArrowheads="1"/>
          </p:cNvSpPr>
          <p:nvPr/>
        </p:nvSpPr>
        <p:spPr bwMode="auto">
          <a:xfrm>
            <a:off x="7636669" y="5872165"/>
            <a:ext cx="508000" cy="906915"/>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en-US" altLang="zh-CN" sz="4000" b="1">
                <a:solidFill>
                  <a:srgbClr val="FF0000"/>
                </a:solidFill>
                <a:latin typeface="微软雅黑" panose="020B0503020204020204" pitchFamily="34" charset="-122"/>
                <a:ea typeface="微软雅黑" panose="020B0503020204020204" pitchFamily="34" charset="-122"/>
              </a:rPr>
              <a:t>╳</a:t>
            </a:r>
            <a:endParaRPr lang="zh-CN" altLang="en-US" sz="4000" b="1">
              <a:solidFill>
                <a:srgbClr val="FF0000"/>
              </a:solidFill>
              <a:latin typeface="微软雅黑" panose="020B0503020204020204" pitchFamily="34" charset="-122"/>
              <a:ea typeface="微软雅黑" panose="020B0503020204020204" pitchFamily="34" charset="-122"/>
            </a:endParaRPr>
          </a:p>
        </p:txBody>
      </p:sp>
      <p:sp>
        <p:nvSpPr>
          <p:cNvPr id="1049257" name="矩形 57"/>
          <p:cNvSpPr>
            <a:spLocks noChangeArrowheads="1"/>
          </p:cNvSpPr>
          <p:nvPr/>
        </p:nvSpPr>
        <p:spPr bwMode="auto">
          <a:xfrm>
            <a:off x="9581357" y="5891215"/>
            <a:ext cx="508000" cy="906915"/>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zh-CN" altLang="en-US" sz="4000" b="1">
                <a:solidFill>
                  <a:srgbClr val="FF0000"/>
                </a:solidFill>
                <a:latin typeface="微软雅黑" panose="020B0503020204020204" pitchFamily="34" charset="-122"/>
                <a:ea typeface="微软雅黑" panose="020B0503020204020204" pitchFamily="34" charset="-122"/>
              </a:rPr>
              <a:t>╳</a:t>
            </a:r>
            <a:endParaRPr lang="zh-CN" altLang="en-US" sz="4000" b="1">
              <a:solidFill>
                <a:srgbClr val="FF0000"/>
              </a:solidFill>
              <a:latin typeface="微软雅黑" panose="020B0503020204020204" pitchFamily="34" charset="-122"/>
              <a:ea typeface="微软雅黑" panose="020B0503020204020204" pitchFamily="34" charset="-122"/>
            </a:endParaRPr>
          </a:p>
        </p:txBody>
      </p:sp>
      <p:sp>
        <p:nvSpPr>
          <p:cNvPr id="1049258" name="六边形 48"/>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42</a:t>
            </a:r>
            <a:endParaRPr lang="zh-CN" altLang="en-US" sz="28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60" name="Picture 2" descr="http://www.jitu5.com/uploads/allimg/141009/259858-141009100R169.jpg"/>
          <p:cNvPicPr>
            <a:picLocks noChangeAspect="1" noChangeArrowheads="1"/>
          </p:cNvPicPr>
          <p:nvPr/>
        </p:nvPicPr>
        <p:blipFill rotWithShape="1">
          <a:blip r:embed="rId1" cstate="print">
            <a:duotone>
              <a:schemeClr val="accent5">
                <a:shade val="45000"/>
                <a:satMod val="135000"/>
              </a:schemeClr>
              <a:prstClr val="white"/>
            </a:duotone>
          </a:blip>
          <a:srcRect l="5415" t="28006" r="9970"/>
          <a:stretch>
            <a:fillRect/>
          </a:stretch>
        </p:blipFill>
        <p:spPr bwMode="auto">
          <a:xfrm>
            <a:off x="3322425" y="4498462"/>
            <a:ext cx="1469521" cy="961794"/>
          </a:xfrm>
          <a:prstGeom prst="rect">
            <a:avLst/>
          </a:prstGeom>
          <a:noFill/>
        </p:spPr>
      </p:pic>
      <p:sp>
        <p:nvSpPr>
          <p:cNvPr id="1049259" name="矩形 3"/>
          <p:cNvSpPr>
            <a:spLocks noChangeArrowheads="1"/>
          </p:cNvSpPr>
          <p:nvPr/>
        </p:nvSpPr>
        <p:spPr bwMode="auto">
          <a:xfrm>
            <a:off x="2205038" y="5383331"/>
            <a:ext cx="3124200" cy="846001"/>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FontTx/>
              <a:buNone/>
            </a:pPr>
            <a:r>
              <a:rPr lang="zh-CN" altLang="en-US" sz="1400" b="1" dirty="0">
                <a:solidFill>
                  <a:srgbClr val="FF0000"/>
                </a:solidFill>
                <a:latin typeface="微软雅黑" panose="020B0503020204020204" pitchFamily="34" charset="-122"/>
                <a:ea typeface="微软雅黑" panose="020B0503020204020204" pitchFamily="34" charset="-122"/>
              </a:rPr>
              <a:t>动火、临时用电</a:t>
            </a:r>
            <a:r>
              <a:rPr lang="zh-CN" altLang="en-US" sz="1400" b="1" dirty="0">
                <a:latin typeface="微软雅黑" panose="020B0503020204020204" pitchFamily="34" charset="-122"/>
                <a:ea typeface="微软雅黑" panose="020B0503020204020204" pitchFamily="34" charset="-122"/>
              </a:rPr>
              <a:t>以及国务院应急管理部门会同国务院有关部门规定的其他</a:t>
            </a:r>
            <a:r>
              <a:rPr lang="zh-CN" altLang="en-US" sz="1400" b="1" dirty="0">
                <a:solidFill>
                  <a:srgbClr val="FF0000"/>
                </a:solidFill>
                <a:latin typeface="微软雅黑" panose="020B0503020204020204" pitchFamily="34" charset="-122"/>
                <a:ea typeface="微软雅黑" panose="020B0503020204020204" pitchFamily="34" charset="-122"/>
              </a:rPr>
              <a:t>危险作业</a:t>
            </a:r>
            <a:endParaRPr lang="zh-CN" altLang="en-US" sz="1400" b="1" dirty="0">
              <a:solidFill>
                <a:srgbClr val="FF0000"/>
              </a:solidFill>
              <a:latin typeface="微软雅黑" panose="020B0503020204020204" pitchFamily="34" charset="-122"/>
              <a:ea typeface="微软雅黑" panose="020B0503020204020204" pitchFamily="34" charset="-122"/>
            </a:endParaRPr>
          </a:p>
        </p:txBody>
      </p:sp>
      <p:pic>
        <p:nvPicPr>
          <p:cNvPr id="2097261" name="图片 5"/>
          <p:cNvPicPr>
            <a:picLocks noChangeAspect="1"/>
          </p:cNvPicPr>
          <p:nvPr/>
        </p:nvPicPr>
        <p:blipFill>
          <a:blip r:embed="rId2"/>
          <a:srcRect l="4143" t="6300" r="51324" b="46451"/>
          <a:stretch>
            <a:fillRect/>
          </a:stretch>
        </p:blipFill>
        <p:spPr bwMode="auto">
          <a:xfrm>
            <a:off x="2970362" y="468362"/>
            <a:ext cx="1693862" cy="1771650"/>
          </a:xfrm>
          <a:prstGeom prst="rect">
            <a:avLst/>
          </a:prstGeom>
          <a:noFill/>
          <a:ln>
            <a:noFill/>
          </a:ln>
        </p:spPr>
      </p:pic>
      <p:sp>
        <p:nvSpPr>
          <p:cNvPr id="1049260" name="矩形 6"/>
          <p:cNvSpPr>
            <a:spLocks noChangeArrowheads="1"/>
          </p:cNvSpPr>
          <p:nvPr/>
        </p:nvSpPr>
        <p:spPr bwMode="auto">
          <a:xfrm>
            <a:off x="2308376" y="855712"/>
            <a:ext cx="493713" cy="830262"/>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400" b="1">
                <a:solidFill>
                  <a:srgbClr val="FF0000"/>
                </a:solidFill>
                <a:latin typeface="微软雅黑" panose="020B0503020204020204" pitchFamily="34" charset="-122"/>
                <a:ea typeface="微软雅黑" panose="020B0503020204020204" pitchFamily="34" charset="-122"/>
              </a:rPr>
              <a:t>爆</a:t>
            </a:r>
            <a:endParaRPr lang="en-US" altLang="zh-CN" sz="2400" b="1">
              <a:solidFill>
                <a:srgbClr val="FF0000"/>
              </a:solidFill>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2400" b="1">
                <a:solidFill>
                  <a:srgbClr val="FF0000"/>
                </a:solidFill>
                <a:latin typeface="微软雅黑" panose="020B0503020204020204" pitchFamily="34" charset="-122"/>
                <a:ea typeface="微软雅黑" panose="020B0503020204020204" pitchFamily="34" charset="-122"/>
              </a:rPr>
              <a:t>破</a:t>
            </a:r>
            <a:endParaRPr lang="zh-CN" altLang="en-US" sz="2400" b="1">
              <a:solidFill>
                <a:srgbClr val="FF0000"/>
              </a:solidFill>
              <a:latin typeface="微软雅黑" panose="020B0503020204020204" pitchFamily="34" charset="-122"/>
              <a:ea typeface="微软雅黑" panose="020B0503020204020204" pitchFamily="34" charset="-122"/>
            </a:endParaRPr>
          </a:p>
        </p:txBody>
      </p:sp>
      <p:pic>
        <p:nvPicPr>
          <p:cNvPr id="2097262" name="图片 7"/>
          <p:cNvPicPr>
            <a:picLocks noChangeAspect="1"/>
          </p:cNvPicPr>
          <p:nvPr/>
        </p:nvPicPr>
        <p:blipFill>
          <a:blip r:embed="rId3"/>
          <a:srcRect t="9050" b="11151"/>
          <a:stretch>
            <a:fillRect/>
          </a:stretch>
        </p:blipFill>
        <p:spPr bwMode="auto">
          <a:xfrm>
            <a:off x="3230714" y="2424164"/>
            <a:ext cx="1609725" cy="1728787"/>
          </a:xfrm>
          <a:prstGeom prst="rect">
            <a:avLst/>
          </a:prstGeom>
          <a:noFill/>
          <a:ln>
            <a:noFill/>
          </a:ln>
        </p:spPr>
      </p:pic>
      <p:pic>
        <p:nvPicPr>
          <p:cNvPr id="2097263" name="Picture 2" descr="http://www.jitu5.com/uploads/allimg/141024/259131-1410240H33934.jpg"/>
          <p:cNvPicPr>
            <a:picLocks noChangeAspect="1" noChangeArrowheads="1"/>
          </p:cNvPicPr>
          <p:nvPr/>
        </p:nvPicPr>
        <p:blipFill>
          <a:blip r:embed="rId4"/>
          <a:srcRect t="9094" b="2"/>
          <a:stretch>
            <a:fillRect/>
          </a:stretch>
        </p:blipFill>
        <p:spPr bwMode="auto">
          <a:xfrm rot="-240000">
            <a:off x="3159276" y="2979789"/>
            <a:ext cx="442913" cy="719137"/>
          </a:xfrm>
          <a:prstGeom prst="rect">
            <a:avLst/>
          </a:prstGeom>
          <a:noFill/>
          <a:ln>
            <a:noFill/>
          </a:ln>
        </p:spPr>
      </p:pic>
      <p:sp>
        <p:nvSpPr>
          <p:cNvPr id="1049261" name="矩形 10"/>
          <p:cNvSpPr>
            <a:spLocks noChangeArrowheads="1"/>
          </p:cNvSpPr>
          <p:nvPr/>
        </p:nvSpPr>
        <p:spPr bwMode="auto">
          <a:xfrm>
            <a:off x="2308376" y="2849612"/>
            <a:ext cx="493713" cy="83185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400" b="1" dirty="0">
                <a:solidFill>
                  <a:srgbClr val="FF0000"/>
                </a:solidFill>
                <a:latin typeface="微软雅黑" panose="020B0503020204020204" pitchFamily="34" charset="-122"/>
                <a:ea typeface="微软雅黑" panose="020B0503020204020204" pitchFamily="34" charset="-122"/>
              </a:rPr>
              <a:t>吊</a:t>
            </a:r>
            <a:endParaRPr lang="en-US" altLang="zh-CN" sz="2400" b="1" dirty="0">
              <a:solidFill>
                <a:srgbClr val="FF0000"/>
              </a:solidFill>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2400" b="1" dirty="0">
                <a:solidFill>
                  <a:srgbClr val="FF0000"/>
                </a:solidFill>
                <a:latin typeface="微软雅黑" panose="020B0503020204020204" pitchFamily="34" charset="-122"/>
                <a:ea typeface="微软雅黑" panose="020B0503020204020204" pitchFamily="34" charset="-122"/>
              </a:rPr>
              <a:t>装</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1049262" name="矩形 11"/>
          <p:cNvSpPr>
            <a:spLocks noChangeArrowheads="1"/>
          </p:cNvSpPr>
          <p:nvPr/>
        </p:nvSpPr>
        <p:spPr bwMode="auto">
          <a:xfrm>
            <a:off x="2259162" y="4626026"/>
            <a:ext cx="1084262" cy="708025"/>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其他危</a:t>
            </a:r>
            <a:endParaRPr lang="en-US" altLang="zh-CN" sz="2000" b="1">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险作业</a:t>
            </a:r>
            <a:endParaRPr lang="zh-CN" altLang="en-US" sz="2000" b="1">
              <a:latin typeface="微软雅黑" panose="020B0503020204020204" pitchFamily="34" charset="-122"/>
              <a:ea typeface="微软雅黑" panose="020B0503020204020204" pitchFamily="34" charset="-122"/>
            </a:endParaRPr>
          </a:p>
        </p:txBody>
      </p:sp>
      <p:sp>
        <p:nvSpPr>
          <p:cNvPr id="1049263" name="矩形 12"/>
          <p:cNvSpPr/>
          <p:nvPr/>
        </p:nvSpPr>
        <p:spPr>
          <a:xfrm>
            <a:off x="2208362" y="400101"/>
            <a:ext cx="3124200" cy="1839913"/>
          </a:xfrm>
          <a:prstGeom prst="rect">
            <a:avLst/>
          </a:prstGeom>
          <a:noFill/>
          <a:ln w="57150">
            <a:solidFill>
              <a:srgbClr val="83AC6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64" name="矩形 13"/>
          <p:cNvSpPr/>
          <p:nvPr/>
        </p:nvSpPr>
        <p:spPr>
          <a:xfrm>
            <a:off x="2208362" y="2419401"/>
            <a:ext cx="3124200" cy="1839913"/>
          </a:xfrm>
          <a:prstGeom prst="rect">
            <a:avLst/>
          </a:prstGeom>
          <a:noFill/>
          <a:ln w="57150">
            <a:solidFill>
              <a:srgbClr val="83AC6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65" name="矩形 14"/>
          <p:cNvSpPr/>
          <p:nvPr/>
        </p:nvSpPr>
        <p:spPr>
          <a:xfrm>
            <a:off x="2208362" y="4437112"/>
            <a:ext cx="3124200" cy="1841500"/>
          </a:xfrm>
          <a:prstGeom prst="rect">
            <a:avLst/>
          </a:prstGeom>
          <a:noFill/>
          <a:ln w="57150">
            <a:solidFill>
              <a:srgbClr val="83AC6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66" name="AutoShape 4"/>
          <p:cNvSpPr>
            <a:spLocks noChangeArrowheads="1"/>
          </p:cNvSpPr>
          <p:nvPr/>
        </p:nvSpPr>
        <p:spPr bwMode="auto">
          <a:xfrm>
            <a:off x="5618312" y="1058912"/>
            <a:ext cx="696912" cy="4411662"/>
          </a:xfrm>
          <a:prstGeom prst="chevron">
            <a:avLst>
              <a:gd name="adj" fmla="val 85426"/>
            </a:avLst>
          </a:prstGeom>
          <a:solidFill>
            <a:srgbClr val="DC3C00"/>
          </a:solidFill>
          <a:ln w="6350">
            <a:solidFill>
              <a:srgbClr val="DC3C00"/>
            </a:solidFill>
            <a:miter lim="800000"/>
          </a:ln>
          <a:effectLst/>
        </p:spPr>
        <p:txBody>
          <a:bodyPr wrap="none"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latin typeface="Arial" panose="020B0604020202020204" pitchFamily="34" charset="0"/>
            </a:endParaRPr>
          </a:p>
        </p:txBody>
      </p:sp>
      <p:pic>
        <p:nvPicPr>
          <p:cNvPr id="2097264" name="Picture 4" descr="http://www.jitu5.com/uploads/allimg/141107/259098-14110FKR730.jpg"/>
          <p:cNvPicPr>
            <a:picLocks noChangeAspect="1" noChangeArrowheads="1"/>
          </p:cNvPicPr>
          <p:nvPr/>
        </p:nvPicPr>
        <p:blipFill>
          <a:blip r:embed="rId5"/>
          <a:srcRect/>
          <a:stretch>
            <a:fillRect/>
          </a:stretch>
        </p:blipFill>
        <p:spPr bwMode="auto">
          <a:xfrm>
            <a:off x="6985151" y="1695501"/>
            <a:ext cx="1038225" cy="2911475"/>
          </a:xfrm>
          <a:prstGeom prst="rect">
            <a:avLst/>
          </a:prstGeom>
          <a:noFill/>
          <a:ln>
            <a:noFill/>
          </a:ln>
        </p:spPr>
      </p:pic>
      <p:sp>
        <p:nvSpPr>
          <p:cNvPr id="1049267" name="矩形 16"/>
          <p:cNvSpPr>
            <a:spLocks noChangeArrowheads="1"/>
          </p:cNvSpPr>
          <p:nvPr/>
        </p:nvSpPr>
        <p:spPr bwMode="auto">
          <a:xfrm>
            <a:off x="6796237" y="4733975"/>
            <a:ext cx="1416050" cy="787523"/>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latin typeface="微软雅黑" panose="020B0503020204020204" pitchFamily="34" charset="-122"/>
                <a:ea typeface="微软雅黑" panose="020B0503020204020204" pitchFamily="34" charset="-122"/>
              </a:rPr>
              <a:t>专门人员进行</a:t>
            </a:r>
            <a:endParaRPr lang="en-US" altLang="zh-CN" sz="1600" b="1" dirty="0">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dirty="0">
                <a:latin typeface="微软雅黑" panose="020B0503020204020204" pitchFamily="34" charset="-122"/>
                <a:ea typeface="微软雅黑" panose="020B0503020204020204" pitchFamily="34" charset="-122"/>
              </a:rPr>
              <a:t>现场安全管理</a:t>
            </a:r>
            <a:endParaRPr lang="zh-CN" altLang="en-US" sz="1600" b="1" dirty="0">
              <a:latin typeface="微软雅黑" panose="020B0503020204020204" pitchFamily="34" charset="-122"/>
              <a:ea typeface="微软雅黑" panose="020B0503020204020204" pitchFamily="34" charset="-122"/>
            </a:endParaRPr>
          </a:p>
        </p:txBody>
      </p:sp>
      <p:sp>
        <p:nvSpPr>
          <p:cNvPr id="1049268" name="矩形 19"/>
          <p:cNvSpPr/>
          <p:nvPr/>
        </p:nvSpPr>
        <p:spPr>
          <a:xfrm>
            <a:off x="9471176" y="2346376"/>
            <a:ext cx="1476375" cy="1584325"/>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69" name="矩形 20"/>
          <p:cNvSpPr>
            <a:spLocks noChangeArrowheads="1"/>
          </p:cNvSpPr>
          <p:nvPr/>
        </p:nvSpPr>
        <p:spPr bwMode="auto">
          <a:xfrm>
            <a:off x="9733104" y="2409875"/>
            <a:ext cx="954107" cy="29514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FontTx/>
              <a:buNone/>
            </a:pPr>
            <a:r>
              <a:rPr lang="zh-CN" altLang="en-US" sz="1200" b="1">
                <a:latin typeface="微软雅黑" panose="020B0503020204020204" pitchFamily="34" charset="-122"/>
                <a:ea typeface="微软雅黑" panose="020B0503020204020204" pitchFamily="34" charset="-122"/>
              </a:rPr>
              <a:t>规程和措施</a:t>
            </a:r>
            <a:endParaRPr lang="zh-CN" altLang="en-US" sz="1200" b="1">
              <a:latin typeface="微软雅黑" panose="020B0503020204020204" pitchFamily="34" charset="-122"/>
              <a:ea typeface="微软雅黑" panose="020B0503020204020204" pitchFamily="34" charset="-122"/>
            </a:endParaRPr>
          </a:p>
        </p:txBody>
      </p:sp>
      <p:cxnSp>
        <p:nvCxnSpPr>
          <p:cNvPr id="3145831" name="直接连接符 21"/>
          <p:cNvCxnSpPr/>
          <p:nvPr/>
        </p:nvCxnSpPr>
        <p:spPr>
          <a:xfrm>
            <a:off x="9699776" y="2952799"/>
            <a:ext cx="10080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45832" name="直接连接符 22"/>
          <p:cNvCxnSpPr/>
          <p:nvPr/>
        </p:nvCxnSpPr>
        <p:spPr>
          <a:xfrm>
            <a:off x="9699776" y="3105199"/>
            <a:ext cx="10080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45833" name="直接连接符 23"/>
          <p:cNvCxnSpPr/>
          <p:nvPr/>
        </p:nvCxnSpPr>
        <p:spPr>
          <a:xfrm>
            <a:off x="9699776" y="3257599"/>
            <a:ext cx="10080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45834" name="直接连接符 24"/>
          <p:cNvCxnSpPr/>
          <p:nvPr/>
        </p:nvCxnSpPr>
        <p:spPr>
          <a:xfrm>
            <a:off x="9699776" y="3409999"/>
            <a:ext cx="10080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45835" name="直接连接符 25"/>
          <p:cNvCxnSpPr/>
          <p:nvPr/>
        </p:nvCxnSpPr>
        <p:spPr>
          <a:xfrm>
            <a:off x="9699776" y="3562399"/>
            <a:ext cx="10080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49270" name="矩形 17"/>
          <p:cNvSpPr>
            <a:spLocks noChangeArrowheads="1"/>
          </p:cNvSpPr>
          <p:nvPr/>
        </p:nvSpPr>
        <p:spPr bwMode="auto">
          <a:xfrm>
            <a:off x="9039376" y="4733975"/>
            <a:ext cx="2441575" cy="787523"/>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latin typeface="微软雅黑" panose="020B0503020204020204" pitchFamily="34" charset="-122"/>
                <a:ea typeface="微软雅黑" panose="020B0503020204020204" pitchFamily="34" charset="-122"/>
              </a:rPr>
              <a:t>确保操作规程的</a:t>
            </a:r>
            <a:endParaRPr lang="en-US" altLang="zh-CN" sz="1600" b="1">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a:latin typeface="微软雅黑" panose="020B0503020204020204" pitchFamily="34" charset="-122"/>
                <a:ea typeface="微软雅黑" panose="020B0503020204020204" pitchFamily="34" charset="-122"/>
              </a:rPr>
              <a:t>遵守和安全措施的落实。</a:t>
            </a:r>
            <a:endParaRPr lang="zh-CN" altLang="en-US" sz="1600" b="1">
              <a:latin typeface="微软雅黑" panose="020B0503020204020204" pitchFamily="34" charset="-122"/>
              <a:ea typeface="微软雅黑" panose="020B0503020204020204" pitchFamily="34" charset="-122"/>
            </a:endParaRPr>
          </a:p>
        </p:txBody>
      </p:sp>
      <p:sp>
        <p:nvSpPr>
          <p:cNvPr id="1049271" name="六边形 26"/>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43</a:t>
            </a:r>
            <a:endParaRPr lang="zh-CN" altLang="en-US" sz="2800" dirty="0"/>
          </a:p>
        </p:txBody>
      </p:sp>
      <p:sp>
        <p:nvSpPr>
          <p:cNvPr id="1049272" name="KSO_Shape"/>
          <p:cNvSpPr/>
          <p:nvPr/>
        </p:nvSpPr>
        <p:spPr>
          <a:xfrm>
            <a:off x="8371829" y="2621011"/>
            <a:ext cx="968376" cy="968376"/>
          </a:xfrm>
          <a:prstGeom prst="mathPlus">
            <a:avLst>
              <a:gd name="adj1" fmla="val 9220"/>
            </a:avLst>
          </a:pr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10" name="表格 1"/>
          <p:cNvGraphicFramePr>
            <a:graphicFrameLocks noGrp="1"/>
          </p:cNvGraphicFramePr>
          <p:nvPr/>
        </p:nvGraphicFramePr>
        <p:xfrm>
          <a:off x="4037014" y="3067052"/>
          <a:ext cx="3887788" cy="1647824"/>
        </p:xfrm>
        <a:graphic>
          <a:graphicData uri="http://schemas.openxmlformats.org/drawingml/2006/table">
            <a:tbl>
              <a:tblPr firstRow="1" bandRow="1">
                <a:tableStyleId>{5C22544A-7EE6-4342-B048-85BDC9FD1C3A}</a:tableStyleId>
              </a:tblPr>
              <a:tblGrid>
                <a:gridCol w="388779"/>
                <a:gridCol w="3499009"/>
              </a:tblGrid>
              <a:tr h="457169">
                <a:tc gridSpan="2">
                  <a:txBody>
                    <a:bodyPr/>
                    <a:lstStyle/>
                    <a:p>
                      <a:pPr>
                        <a:lnSpc>
                          <a:spcPct val="120000"/>
                        </a:lnSpc>
                      </a:pPr>
                      <a:r>
                        <a:rPr lang="zh-CN" altLang="en-US" sz="1800" dirty="0">
                          <a:solidFill>
                            <a:srgbClr val="C00000"/>
                          </a:solidFill>
                          <a:latin typeface="微软雅黑" panose="020B0503020204020204" pitchFamily="34" charset="-122"/>
                          <a:ea typeface="微软雅黑" panose="020B0503020204020204" pitchFamily="34" charset="-122"/>
                        </a:rPr>
                        <a:t>作业场所</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和</a:t>
                      </a:r>
                      <a:r>
                        <a:rPr lang="zh-CN" altLang="en-US" sz="1800" dirty="0">
                          <a:solidFill>
                            <a:srgbClr val="C00000"/>
                          </a:solidFill>
                          <a:latin typeface="微软雅黑" panose="020B0503020204020204" pitchFamily="34" charset="-122"/>
                          <a:ea typeface="微软雅黑" panose="020B0503020204020204" pitchFamily="34" charset="-122"/>
                        </a:rPr>
                        <a:t>工作岗位</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存在的</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39" marR="91439"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hMerge="1">
                  <a:tcPr/>
                </a:tc>
              </a:tr>
              <a:tr h="396885">
                <a:tc>
                  <a:txBody>
                    <a:bodyPr/>
                    <a:lstStyle/>
                    <a:p>
                      <a:pPr algn="ctr">
                        <a:lnSpc>
                          <a:spcPct val="120000"/>
                        </a:lnSpc>
                      </a:pPr>
                      <a:r>
                        <a:rPr lang="zh-CN" altLang="en-US" sz="1600" dirty="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a:txBody>
                  <a:tcPr marL="91439" marR="91439" marT="45717" marB="4571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危险因素</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39" marR="91439"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396885">
                <a:tc>
                  <a:txBody>
                    <a:bodyPr/>
                    <a:lstStyle/>
                    <a:p>
                      <a:pPr marL="0" marR="0" indent="0" algn="ctr" defTabSz="914400" rtl="0" eaLnBrk="1" fontAlgn="auto" latinLnBrk="0" hangingPunct="1">
                        <a:lnSpc>
                          <a:spcPct val="120000"/>
                        </a:lnSpc>
                        <a:spcBef>
                          <a:spcPts val="0"/>
                        </a:spcBef>
                        <a:spcAft>
                          <a:spcPts val="0"/>
                        </a:spcAft>
                        <a:buClrTx/>
                        <a:buSzTx/>
                        <a:buFontTx/>
                        <a:buNone/>
                      </a:pPr>
                      <a:r>
                        <a:rPr lang="zh-CN" altLang="en-US" sz="1600" dirty="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a:txBody>
                  <a:tcPr marL="91439" marR="91439" marT="45717" marB="4571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防范措施</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39" marR="91439"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396885">
                <a:tc>
                  <a:txBody>
                    <a:bodyPr/>
                    <a:lstStyle/>
                    <a:p>
                      <a:pPr marL="0" marR="0" indent="0" algn="ctr" defTabSz="914400" rtl="0" eaLnBrk="1" fontAlgn="auto" latinLnBrk="0" hangingPunct="1">
                        <a:lnSpc>
                          <a:spcPct val="120000"/>
                        </a:lnSpc>
                        <a:spcBef>
                          <a:spcPts val="0"/>
                        </a:spcBef>
                        <a:spcAft>
                          <a:spcPts val="0"/>
                        </a:spcAft>
                        <a:buClrTx/>
                        <a:buSzTx/>
                        <a:buFontTx/>
                        <a:buNone/>
                      </a:pPr>
                      <a:r>
                        <a:rPr lang="zh-CN" altLang="en-US" sz="1600" dirty="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a:txBody>
                  <a:tcPr marL="91439" marR="91439" marT="45717" marB="4571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事故应急措施</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39" marR="91439"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sp>
        <p:nvSpPr>
          <p:cNvPr id="1049273" name="椭圆 2"/>
          <p:cNvSpPr/>
          <p:nvPr/>
        </p:nvSpPr>
        <p:spPr>
          <a:xfrm>
            <a:off x="1400179" y="1633540"/>
            <a:ext cx="1800225" cy="1800225"/>
          </a:xfrm>
          <a:prstGeom prst="ellipse">
            <a:avLst/>
          </a:prstGeom>
          <a:solidFill>
            <a:srgbClr val="3193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r>
              <a:rPr lang="zh-CN" altLang="en-US" sz="2000" b="1" dirty="0">
                <a:latin typeface="微软雅黑" panose="020B0503020204020204" pitchFamily="34" charset="-122"/>
                <a:ea typeface="微软雅黑" panose="020B0503020204020204" pitchFamily="34" charset="-122"/>
              </a:rPr>
              <a:t>生产经营单位</a:t>
            </a:r>
            <a:endParaRPr lang="zh-CN" altLang="en-US" sz="2000" b="1" dirty="0">
              <a:latin typeface="微软雅黑" panose="020B0503020204020204" pitchFamily="34" charset="-122"/>
              <a:ea typeface="微软雅黑" panose="020B0503020204020204" pitchFamily="34" charset="-122"/>
            </a:endParaRPr>
          </a:p>
        </p:txBody>
      </p:sp>
      <p:sp>
        <p:nvSpPr>
          <p:cNvPr id="1049274" name="椭圆 3"/>
          <p:cNvSpPr/>
          <p:nvPr/>
        </p:nvSpPr>
        <p:spPr>
          <a:xfrm>
            <a:off x="7018371" y="1700215"/>
            <a:ext cx="1800225" cy="180022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000" b="1" dirty="0">
              <a:latin typeface="微软雅黑" panose="020B0503020204020204" pitchFamily="34" charset="-122"/>
              <a:ea typeface="微软雅黑" panose="020B0503020204020204" pitchFamily="34" charset="-122"/>
            </a:endParaRPr>
          </a:p>
        </p:txBody>
      </p:sp>
      <p:sp>
        <p:nvSpPr>
          <p:cNvPr id="1049275" name="矩形 4"/>
          <p:cNvSpPr/>
          <p:nvPr/>
        </p:nvSpPr>
        <p:spPr>
          <a:xfrm>
            <a:off x="4196559" y="1989138"/>
            <a:ext cx="1108075" cy="368300"/>
          </a:xfrm>
          <a:prstGeom prst="rect">
            <a:avLst/>
          </a:prstGeom>
        </p:spPr>
        <p:txBody>
          <a:bodyPr wrap="non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如实</a:t>
            </a:r>
            <a:r>
              <a:rPr lang="zh-CN" altLang="en-US" b="1" dirty="0">
                <a:solidFill>
                  <a:srgbClr val="C00000"/>
                </a:solidFill>
                <a:latin typeface="微软雅黑" panose="020B0503020204020204" pitchFamily="34" charset="-122"/>
                <a:ea typeface="微软雅黑" panose="020B0503020204020204" pitchFamily="34" charset="-122"/>
              </a:rPr>
              <a:t>告知</a:t>
            </a:r>
            <a:endParaRPr lang="zh-CN" altLang="en-US" b="1" dirty="0"/>
          </a:p>
        </p:txBody>
      </p:sp>
      <p:sp>
        <p:nvSpPr>
          <p:cNvPr id="1049276" name="右箭头 6"/>
          <p:cNvSpPr/>
          <p:nvPr/>
        </p:nvSpPr>
        <p:spPr>
          <a:xfrm>
            <a:off x="3392490" y="2260600"/>
            <a:ext cx="3497291" cy="679450"/>
          </a:xfrm>
          <a:prstGeom prst="rightArrow">
            <a:avLst/>
          </a:prstGeom>
          <a:solidFill>
            <a:srgbClr val="0072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77" name="矩形 7"/>
          <p:cNvSpPr>
            <a:spLocks noChangeArrowheads="1"/>
          </p:cNvSpPr>
          <p:nvPr/>
        </p:nvSpPr>
        <p:spPr bwMode="auto">
          <a:xfrm>
            <a:off x="7081871" y="2566988"/>
            <a:ext cx="1673225" cy="683264"/>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遵守安全制度</a:t>
            </a:r>
            <a:endParaRPr lang="en-US" altLang="zh-CN" sz="1600" b="1">
              <a:solidFill>
                <a:schemeClr val="bg1"/>
              </a:solidFill>
              <a:latin typeface="微软雅黑" panose="020B0503020204020204" pitchFamily="34" charset="-122"/>
              <a:ea typeface="微软雅黑" panose="020B0503020204020204" pitchFamily="34" charset="-122"/>
            </a:endParaRPr>
          </a:p>
          <a:p>
            <a:pPr algn="ctr">
              <a:lnSpc>
                <a:spcPct val="12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安全操作规程</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278" name="矩形 8"/>
          <p:cNvSpPr>
            <a:spLocks noChangeArrowheads="1"/>
          </p:cNvSpPr>
          <p:nvPr/>
        </p:nvSpPr>
        <p:spPr bwMode="auto">
          <a:xfrm>
            <a:off x="7210456" y="2090740"/>
            <a:ext cx="1416050" cy="46037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400" b="1">
                <a:solidFill>
                  <a:schemeClr val="bg1"/>
                </a:solidFill>
                <a:latin typeface="微软雅黑" panose="020B0503020204020204" pitchFamily="34" charset="-122"/>
                <a:ea typeface="微软雅黑" panose="020B0503020204020204" pitchFamily="34" charset="-122"/>
              </a:rPr>
              <a:t>从业人员</a:t>
            </a:r>
            <a:endParaRPr lang="zh-CN" altLang="en-US" sz="2400" b="1">
              <a:solidFill>
                <a:schemeClr val="bg1"/>
              </a:solidFill>
              <a:latin typeface="微软雅黑" panose="020B0503020204020204" pitchFamily="34" charset="-122"/>
              <a:ea typeface="微软雅黑" panose="020B0503020204020204" pitchFamily="34" charset="-122"/>
            </a:endParaRPr>
          </a:p>
        </p:txBody>
      </p:sp>
      <p:pic>
        <p:nvPicPr>
          <p:cNvPr id="2097265" name="图片 4"/>
          <p:cNvPicPr>
            <a:picLocks noChangeAspect="1"/>
          </p:cNvPicPr>
          <p:nvPr/>
        </p:nvPicPr>
        <p:blipFill>
          <a:blip r:embed="rId1"/>
          <a:srcRect l="27435" t="14429"/>
          <a:stretch>
            <a:fillRect/>
          </a:stretch>
        </p:blipFill>
        <p:spPr bwMode="auto">
          <a:xfrm>
            <a:off x="8793515" y="3645024"/>
            <a:ext cx="3399279" cy="3068466"/>
          </a:xfrm>
          <a:prstGeom prst="rect">
            <a:avLst/>
          </a:prstGeom>
          <a:noFill/>
          <a:ln>
            <a:noFill/>
          </a:ln>
        </p:spPr>
      </p:pic>
      <p:sp>
        <p:nvSpPr>
          <p:cNvPr id="1049279" name="六边形 11"/>
          <p:cNvSpPr/>
          <p:nvPr/>
        </p:nvSpPr>
        <p:spPr>
          <a:xfrm>
            <a:off x="11145992"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44</a:t>
            </a:r>
            <a:endParaRPr lang="zh-CN" altLang="en-US" sz="2800" dirty="0"/>
          </a:p>
        </p:txBody>
      </p:sp>
      <p:sp>
        <p:nvSpPr>
          <p:cNvPr id="1049280" name="矩形 5"/>
          <p:cNvSpPr/>
          <p:nvPr/>
        </p:nvSpPr>
        <p:spPr>
          <a:xfrm>
            <a:off x="624186" y="3433764"/>
            <a:ext cx="3384376" cy="1938992"/>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应当关注从业人员的</a:t>
            </a:r>
            <a:r>
              <a:rPr lang="zh-CN" altLang="en-US" sz="1600" b="1" dirty="0">
                <a:solidFill>
                  <a:srgbClr val="132A88"/>
                </a:solidFill>
                <a:latin typeface="微软雅黑" panose="020B0503020204020204" pitchFamily="34" charset="-122"/>
                <a:ea typeface="微软雅黑" panose="020B0503020204020204" pitchFamily="34" charset="-122"/>
              </a:rPr>
              <a:t>身体、心理状况和行为习惯</a:t>
            </a:r>
            <a:r>
              <a:rPr lang="zh-CN" altLang="en-US" sz="1600" dirty="0">
                <a:latin typeface="微软雅黑" panose="020B0503020204020204" pitchFamily="34" charset="-122"/>
                <a:ea typeface="微软雅黑" panose="020B0503020204020204" pitchFamily="34" charset="-122"/>
              </a:rPr>
              <a:t>，加强对从业人员的</a:t>
            </a:r>
            <a:r>
              <a:rPr lang="zh-CN" altLang="en-US" sz="1600" b="1" dirty="0">
                <a:solidFill>
                  <a:srgbClr val="132A88"/>
                </a:solidFill>
                <a:latin typeface="微软雅黑" panose="020B0503020204020204" pitchFamily="34" charset="-122"/>
                <a:ea typeface="微软雅黑" panose="020B0503020204020204" pitchFamily="34" charset="-122"/>
              </a:rPr>
              <a:t>心理疏导、精神慰藉</a:t>
            </a:r>
            <a:r>
              <a:rPr lang="zh-CN" altLang="en-US" sz="1600" dirty="0">
                <a:latin typeface="微软雅黑" panose="020B0503020204020204" pitchFamily="34" charset="-122"/>
                <a:ea typeface="微软雅黑" panose="020B0503020204020204" pitchFamily="34" charset="-122"/>
              </a:rPr>
              <a:t>，严格落实岗位安全生产责任，防范从业人员行为异常导致事故发生。</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11" name="表格 1"/>
          <p:cNvGraphicFramePr>
            <a:graphicFrameLocks noGrp="1"/>
          </p:cNvGraphicFramePr>
          <p:nvPr/>
        </p:nvGraphicFramePr>
        <p:xfrm>
          <a:off x="3783807" y="2935289"/>
          <a:ext cx="2248044" cy="1250951"/>
        </p:xfrm>
        <a:graphic>
          <a:graphicData uri="http://schemas.openxmlformats.org/drawingml/2006/table">
            <a:tbl>
              <a:tblPr firstRow="1" bandRow="1">
                <a:tableStyleId>{5C22544A-7EE6-4342-B048-85BDC9FD1C3A}</a:tableStyleId>
              </a:tblPr>
              <a:tblGrid>
                <a:gridCol w="224804"/>
                <a:gridCol w="2023240"/>
              </a:tblGrid>
              <a:tr h="457173">
                <a:tc gridSpan="2">
                  <a:txBody>
                    <a:bodyPr/>
                    <a:lstStyle/>
                    <a:p>
                      <a:pPr>
                        <a:lnSpc>
                          <a:spcPct val="120000"/>
                        </a:lnSpc>
                      </a:pPr>
                      <a:r>
                        <a:rPr lang="zh-CN" altLang="en-US" sz="1800" dirty="0">
                          <a:solidFill>
                            <a:srgbClr val="C00000"/>
                          </a:solidFill>
                          <a:latin typeface="微软雅黑" panose="020B0503020204020204" pitchFamily="34" charset="-122"/>
                          <a:ea typeface="微软雅黑" panose="020B0503020204020204" pitchFamily="34" charset="-122"/>
                        </a:rPr>
                        <a:t>劳动防护用品</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76" marR="91476" marT="45718" marB="4571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hMerge="1">
                  <a:tcPr/>
                </a:tc>
              </a:tr>
              <a:tr h="396889">
                <a:tc>
                  <a:txBody>
                    <a:bodyPr/>
                    <a:lstStyle/>
                    <a:p>
                      <a:pPr algn="ctr">
                        <a:lnSpc>
                          <a:spcPct val="120000"/>
                        </a:lnSpc>
                      </a:pPr>
                      <a:r>
                        <a:rPr lang="zh-CN" altLang="en-US" sz="1600" dirty="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a:txBody>
                  <a:tcPr marL="91476" marR="91476" marT="45718" marB="457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符合国家标准</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76" marR="91476" marT="45718" marB="4571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396889">
                <a:tc>
                  <a:txBody>
                    <a:bodyPr/>
                    <a:lstStyle/>
                    <a:p>
                      <a:pPr marL="0" marR="0" indent="0" algn="ctr" defTabSz="914400" rtl="0" eaLnBrk="1" fontAlgn="auto" latinLnBrk="0" hangingPunct="1">
                        <a:lnSpc>
                          <a:spcPct val="120000"/>
                        </a:lnSpc>
                        <a:spcBef>
                          <a:spcPts val="0"/>
                        </a:spcBef>
                        <a:spcAft>
                          <a:spcPts val="0"/>
                        </a:spcAft>
                        <a:buClrTx/>
                        <a:buSzTx/>
                        <a:buFontTx/>
                        <a:buNone/>
                      </a:pPr>
                      <a:r>
                        <a:rPr lang="zh-CN" altLang="en-US" sz="1600" dirty="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a:txBody>
                  <a:tcPr marL="91476" marR="91476" marT="45718" marB="457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符合或者行业标准</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76" marR="91476" marT="45718" marB="4571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sp>
        <p:nvSpPr>
          <p:cNvPr id="1049281" name="椭圆 2"/>
          <p:cNvSpPr/>
          <p:nvPr/>
        </p:nvSpPr>
        <p:spPr>
          <a:xfrm>
            <a:off x="1848646" y="1633540"/>
            <a:ext cx="1800225" cy="1800225"/>
          </a:xfrm>
          <a:prstGeom prst="ellipse">
            <a:avLst/>
          </a:prstGeom>
          <a:solidFill>
            <a:srgbClr val="3193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r>
              <a:rPr lang="zh-CN" altLang="en-US" sz="2000" b="1" dirty="0">
                <a:latin typeface="微软雅黑" panose="020B0503020204020204" pitchFamily="34" charset="-122"/>
                <a:ea typeface="微软雅黑" panose="020B0503020204020204" pitchFamily="34" charset="-122"/>
              </a:rPr>
              <a:t>生产经营单位</a:t>
            </a:r>
            <a:endParaRPr lang="zh-CN" altLang="en-US" sz="2000" b="1" dirty="0">
              <a:latin typeface="微软雅黑" panose="020B0503020204020204" pitchFamily="34" charset="-122"/>
              <a:ea typeface="微软雅黑" panose="020B0503020204020204" pitchFamily="34" charset="-122"/>
            </a:endParaRPr>
          </a:p>
        </p:txBody>
      </p:sp>
      <p:sp>
        <p:nvSpPr>
          <p:cNvPr id="1049282" name="椭圆 3"/>
          <p:cNvSpPr/>
          <p:nvPr/>
        </p:nvSpPr>
        <p:spPr>
          <a:xfrm>
            <a:off x="5980909" y="1700215"/>
            <a:ext cx="1800225" cy="180022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000" b="1" dirty="0">
              <a:latin typeface="微软雅黑" panose="020B0503020204020204" pitchFamily="34" charset="-122"/>
              <a:ea typeface="微软雅黑" panose="020B0503020204020204" pitchFamily="34" charset="-122"/>
            </a:endParaRPr>
          </a:p>
        </p:txBody>
      </p:sp>
      <p:sp>
        <p:nvSpPr>
          <p:cNvPr id="1049283" name="矩形 4"/>
          <p:cNvSpPr/>
          <p:nvPr/>
        </p:nvSpPr>
        <p:spPr>
          <a:xfrm>
            <a:off x="3783807" y="1844675"/>
            <a:ext cx="2031325" cy="1116781"/>
          </a:xfrm>
          <a:prstGeom prst="rect">
            <a:avLst/>
          </a:prstGeom>
        </p:spPr>
        <p:txBody>
          <a:bodyPr wrap="none">
            <a:spAutoFit/>
          </a:bodyPr>
          <a:lstStyle/>
          <a:p>
            <a:pPr>
              <a:lnSpc>
                <a:spcPct val="20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监督、教育</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20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按规则佩戴、使用</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284" name="矩形 8"/>
          <p:cNvSpPr>
            <a:spLocks noChangeArrowheads="1"/>
          </p:cNvSpPr>
          <p:nvPr/>
        </p:nvSpPr>
        <p:spPr bwMode="auto">
          <a:xfrm>
            <a:off x="6172994" y="2370138"/>
            <a:ext cx="1416050" cy="461962"/>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400" b="1">
                <a:solidFill>
                  <a:schemeClr val="bg1"/>
                </a:solidFill>
                <a:latin typeface="微软雅黑" panose="020B0503020204020204" pitchFamily="34" charset="-122"/>
                <a:ea typeface="微软雅黑" panose="020B0503020204020204" pitchFamily="34" charset="-122"/>
              </a:rPr>
              <a:t>从业人员</a:t>
            </a:r>
            <a:endParaRPr lang="zh-CN" altLang="en-US" sz="2400" b="1">
              <a:solidFill>
                <a:schemeClr val="bg1"/>
              </a:solidFill>
              <a:latin typeface="微软雅黑" panose="020B0503020204020204" pitchFamily="34" charset="-122"/>
              <a:ea typeface="微软雅黑" panose="020B0503020204020204" pitchFamily="34" charset="-122"/>
            </a:endParaRPr>
          </a:p>
        </p:txBody>
      </p:sp>
      <p:cxnSp>
        <p:nvCxnSpPr>
          <p:cNvPr id="3145836" name="直接箭头连接符 11"/>
          <p:cNvCxnSpPr/>
          <p:nvPr/>
        </p:nvCxnSpPr>
        <p:spPr>
          <a:xfrm>
            <a:off x="3936207" y="2530475"/>
            <a:ext cx="1790700" cy="0"/>
          </a:xfrm>
          <a:prstGeom prst="straightConnector1">
            <a:avLst/>
          </a:prstGeom>
          <a:ln w="28575">
            <a:solidFill>
              <a:srgbClr val="83AC68"/>
            </a:solidFill>
            <a:prstDash val="solid"/>
            <a:tailEnd type="triangle" w="lg" len="lg"/>
          </a:ln>
        </p:spPr>
        <p:style>
          <a:lnRef idx="1">
            <a:schemeClr val="accent1"/>
          </a:lnRef>
          <a:fillRef idx="0">
            <a:schemeClr val="accent1"/>
          </a:fillRef>
          <a:effectRef idx="0">
            <a:schemeClr val="accent1"/>
          </a:effectRef>
          <a:fontRef idx="minor">
            <a:schemeClr val="tx1"/>
          </a:fontRef>
        </p:style>
      </p:cxnSp>
      <p:pic>
        <p:nvPicPr>
          <p:cNvPr id="2097266" name="图片 14"/>
          <p:cNvPicPr>
            <a:picLocks noChangeAspect="1"/>
          </p:cNvPicPr>
          <p:nvPr/>
        </p:nvPicPr>
        <p:blipFill>
          <a:blip r:embed="rId1"/>
          <a:srcRect/>
          <a:stretch>
            <a:fillRect/>
          </a:stretch>
        </p:blipFill>
        <p:spPr bwMode="auto">
          <a:xfrm>
            <a:off x="8545066" y="2832100"/>
            <a:ext cx="1816100" cy="3816350"/>
          </a:xfrm>
          <a:prstGeom prst="rect">
            <a:avLst/>
          </a:prstGeom>
          <a:noFill/>
          <a:ln>
            <a:noFill/>
          </a:ln>
        </p:spPr>
      </p:pic>
      <p:sp>
        <p:nvSpPr>
          <p:cNvPr id="1049285" name="六边形 12"/>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45</a:t>
            </a:r>
            <a:endParaRPr lang="zh-CN" altLang="en-US" sz="28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286" name="椭圆 2"/>
          <p:cNvSpPr/>
          <p:nvPr/>
        </p:nvSpPr>
        <p:spPr>
          <a:xfrm>
            <a:off x="6340798" y="901379"/>
            <a:ext cx="1636712" cy="1636713"/>
          </a:xfrm>
          <a:prstGeom prst="ellipse">
            <a:avLst/>
          </a:pr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87" name="矩形 3"/>
          <p:cNvSpPr>
            <a:spLocks noChangeArrowheads="1"/>
          </p:cNvSpPr>
          <p:nvPr/>
        </p:nvSpPr>
        <p:spPr bwMode="auto">
          <a:xfrm>
            <a:off x="6371154" y="1237361"/>
            <a:ext cx="1620957" cy="787523"/>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安全问题</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或重大事故隐患</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049288" name="矩形 6"/>
          <p:cNvSpPr>
            <a:spLocks noChangeArrowheads="1"/>
          </p:cNvSpPr>
          <p:nvPr/>
        </p:nvSpPr>
        <p:spPr bwMode="auto">
          <a:xfrm>
            <a:off x="9293550" y="1598292"/>
            <a:ext cx="1108075" cy="36988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a:latin typeface="微软雅黑" panose="020B0503020204020204" pitchFamily="34" charset="-122"/>
                <a:ea typeface="微软雅黑" panose="020B0503020204020204" pitchFamily="34" charset="-122"/>
              </a:rPr>
              <a:t>立即处理</a:t>
            </a:r>
            <a:endParaRPr lang="zh-CN" altLang="en-US" sz="1800">
              <a:latin typeface="微软雅黑" panose="020B0503020204020204" pitchFamily="34" charset="-122"/>
              <a:ea typeface="微软雅黑" panose="020B0503020204020204" pitchFamily="34" charset="-122"/>
            </a:endParaRPr>
          </a:p>
        </p:txBody>
      </p:sp>
      <p:sp>
        <p:nvSpPr>
          <p:cNvPr id="1049289" name="矩形 7"/>
          <p:cNvSpPr>
            <a:spLocks noChangeArrowheads="1"/>
          </p:cNvSpPr>
          <p:nvPr/>
        </p:nvSpPr>
        <p:spPr bwMode="auto">
          <a:xfrm>
            <a:off x="8312473" y="1414142"/>
            <a:ext cx="646112" cy="36988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a:latin typeface="微软雅黑" panose="020B0503020204020204" pitchFamily="34" charset="-122"/>
                <a:ea typeface="微软雅黑" panose="020B0503020204020204" pitchFamily="34" charset="-122"/>
              </a:rPr>
              <a:t>应当</a:t>
            </a:r>
            <a:endParaRPr lang="zh-CN" altLang="en-US" sz="1800">
              <a:latin typeface="微软雅黑" panose="020B0503020204020204" pitchFamily="34" charset="-122"/>
              <a:ea typeface="微软雅黑" panose="020B0503020204020204" pitchFamily="34" charset="-122"/>
            </a:endParaRPr>
          </a:p>
        </p:txBody>
      </p:sp>
      <p:cxnSp>
        <p:nvCxnSpPr>
          <p:cNvPr id="3145837" name="直接箭头连接符 9"/>
          <p:cNvCxnSpPr/>
          <p:nvPr/>
        </p:nvCxnSpPr>
        <p:spPr>
          <a:xfrm>
            <a:off x="7128198" y="2550792"/>
            <a:ext cx="0" cy="790575"/>
          </a:xfrm>
          <a:prstGeom prst="straightConnector1">
            <a:avLst/>
          </a:prstGeom>
          <a:ln w="28575">
            <a:solidFill>
              <a:srgbClr val="CC6600"/>
            </a:solidFill>
            <a:prstDash val="solid"/>
            <a:tailEnd type="triangle" w="lg" len="lg"/>
          </a:ln>
        </p:spPr>
        <p:style>
          <a:lnRef idx="1">
            <a:schemeClr val="accent1"/>
          </a:lnRef>
          <a:fillRef idx="0">
            <a:schemeClr val="accent1"/>
          </a:fillRef>
          <a:effectRef idx="0">
            <a:schemeClr val="accent1"/>
          </a:effectRef>
          <a:fontRef idx="minor">
            <a:schemeClr val="tx1"/>
          </a:fontRef>
        </p:style>
      </p:cxnSp>
      <p:sp>
        <p:nvSpPr>
          <p:cNvPr id="1049290" name="矩形 10"/>
          <p:cNvSpPr>
            <a:spLocks noChangeArrowheads="1"/>
          </p:cNvSpPr>
          <p:nvPr/>
        </p:nvSpPr>
        <p:spPr bwMode="auto">
          <a:xfrm>
            <a:off x="7136137" y="2747642"/>
            <a:ext cx="1209675" cy="33813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a:latin typeface="微软雅黑" panose="020B0503020204020204" pitchFamily="34" charset="-122"/>
                <a:ea typeface="微软雅黑" panose="020B0503020204020204" pitchFamily="34" charset="-122"/>
              </a:rPr>
              <a:t>不能处理的</a:t>
            </a:r>
            <a:endParaRPr lang="zh-CN" altLang="en-US" sz="1600">
              <a:latin typeface="微软雅黑" panose="020B0503020204020204" pitchFamily="34" charset="-122"/>
              <a:ea typeface="微软雅黑" panose="020B0503020204020204" pitchFamily="34" charset="-122"/>
            </a:endParaRPr>
          </a:p>
        </p:txBody>
      </p:sp>
      <p:sp>
        <p:nvSpPr>
          <p:cNvPr id="1049291" name="矩形 11"/>
          <p:cNvSpPr>
            <a:spLocks noChangeArrowheads="1"/>
          </p:cNvSpPr>
          <p:nvPr/>
        </p:nvSpPr>
        <p:spPr bwMode="auto">
          <a:xfrm>
            <a:off x="6262923" y="3482326"/>
            <a:ext cx="1806104" cy="646331"/>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dirty="0">
                <a:latin typeface="微软雅黑" panose="020B0503020204020204" pitchFamily="34" charset="-122"/>
                <a:ea typeface="微软雅黑" panose="020B0503020204020204" pitchFamily="34" charset="-122"/>
              </a:rPr>
              <a:t>应当及时报告本单位有关负责人</a:t>
            </a:r>
            <a:endParaRPr lang="zh-CN" altLang="en-US" sz="1800" b="1" dirty="0">
              <a:latin typeface="微软雅黑" panose="020B0503020204020204" pitchFamily="34" charset="-122"/>
              <a:ea typeface="微软雅黑" panose="020B0503020204020204" pitchFamily="34" charset="-122"/>
            </a:endParaRPr>
          </a:p>
        </p:txBody>
      </p:sp>
      <p:sp>
        <p:nvSpPr>
          <p:cNvPr id="1049292" name="矩形 12"/>
          <p:cNvSpPr/>
          <p:nvPr/>
        </p:nvSpPr>
        <p:spPr>
          <a:xfrm>
            <a:off x="6275710" y="3408042"/>
            <a:ext cx="1806101" cy="763587"/>
          </a:xfrm>
          <a:prstGeom prst="rect">
            <a:avLst/>
          </a:prstGeom>
          <a:noFill/>
          <a:ln w="57150">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93" name="矩形 13"/>
          <p:cNvSpPr/>
          <p:nvPr/>
        </p:nvSpPr>
        <p:spPr>
          <a:xfrm>
            <a:off x="9188773" y="1382390"/>
            <a:ext cx="1282700" cy="749300"/>
          </a:xfrm>
          <a:prstGeom prst="rect">
            <a:avLst/>
          </a:prstGeom>
          <a:noFill/>
          <a:ln w="57150">
            <a:solidFill>
              <a:srgbClr val="83AC6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cxnSp>
        <p:nvCxnSpPr>
          <p:cNvPr id="3145838" name="直接箭头连接符 14"/>
          <p:cNvCxnSpPr/>
          <p:nvPr/>
        </p:nvCxnSpPr>
        <p:spPr>
          <a:xfrm rot="16200000">
            <a:off x="8708554" y="1486371"/>
            <a:ext cx="0" cy="792162"/>
          </a:xfrm>
          <a:prstGeom prst="straightConnector1">
            <a:avLst/>
          </a:prstGeom>
          <a:ln w="28575">
            <a:solidFill>
              <a:srgbClr val="83AC68"/>
            </a:solidFill>
            <a:prstDash val="solid"/>
            <a:tailEnd type="triangle" w="lg" len="lg"/>
          </a:ln>
        </p:spPr>
        <p:style>
          <a:lnRef idx="1">
            <a:schemeClr val="accent1"/>
          </a:lnRef>
          <a:fillRef idx="0">
            <a:schemeClr val="accent1"/>
          </a:fillRef>
          <a:effectRef idx="0">
            <a:schemeClr val="accent1"/>
          </a:effectRef>
          <a:fontRef idx="minor">
            <a:schemeClr val="tx1"/>
          </a:fontRef>
        </p:style>
      </p:cxnSp>
      <p:sp>
        <p:nvSpPr>
          <p:cNvPr id="1049294" name="矩形 15"/>
          <p:cNvSpPr>
            <a:spLocks noChangeArrowheads="1"/>
          </p:cNvSpPr>
          <p:nvPr/>
        </p:nvSpPr>
        <p:spPr bwMode="auto">
          <a:xfrm>
            <a:off x="7183762" y="4536754"/>
            <a:ext cx="1211263" cy="33972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dirty="0">
                <a:latin typeface="微软雅黑" panose="020B0503020204020204" pitchFamily="34" charset="-122"/>
                <a:ea typeface="微软雅黑" panose="020B0503020204020204" pitchFamily="34" charset="-122"/>
              </a:rPr>
              <a:t>不及时处理</a:t>
            </a:r>
            <a:endParaRPr lang="zh-CN" altLang="en-US" sz="1600" dirty="0">
              <a:latin typeface="微软雅黑" panose="020B0503020204020204" pitchFamily="34" charset="-122"/>
              <a:ea typeface="微软雅黑" panose="020B0503020204020204" pitchFamily="34" charset="-122"/>
            </a:endParaRPr>
          </a:p>
        </p:txBody>
      </p:sp>
      <p:graphicFrame>
        <p:nvGraphicFramePr>
          <p:cNvPr id="4194312" name="表格 18"/>
          <p:cNvGraphicFramePr>
            <a:graphicFrameLocks noGrp="1"/>
          </p:cNvGraphicFramePr>
          <p:nvPr/>
        </p:nvGraphicFramePr>
        <p:xfrm>
          <a:off x="5244994" y="5279482"/>
          <a:ext cx="3887788" cy="1118817"/>
        </p:xfrm>
        <a:graphic>
          <a:graphicData uri="http://schemas.openxmlformats.org/drawingml/2006/table">
            <a:tbl>
              <a:tblPr firstRow="1" bandRow="1">
                <a:tableStyleId>{5C22544A-7EE6-4342-B048-85BDC9FD1C3A}</a:tableStyleId>
              </a:tblPr>
              <a:tblGrid>
                <a:gridCol w="388779"/>
                <a:gridCol w="3499009"/>
              </a:tblGrid>
              <a:tr h="457173">
                <a:tc gridSpan="2">
                  <a:txBody>
                    <a:bodyPr/>
                    <a:lstStyle/>
                    <a:p>
                      <a:pPr>
                        <a:lnSpc>
                          <a:spcPct val="120000"/>
                        </a:lnSpc>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可以向主管的负有安全生产监督管理职责的部门报告</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39" marR="91439" marT="45718" marB="4571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hMerge="1">
                  <a:tcPr/>
                </a:tc>
              </a:tr>
              <a:tr h="396889">
                <a:tc>
                  <a:txBody>
                    <a:bodyPr/>
                    <a:lstStyle/>
                    <a:p>
                      <a:pPr marL="0" marR="0" indent="0" algn="ctr" defTabSz="914400" rtl="0" eaLnBrk="1" fontAlgn="auto" latinLnBrk="0" hangingPunct="1">
                        <a:lnSpc>
                          <a:spcPct val="120000"/>
                        </a:lnSpc>
                        <a:spcBef>
                          <a:spcPts val="0"/>
                        </a:spcBef>
                        <a:spcAft>
                          <a:spcPts val="0"/>
                        </a:spcAft>
                        <a:buClrTx/>
                        <a:buSzTx/>
                        <a:buFontTx/>
                        <a:buNone/>
                      </a:pPr>
                      <a:r>
                        <a:rPr lang="zh-CN" altLang="en-US" sz="1600" dirty="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a:txBody>
                  <a:tcPr marL="91439" marR="91439" marT="45718" marB="457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接到报告的部门应当依法及时处理</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39" marR="91439" marT="45718" marB="4571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sp>
        <p:nvSpPr>
          <p:cNvPr id="1049295" name="矩形 19"/>
          <p:cNvSpPr/>
          <p:nvPr/>
        </p:nvSpPr>
        <p:spPr>
          <a:xfrm>
            <a:off x="5135885" y="5189215"/>
            <a:ext cx="3989388" cy="1441450"/>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267" name="Picture 4" descr="http://www.jitu5.com/uploads/allimg/140327/259513-14032G6424674.jpg"/>
          <p:cNvPicPr>
            <a:picLocks noChangeAspect="1" noChangeArrowheads="1"/>
          </p:cNvPicPr>
          <p:nvPr/>
        </p:nvPicPr>
        <p:blipFill rotWithShape="1">
          <a:blip r:embed="rId1" cstate="print">
            <a:duotone>
              <a:schemeClr val="accent6">
                <a:shade val="45000"/>
                <a:satMod val="135000"/>
              </a:schemeClr>
              <a:prstClr val="white"/>
            </a:duotone>
          </a:blip>
          <a:srcRect l="13212" r="20732"/>
          <a:stretch>
            <a:fillRect/>
          </a:stretch>
        </p:blipFill>
        <p:spPr bwMode="auto">
          <a:xfrm>
            <a:off x="2663947" y="1067794"/>
            <a:ext cx="936104" cy="1170130"/>
          </a:xfrm>
          <a:prstGeom prst="rect">
            <a:avLst/>
          </a:prstGeom>
          <a:noFill/>
        </p:spPr>
      </p:pic>
      <p:sp>
        <p:nvSpPr>
          <p:cNvPr id="1049296" name="矩形 7"/>
          <p:cNvSpPr>
            <a:spLocks noChangeArrowheads="1"/>
          </p:cNvSpPr>
          <p:nvPr/>
        </p:nvSpPr>
        <p:spPr bwMode="auto">
          <a:xfrm>
            <a:off x="2424435" y="2350767"/>
            <a:ext cx="1416050" cy="33813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a:latin typeface="微软雅黑" panose="020B0503020204020204" pitchFamily="34" charset="-122"/>
                <a:ea typeface="微软雅黑" panose="020B0503020204020204" pitchFamily="34" charset="-122"/>
              </a:rPr>
              <a:t>安全管理人员</a:t>
            </a:r>
            <a:endParaRPr lang="zh-CN" altLang="en-US" sz="1600" b="1">
              <a:latin typeface="微软雅黑" panose="020B0503020204020204" pitchFamily="34" charset="-122"/>
              <a:ea typeface="微软雅黑" panose="020B0503020204020204" pitchFamily="34" charset="-122"/>
            </a:endParaRPr>
          </a:p>
        </p:txBody>
      </p:sp>
      <p:sp>
        <p:nvSpPr>
          <p:cNvPr id="1049297" name="矩形 22"/>
          <p:cNvSpPr/>
          <p:nvPr/>
        </p:nvSpPr>
        <p:spPr>
          <a:xfrm>
            <a:off x="2365700" y="888677"/>
            <a:ext cx="1531937" cy="1917700"/>
          </a:xfrm>
          <a:prstGeom prst="rect">
            <a:avLst/>
          </a:prstGeom>
          <a:noFill/>
          <a:ln w="57150">
            <a:solidFill>
              <a:srgbClr val="83AC6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98" name="右箭头 23"/>
          <p:cNvSpPr/>
          <p:nvPr/>
        </p:nvSpPr>
        <p:spPr>
          <a:xfrm>
            <a:off x="4008760" y="1509390"/>
            <a:ext cx="2247900" cy="679450"/>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299" name="矩形 24"/>
          <p:cNvSpPr>
            <a:spLocks noChangeArrowheads="1"/>
          </p:cNvSpPr>
          <p:nvPr/>
        </p:nvSpPr>
        <p:spPr bwMode="auto">
          <a:xfrm>
            <a:off x="4358012" y="1260152"/>
            <a:ext cx="1209675" cy="33813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a:latin typeface="微软雅黑" panose="020B0503020204020204" pitchFamily="34" charset="-122"/>
                <a:ea typeface="微软雅黑" panose="020B0503020204020204" pitchFamily="34" charset="-122"/>
              </a:rPr>
              <a:t>经常性检查</a:t>
            </a:r>
            <a:endParaRPr lang="zh-CN" altLang="en-US" sz="1600">
              <a:latin typeface="微软雅黑" panose="020B0503020204020204" pitchFamily="34" charset="-122"/>
              <a:ea typeface="微软雅黑" panose="020B0503020204020204" pitchFamily="34" charset="-122"/>
            </a:endParaRPr>
          </a:p>
        </p:txBody>
      </p:sp>
      <p:graphicFrame>
        <p:nvGraphicFramePr>
          <p:cNvPr id="4194313" name="表格 25"/>
          <p:cNvGraphicFramePr>
            <a:graphicFrameLocks noGrp="1"/>
          </p:cNvGraphicFramePr>
          <p:nvPr/>
        </p:nvGraphicFramePr>
        <p:xfrm>
          <a:off x="2149798" y="3025454"/>
          <a:ext cx="3854450" cy="396875"/>
        </p:xfrm>
        <a:graphic>
          <a:graphicData uri="http://schemas.openxmlformats.org/drawingml/2006/table">
            <a:tbl>
              <a:tblPr firstRow="1" bandRow="1">
                <a:tableStyleId>{5C22544A-7EE6-4342-B048-85BDC9FD1C3A}</a:tableStyleId>
              </a:tblPr>
              <a:tblGrid>
                <a:gridCol w="385445"/>
                <a:gridCol w="3469005"/>
              </a:tblGrid>
              <a:tr h="396875">
                <a:tc>
                  <a:txBody>
                    <a:bodyPr/>
                    <a:lstStyle/>
                    <a:p>
                      <a:pPr algn="ctr">
                        <a:lnSpc>
                          <a:spcPct val="120000"/>
                        </a:lnSpc>
                      </a:pPr>
                      <a:r>
                        <a:rPr lang="zh-CN" altLang="en-US" sz="1600" b="0" dirty="0">
                          <a:solidFill>
                            <a:srgbClr val="C00000"/>
                          </a:solidFill>
                          <a:latin typeface="微软雅黑" panose="020B0503020204020204" pitchFamily="34" charset="-122"/>
                          <a:ea typeface="微软雅黑" panose="020B0503020204020204" pitchFamily="34" charset="-122"/>
                        </a:rPr>
                        <a:t>√</a:t>
                      </a:r>
                      <a:endParaRPr lang="zh-CN" altLang="en-US" sz="1600" b="0" dirty="0">
                        <a:solidFill>
                          <a:srgbClr val="C00000"/>
                        </a:solidFill>
                        <a:latin typeface="微软雅黑" panose="020B0503020204020204" pitchFamily="34" charset="-122"/>
                        <a:ea typeface="微软雅黑" panose="020B0503020204020204" pitchFamily="34" charset="-122"/>
                      </a:endParaRPr>
                    </a:p>
                  </a:txBody>
                  <a:tcPr marL="91456" marR="91456" marT="45716" marB="4571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b="0" dirty="0">
                          <a:solidFill>
                            <a:schemeClr val="tx1">
                              <a:lumMod val="75000"/>
                              <a:lumOff val="25000"/>
                            </a:schemeClr>
                          </a:solidFill>
                          <a:latin typeface="微软雅黑" panose="020B0503020204020204" pitchFamily="34" charset="-122"/>
                          <a:ea typeface="微软雅黑" panose="020B0503020204020204" pitchFamily="34" charset="-122"/>
                        </a:rPr>
                        <a:t>检查及处理情况应当如实记录在案</a:t>
                      </a:r>
                      <a:endParaRPr lang="zh-CN" altLang="en-US" sz="1600" b="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56" marR="91456" marT="45716" marB="45716">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sp>
        <p:nvSpPr>
          <p:cNvPr id="1049300" name="矩形 26"/>
          <p:cNvSpPr>
            <a:spLocks noChangeArrowheads="1"/>
          </p:cNvSpPr>
          <p:nvPr/>
        </p:nvSpPr>
        <p:spPr bwMode="auto">
          <a:xfrm>
            <a:off x="4562800" y="2057079"/>
            <a:ext cx="877887" cy="461963"/>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400" b="1" spc="300" dirty="0">
                <a:solidFill>
                  <a:srgbClr val="FF0000"/>
                </a:solidFill>
                <a:latin typeface="微软雅黑" panose="020B0503020204020204" pitchFamily="34" charset="-122"/>
                <a:ea typeface="微软雅黑" panose="020B0503020204020204" pitchFamily="34" charset="-122"/>
              </a:rPr>
              <a:t>发现</a:t>
            </a:r>
            <a:endParaRPr lang="zh-CN" altLang="en-US" sz="2400" b="1" spc="300" dirty="0">
              <a:solidFill>
                <a:srgbClr val="FF0000"/>
              </a:solidFill>
              <a:latin typeface="微软雅黑" panose="020B0503020204020204" pitchFamily="34" charset="-122"/>
              <a:ea typeface="微软雅黑" panose="020B0503020204020204" pitchFamily="34" charset="-122"/>
            </a:endParaRPr>
          </a:p>
        </p:txBody>
      </p:sp>
      <p:cxnSp>
        <p:nvCxnSpPr>
          <p:cNvPr id="3145839" name="直接箭头连接符 28"/>
          <p:cNvCxnSpPr/>
          <p:nvPr/>
        </p:nvCxnSpPr>
        <p:spPr>
          <a:xfrm flipV="1">
            <a:off x="9966648" y="2910914"/>
            <a:ext cx="0" cy="859076"/>
          </a:xfrm>
          <a:prstGeom prst="straightConnector1">
            <a:avLst/>
          </a:prstGeom>
          <a:ln w="28575">
            <a:solidFill>
              <a:srgbClr val="83AC68"/>
            </a:solidFill>
            <a:prstDash val="solid"/>
            <a:tailEnd type="triangle" w="lg" len="lg"/>
          </a:ln>
        </p:spPr>
        <p:style>
          <a:lnRef idx="1">
            <a:schemeClr val="accent1"/>
          </a:lnRef>
          <a:fillRef idx="0">
            <a:schemeClr val="accent1"/>
          </a:fillRef>
          <a:effectRef idx="0">
            <a:schemeClr val="accent1"/>
          </a:effectRef>
          <a:fontRef idx="minor">
            <a:schemeClr val="tx1"/>
          </a:fontRef>
        </p:style>
      </p:cxnSp>
      <p:cxnSp>
        <p:nvCxnSpPr>
          <p:cNvPr id="3145840" name="直接箭头连接符 29"/>
          <p:cNvCxnSpPr/>
          <p:nvPr/>
        </p:nvCxnSpPr>
        <p:spPr>
          <a:xfrm>
            <a:off x="7128198" y="4316090"/>
            <a:ext cx="0" cy="792162"/>
          </a:xfrm>
          <a:prstGeom prst="straightConnector1">
            <a:avLst/>
          </a:prstGeom>
          <a:ln w="28575">
            <a:solidFill>
              <a:srgbClr val="0070C0"/>
            </a:solidFill>
            <a:prstDash val="solid"/>
            <a:tailEnd type="triangle" w="lg" len="lg"/>
          </a:ln>
        </p:spPr>
        <p:style>
          <a:lnRef idx="1">
            <a:schemeClr val="accent1"/>
          </a:lnRef>
          <a:fillRef idx="0">
            <a:schemeClr val="accent1"/>
          </a:fillRef>
          <a:effectRef idx="0">
            <a:schemeClr val="accent1"/>
          </a:effectRef>
          <a:fontRef idx="minor">
            <a:schemeClr val="tx1"/>
          </a:fontRef>
        </p:style>
      </p:cxnSp>
      <p:cxnSp>
        <p:nvCxnSpPr>
          <p:cNvPr id="3145841" name="直接连接符 31"/>
          <p:cNvCxnSpPr/>
          <p:nvPr/>
        </p:nvCxnSpPr>
        <p:spPr>
          <a:xfrm flipV="1">
            <a:off x="8041010" y="3789040"/>
            <a:ext cx="1944688" cy="0"/>
          </a:xfrm>
          <a:prstGeom prst="line">
            <a:avLst/>
          </a:prstGeom>
          <a:ln w="28575">
            <a:solidFill>
              <a:srgbClr val="83AC68"/>
            </a:solidFill>
          </a:ln>
        </p:spPr>
        <p:style>
          <a:lnRef idx="1">
            <a:schemeClr val="accent1"/>
          </a:lnRef>
          <a:fillRef idx="0">
            <a:schemeClr val="accent1"/>
          </a:fillRef>
          <a:effectRef idx="0">
            <a:schemeClr val="accent1"/>
          </a:effectRef>
          <a:fontRef idx="minor">
            <a:schemeClr val="tx1"/>
          </a:fontRef>
        </p:style>
      </p:cxnSp>
      <p:sp>
        <p:nvSpPr>
          <p:cNvPr id="1049301" name="六边形 26"/>
          <p:cNvSpPr/>
          <p:nvPr/>
        </p:nvSpPr>
        <p:spPr>
          <a:xfrm>
            <a:off x="10684321" y="377494"/>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46</a:t>
            </a:r>
            <a:endParaRPr lang="zh-CN" altLang="en-US" sz="2800" dirty="0"/>
          </a:p>
        </p:txBody>
      </p:sp>
      <p:sp>
        <p:nvSpPr>
          <p:cNvPr id="1049302" name="文本框 27"/>
          <p:cNvSpPr txBox="1"/>
          <p:nvPr/>
        </p:nvSpPr>
        <p:spPr>
          <a:xfrm>
            <a:off x="8541300" y="2485585"/>
            <a:ext cx="2850697" cy="371711"/>
          </a:xfrm>
          <a:prstGeom prst="rect">
            <a:avLst/>
          </a:prstGeom>
          <a:noFill/>
          <a:ln>
            <a:solidFill>
              <a:schemeClr val="tx1"/>
            </a:solidFill>
          </a:ln>
        </p:spPr>
        <p:txBody>
          <a:bodyPr wrap="square">
            <a:spAutoFit/>
          </a:bodyPr>
          <a:lstStyle/>
          <a:p>
            <a:r>
              <a:rPr lang="zh-CN" altLang="en-US" dirty="0">
                <a:latin typeface="微软雅黑" panose="020B0503020204020204" pitchFamily="34" charset="-122"/>
                <a:ea typeface="微软雅黑" panose="020B0503020204020204" pitchFamily="34" charset="-122"/>
              </a:rPr>
              <a:t>有关负责人应当及时处理</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68" name="Picture 4" descr="http://www.jitu5.com/uploads/allimg/130918/259922-13091PZZ666.jpg"/>
          <p:cNvPicPr>
            <a:picLocks noChangeAspect="1" noChangeArrowheads="1"/>
          </p:cNvPicPr>
          <p:nvPr/>
        </p:nvPicPr>
        <p:blipFill>
          <a:blip r:embed="rId1"/>
          <a:srcRect/>
          <a:stretch>
            <a:fillRect/>
          </a:stretch>
        </p:blipFill>
        <p:spPr bwMode="auto">
          <a:xfrm>
            <a:off x="5638007" y="2684463"/>
            <a:ext cx="1123950" cy="1122362"/>
          </a:xfrm>
          <a:prstGeom prst="rect">
            <a:avLst/>
          </a:prstGeom>
          <a:noFill/>
          <a:ln>
            <a:noFill/>
          </a:ln>
        </p:spPr>
      </p:pic>
      <p:sp>
        <p:nvSpPr>
          <p:cNvPr id="1049303" name="矩形 5"/>
          <p:cNvSpPr/>
          <p:nvPr/>
        </p:nvSpPr>
        <p:spPr bwMode="auto">
          <a:xfrm>
            <a:off x="3620296" y="1789115"/>
            <a:ext cx="773113" cy="2997199"/>
          </a:xfrm>
          <a:prstGeom prst="rect">
            <a:avLst/>
          </a:pr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sp>
        <p:nvSpPr>
          <p:cNvPr id="1049304" name="矩形 18"/>
          <p:cNvSpPr>
            <a:spLocks noChangeArrowheads="1"/>
          </p:cNvSpPr>
          <p:nvPr/>
        </p:nvSpPr>
        <p:spPr bwMode="auto">
          <a:xfrm>
            <a:off x="3620294" y="2048914"/>
            <a:ext cx="773112" cy="2477601"/>
          </a:xfrm>
          <a:prstGeom prst="rect">
            <a:avLst/>
          </a:prstGeom>
          <a:solidFill>
            <a:srgbClr val="DC3C00"/>
          </a:solidFill>
          <a:ln>
            <a:noFill/>
          </a:ln>
        </p:spPr>
        <p:txBody>
          <a:bodyPr anchor="ctr" anchorCtr="0">
            <a:spAutoFit/>
          </a:bodyPr>
          <a:lstStyle>
            <a:lvl1pPr defTabSz="2133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2133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2133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2133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2133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spcAft>
                <a:spcPct val="35000"/>
              </a:spcAft>
              <a:buFontTx/>
              <a:buNone/>
            </a:pPr>
            <a:r>
              <a:rPr lang="zh-CN" altLang="en-US" sz="2000" b="1" dirty="0">
                <a:solidFill>
                  <a:schemeClr val="bg1"/>
                </a:solidFill>
                <a:latin typeface="微软雅黑" panose="020B0503020204020204" pitchFamily="34" charset="-122"/>
                <a:ea typeface="微软雅黑" panose="020B0503020204020204" pitchFamily="34" charset="-122"/>
              </a:rPr>
              <a:t>生</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dirty="0">
                <a:solidFill>
                  <a:schemeClr val="bg1"/>
                </a:solidFill>
                <a:latin typeface="微软雅黑" panose="020B0503020204020204" pitchFamily="34" charset="-122"/>
                <a:ea typeface="微软雅黑" panose="020B0503020204020204" pitchFamily="34" charset="-122"/>
              </a:rPr>
              <a:t>产</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dirty="0">
                <a:solidFill>
                  <a:schemeClr val="bg1"/>
                </a:solidFill>
                <a:latin typeface="微软雅黑" panose="020B0503020204020204" pitchFamily="34" charset="-122"/>
                <a:ea typeface="微软雅黑" panose="020B0503020204020204" pitchFamily="34" charset="-122"/>
              </a:rPr>
              <a:t>经</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dirty="0">
                <a:solidFill>
                  <a:schemeClr val="bg1"/>
                </a:solidFill>
                <a:latin typeface="微软雅黑" panose="020B0503020204020204" pitchFamily="34" charset="-122"/>
                <a:ea typeface="微软雅黑" panose="020B0503020204020204" pitchFamily="34" charset="-122"/>
              </a:rPr>
              <a:t>营</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dirty="0">
                <a:solidFill>
                  <a:schemeClr val="bg1"/>
                </a:solidFill>
                <a:latin typeface="微软雅黑" panose="020B0503020204020204" pitchFamily="34" charset="-122"/>
                <a:ea typeface="微软雅黑" panose="020B0503020204020204" pitchFamily="34" charset="-122"/>
              </a:rPr>
              <a:t>单</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spcAft>
                <a:spcPct val="35000"/>
              </a:spcAft>
              <a:buFontTx/>
              <a:buNone/>
            </a:pPr>
            <a:r>
              <a:rPr lang="zh-CN" altLang="en-US" sz="2000" b="1" dirty="0">
                <a:solidFill>
                  <a:schemeClr val="bg1"/>
                </a:solidFill>
                <a:latin typeface="微软雅黑" panose="020B0503020204020204" pitchFamily="34" charset="-122"/>
                <a:ea typeface="微软雅黑" panose="020B0503020204020204" pitchFamily="34" charset="-122"/>
              </a:rPr>
              <a:t>位</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cxnSp>
        <p:nvCxnSpPr>
          <p:cNvPr id="3145842" name="肘形连接符 8"/>
          <p:cNvCxnSpPr/>
          <p:nvPr/>
        </p:nvCxnSpPr>
        <p:spPr>
          <a:xfrm>
            <a:off x="4396584" y="3284538"/>
            <a:ext cx="2160587" cy="1079500"/>
          </a:xfrm>
          <a:prstGeom prst="bentConnector3">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45843" name="肘形连接符 9"/>
          <p:cNvCxnSpPr/>
          <p:nvPr/>
        </p:nvCxnSpPr>
        <p:spPr>
          <a:xfrm flipV="1">
            <a:off x="4396584" y="2205038"/>
            <a:ext cx="2160587" cy="1079500"/>
          </a:xfrm>
          <a:prstGeom prst="bentConnector3">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049305" name="圆角矩形 10"/>
          <p:cNvSpPr/>
          <p:nvPr/>
        </p:nvSpPr>
        <p:spPr>
          <a:xfrm>
            <a:off x="6761959" y="1789113"/>
            <a:ext cx="2365375" cy="863600"/>
          </a:xfrm>
          <a:prstGeom prst="roundRect">
            <a:avLst>
              <a:gd name="adj" fmla="val 954"/>
            </a:avLst>
          </a:pr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配备劳动防护用品</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306" name="圆角矩形 11"/>
          <p:cNvSpPr/>
          <p:nvPr/>
        </p:nvSpPr>
        <p:spPr>
          <a:xfrm>
            <a:off x="6761959" y="3922713"/>
            <a:ext cx="2365375" cy="863600"/>
          </a:xfrm>
          <a:prstGeom prst="roundRect">
            <a:avLst>
              <a:gd name="adj" fmla="val 954"/>
            </a:avLst>
          </a:prstGeom>
          <a:solidFill>
            <a:srgbClr val="00723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进行安全生产培训</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307" name="矩形 2"/>
          <p:cNvSpPr>
            <a:spLocks noChangeArrowheads="1"/>
          </p:cNvSpPr>
          <p:nvPr/>
        </p:nvSpPr>
        <p:spPr bwMode="auto">
          <a:xfrm>
            <a:off x="4593434" y="2682877"/>
            <a:ext cx="646331" cy="1116781"/>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FontTx/>
              <a:buNone/>
            </a:pPr>
            <a:r>
              <a:rPr lang="zh-CN" altLang="en-US" sz="1800" b="1">
                <a:latin typeface="微软雅黑" panose="020B0503020204020204" pitchFamily="34" charset="-122"/>
                <a:ea typeface="微软雅黑" panose="020B0503020204020204" pitchFamily="34" charset="-122"/>
              </a:rPr>
              <a:t>安排</a:t>
            </a:r>
            <a:endParaRPr lang="en-US" altLang="zh-CN" sz="1800" b="1">
              <a:latin typeface="微软雅黑" panose="020B0503020204020204" pitchFamily="34" charset="-122"/>
              <a:ea typeface="微软雅黑" panose="020B0503020204020204" pitchFamily="34" charset="-122"/>
            </a:endParaRPr>
          </a:p>
          <a:p>
            <a:pPr>
              <a:lnSpc>
                <a:spcPct val="200000"/>
              </a:lnSpc>
              <a:spcBef>
                <a:spcPct val="0"/>
              </a:spcBef>
              <a:buFontTx/>
              <a:buNone/>
            </a:pPr>
            <a:r>
              <a:rPr lang="zh-CN" altLang="en-US" sz="1800" b="1">
                <a:latin typeface="微软雅黑" panose="020B0503020204020204" pitchFamily="34" charset="-122"/>
                <a:ea typeface="微软雅黑" panose="020B0503020204020204" pitchFamily="34" charset="-122"/>
              </a:rPr>
              <a:t>经费</a:t>
            </a:r>
            <a:endParaRPr lang="zh-CN" altLang="en-US" sz="1800" b="1">
              <a:latin typeface="微软雅黑" panose="020B0503020204020204" pitchFamily="34" charset="-122"/>
              <a:ea typeface="微软雅黑" panose="020B0503020204020204" pitchFamily="34" charset="-122"/>
            </a:endParaRPr>
          </a:p>
        </p:txBody>
      </p:sp>
      <p:sp>
        <p:nvSpPr>
          <p:cNvPr id="1049308" name="六边形 12"/>
          <p:cNvSpPr/>
          <p:nvPr/>
        </p:nvSpPr>
        <p:spPr>
          <a:xfrm>
            <a:off x="9913218" y="188640"/>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47</a:t>
            </a:r>
            <a:endParaRPr lang="zh-CN" alt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45731" name="直接连接符 35"/>
          <p:cNvCxnSpPr/>
          <p:nvPr/>
        </p:nvCxnSpPr>
        <p:spPr>
          <a:xfrm flipH="1">
            <a:off x="7183012" y="836712"/>
            <a:ext cx="2097108" cy="5760640"/>
          </a:xfrm>
          <a:prstGeom prst="line">
            <a:avLst/>
          </a:prstGeom>
          <a:ln w="57150">
            <a:solidFill>
              <a:srgbClr val="0072C6"/>
            </a:solidFill>
          </a:ln>
        </p:spPr>
        <p:style>
          <a:lnRef idx="1">
            <a:schemeClr val="accent1"/>
          </a:lnRef>
          <a:fillRef idx="0">
            <a:schemeClr val="accent1"/>
          </a:fillRef>
          <a:effectRef idx="0">
            <a:schemeClr val="accent1"/>
          </a:effectRef>
          <a:fontRef idx="minor">
            <a:schemeClr val="tx1"/>
          </a:fontRef>
        </p:style>
      </p:cxnSp>
      <p:grpSp>
        <p:nvGrpSpPr>
          <p:cNvPr id="171" name="组合 27"/>
          <p:cNvGrpSpPr/>
          <p:nvPr/>
        </p:nvGrpSpPr>
        <p:grpSpPr>
          <a:xfrm>
            <a:off x="3477543" y="4138813"/>
            <a:ext cx="4608512" cy="504000"/>
            <a:chOff x="2576576" y="2161694"/>
            <a:chExt cx="4608512" cy="504000"/>
          </a:xfrm>
          <a:solidFill>
            <a:srgbClr val="8CD6EF"/>
          </a:solidFill>
        </p:grpSpPr>
        <p:sp>
          <p:nvSpPr>
            <p:cNvPr id="1048630" name="矩形 28"/>
            <p:cNvSpPr/>
            <p:nvPr/>
          </p:nvSpPr>
          <p:spPr>
            <a:xfrm>
              <a:off x="2576576" y="2161694"/>
              <a:ext cx="4608512" cy="504000"/>
            </a:xfrm>
            <a:prstGeom prst="rect">
              <a:avLst/>
            </a:prstGeom>
            <a:solidFill>
              <a:srgbClr val="E600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cxnSp>
          <p:nvCxnSpPr>
            <p:cNvPr id="3145732" name="直接连接符 29"/>
            <p:cNvCxnSpPr/>
            <p:nvPr/>
          </p:nvCxnSpPr>
          <p:spPr>
            <a:xfrm>
              <a:off x="3008784" y="2197694"/>
              <a:ext cx="0" cy="4320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8631" name="矩形 30"/>
            <p:cNvSpPr/>
            <p:nvPr/>
          </p:nvSpPr>
          <p:spPr>
            <a:xfrm>
              <a:off x="3040441" y="2229028"/>
              <a:ext cx="2954655" cy="369332"/>
            </a:xfrm>
            <a:prstGeom prst="rect">
              <a:avLst/>
            </a:prstGeom>
            <a:solidFill>
              <a:srgbClr val="E60008"/>
            </a:solidFill>
            <a:ln>
              <a:noFill/>
            </a:ln>
          </p:spPr>
          <p:txBody>
            <a:bodyPr wrap="none">
              <a:spAutoFit/>
            </a:bodyPr>
            <a:lstStyle/>
            <a:p>
              <a:r>
                <a:rPr lang="zh-CN" altLang="en-US" dirty="0">
                  <a:solidFill>
                    <a:schemeClr val="bg1"/>
                  </a:solidFill>
                  <a:latin typeface="微软雅黑 Light" panose="020B0502040204020203" pitchFamily="34" charset="-122"/>
                  <a:ea typeface="微软雅黑 Light" panose="020B0502040204020203" pitchFamily="34" charset="-122"/>
                </a:rPr>
                <a:t>促进经济社会持续健康发展</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1048632" name="矩形 31"/>
            <p:cNvSpPr/>
            <p:nvPr/>
          </p:nvSpPr>
          <p:spPr>
            <a:xfrm>
              <a:off x="2629013" y="2213639"/>
              <a:ext cx="332142" cy="400110"/>
            </a:xfrm>
            <a:prstGeom prst="rect">
              <a:avLst/>
            </a:prstGeom>
            <a:solidFill>
              <a:srgbClr val="E60008"/>
            </a:solidFill>
            <a:ln>
              <a:noFill/>
            </a:ln>
          </p:spPr>
          <p:txBody>
            <a:bodyPr wrap="none">
              <a:spAutoFit/>
            </a:bodyPr>
            <a:lstStyle/>
            <a:p>
              <a:r>
                <a:rPr lang="en-US" altLang="zh-CN"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4</a:t>
              </a:r>
              <a:endParaRPr lang="zh-CN" altLang="en-US"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endParaRPr>
            </a:p>
          </p:txBody>
        </p:sp>
      </p:grpSp>
      <p:grpSp>
        <p:nvGrpSpPr>
          <p:cNvPr id="172" name="组合 22"/>
          <p:cNvGrpSpPr/>
          <p:nvPr/>
        </p:nvGrpSpPr>
        <p:grpSpPr>
          <a:xfrm>
            <a:off x="2730906" y="3500876"/>
            <a:ext cx="4608512" cy="504000"/>
            <a:chOff x="2576576" y="2161694"/>
            <a:chExt cx="4608512" cy="504000"/>
          </a:xfrm>
          <a:solidFill>
            <a:srgbClr val="007233"/>
          </a:solidFill>
        </p:grpSpPr>
        <p:sp>
          <p:nvSpPr>
            <p:cNvPr id="1048633" name="矩形 23"/>
            <p:cNvSpPr/>
            <p:nvPr/>
          </p:nvSpPr>
          <p:spPr>
            <a:xfrm>
              <a:off x="2576576" y="2161694"/>
              <a:ext cx="4608512" cy="504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cxnSp>
          <p:nvCxnSpPr>
            <p:cNvPr id="3145733" name="直接连接符 24"/>
            <p:cNvCxnSpPr/>
            <p:nvPr/>
          </p:nvCxnSpPr>
          <p:spPr>
            <a:xfrm>
              <a:off x="3008784" y="2197694"/>
              <a:ext cx="0" cy="4320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8634" name="矩形 25"/>
            <p:cNvSpPr/>
            <p:nvPr/>
          </p:nvSpPr>
          <p:spPr>
            <a:xfrm>
              <a:off x="3040441" y="2229028"/>
              <a:ext cx="3185487" cy="369332"/>
            </a:xfrm>
            <a:prstGeom prst="rect">
              <a:avLst/>
            </a:prstGeom>
            <a:grpFill/>
          </p:spPr>
          <p:txBody>
            <a:bodyPr wrap="none">
              <a:spAutoFit/>
            </a:bodyPr>
            <a:lstStyle/>
            <a:p>
              <a:r>
                <a:rPr lang="zh-CN" altLang="en-US" dirty="0">
                  <a:solidFill>
                    <a:schemeClr val="bg1"/>
                  </a:solidFill>
                  <a:latin typeface="微软雅黑 Light" panose="020B0502040204020203" pitchFamily="34" charset="-122"/>
                  <a:ea typeface="微软雅黑 Light" panose="020B0502040204020203" pitchFamily="34" charset="-122"/>
                </a:rPr>
                <a:t>保障人民群众生命和财产安全</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1048635" name="矩形 26"/>
            <p:cNvSpPr/>
            <p:nvPr/>
          </p:nvSpPr>
          <p:spPr>
            <a:xfrm>
              <a:off x="2629013" y="2213639"/>
              <a:ext cx="327334" cy="400110"/>
            </a:xfrm>
            <a:prstGeom prst="rect">
              <a:avLst/>
            </a:prstGeom>
            <a:grpFill/>
          </p:spPr>
          <p:txBody>
            <a:bodyPr wrap="none">
              <a:spAutoFit/>
            </a:bodyPr>
            <a:lstStyle/>
            <a:p>
              <a:r>
                <a:rPr lang="en-US" altLang="zh-CN"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3</a:t>
              </a:r>
              <a:endParaRPr lang="zh-CN" altLang="en-US"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endParaRPr>
            </a:p>
          </p:txBody>
        </p:sp>
      </p:grpSp>
      <p:grpSp>
        <p:nvGrpSpPr>
          <p:cNvPr id="173" name="组合 17"/>
          <p:cNvGrpSpPr/>
          <p:nvPr/>
        </p:nvGrpSpPr>
        <p:grpSpPr>
          <a:xfrm>
            <a:off x="2496394" y="2852804"/>
            <a:ext cx="4608512" cy="504000"/>
            <a:chOff x="2576576" y="2161694"/>
            <a:chExt cx="4608512" cy="504000"/>
          </a:xfrm>
        </p:grpSpPr>
        <p:sp>
          <p:nvSpPr>
            <p:cNvPr id="1048636" name="矩形 18"/>
            <p:cNvSpPr/>
            <p:nvPr/>
          </p:nvSpPr>
          <p:spPr>
            <a:xfrm>
              <a:off x="2576576" y="2161694"/>
              <a:ext cx="4608512" cy="504000"/>
            </a:xfrm>
            <a:prstGeom prst="rect">
              <a:avLst/>
            </a:prstGeom>
            <a:solidFill>
              <a:srgbClr val="E600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cxnSp>
          <p:nvCxnSpPr>
            <p:cNvPr id="3145734" name="直接连接符 19"/>
            <p:cNvCxnSpPr/>
            <p:nvPr/>
          </p:nvCxnSpPr>
          <p:spPr>
            <a:xfrm>
              <a:off x="3008784" y="2197694"/>
              <a:ext cx="0" cy="432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8637" name="矩形 20"/>
            <p:cNvSpPr/>
            <p:nvPr/>
          </p:nvSpPr>
          <p:spPr>
            <a:xfrm>
              <a:off x="3040441" y="2229028"/>
              <a:ext cx="2723823" cy="369332"/>
            </a:xfrm>
            <a:prstGeom prst="rect">
              <a:avLst/>
            </a:prstGeom>
          </p:spPr>
          <p:txBody>
            <a:bodyPr wrap="none">
              <a:spAutoFit/>
            </a:bodyPr>
            <a:lstStyle/>
            <a:p>
              <a:r>
                <a:rPr lang="zh-CN" altLang="en-US" dirty="0">
                  <a:solidFill>
                    <a:schemeClr val="bg1"/>
                  </a:solidFill>
                  <a:latin typeface="微软雅黑 Light" panose="020B0502040204020203" pitchFamily="34" charset="-122"/>
                  <a:ea typeface="微软雅黑 Light" panose="020B0502040204020203" pitchFamily="34" charset="-122"/>
                </a:rPr>
                <a:t>防止和减少生产安全事故</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1048638" name="矩形 21"/>
            <p:cNvSpPr/>
            <p:nvPr/>
          </p:nvSpPr>
          <p:spPr>
            <a:xfrm>
              <a:off x="2629013" y="2213639"/>
              <a:ext cx="327334" cy="400110"/>
            </a:xfrm>
            <a:prstGeom prst="rect">
              <a:avLst/>
            </a:prstGeom>
          </p:spPr>
          <p:txBody>
            <a:bodyPr wrap="none">
              <a:spAutoFit/>
            </a:bodyPr>
            <a:lstStyle/>
            <a:p>
              <a:r>
                <a:rPr lang="en-US" altLang="zh-CN"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2</a:t>
              </a:r>
              <a:endParaRPr lang="zh-CN" altLang="en-US"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endParaRPr>
            </a:p>
          </p:txBody>
        </p:sp>
      </p:grpSp>
      <p:grpSp>
        <p:nvGrpSpPr>
          <p:cNvPr id="174" name="组合 16"/>
          <p:cNvGrpSpPr/>
          <p:nvPr/>
        </p:nvGrpSpPr>
        <p:grpSpPr>
          <a:xfrm>
            <a:off x="3376811" y="2204732"/>
            <a:ext cx="4608512" cy="504000"/>
            <a:chOff x="2576576" y="2161694"/>
            <a:chExt cx="4608512" cy="504000"/>
          </a:xfrm>
        </p:grpSpPr>
        <p:sp>
          <p:nvSpPr>
            <p:cNvPr id="1048639" name="矩形 5"/>
            <p:cNvSpPr/>
            <p:nvPr/>
          </p:nvSpPr>
          <p:spPr>
            <a:xfrm>
              <a:off x="2576576" y="2161694"/>
              <a:ext cx="4608512" cy="504000"/>
            </a:xfrm>
            <a:prstGeom prst="rect">
              <a:avLst/>
            </a:prstGeom>
            <a:solidFill>
              <a:srgbClr val="0072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cxnSp>
          <p:nvCxnSpPr>
            <p:cNvPr id="3145735" name="直接连接符 13"/>
            <p:cNvCxnSpPr/>
            <p:nvPr/>
          </p:nvCxnSpPr>
          <p:spPr>
            <a:xfrm>
              <a:off x="3008784" y="2197694"/>
              <a:ext cx="0" cy="432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8640" name="矩形 14"/>
            <p:cNvSpPr/>
            <p:nvPr/>
          </p:nvSpPr>
          <p:spPr>
            <a:xfrm>
              <a:off x="3040441" y="2229028"/>
              <a:ext cx="2492990" cy="369332"/>
            </a:xfrm>
            <a:prstGeom prst="rect">
              <a:avLst/>
            </a:prstGeom>
          </p:spPr>
          <p:txBody>
            <a:bodyPr wrap="none">
              <a:spAutoFit/>
            </a:bodyPr>
            <a:lstStyle/>
            <a:p>
              <a:r>
                <a:rPr lang="zh-CN" altLang="en-US" dirty="0">
                  <a:solidFill>
                    <a:schemeClr val="bg1"/>
                  </a:solidFill>
                  <a:latin typeface="微软雅黑 Light" panose="020B0502040204020203" pitchFamily="34" charset="-122"/>
                  <a:ea typeface="微软雅黑 Light" panose="020B0502040204020203" pitchFamily="34" charset="-122"/>
                </a:rPr>
                <a:t>为了加强安全生产工作</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1048641" name="矩形 15"/>
            <p:cNvSpPr/>
            <p:nvPr/>
          </p:nvSpPr>
          <p:spPr>
            <a:xfrm>
              <a:off x="2629013" y="2213639"/>
              <a:ext cx="284052" cy="400110"/>
            </a:xfrm>
            <a:prstGeom prst="rect">
              <a:avLst/>
            </a:prstGeom>
          </p:spPr>
          <p:txBody>
            <a:bodyPr wrap="none">
              <a:spAutoFit/>
            </a:bodyPr>
            <a:lstStyle/>
            <a:p>
              <a:r>
                <a:rPr lang="en-US" altLang="zh-CN"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1</a:t>
              </a:r>
              <a:endParaRPr lang="zh-CN" altLang="en-US" sz="20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endParaRPr>
            </a:p>
          </p:txBody>
        </p:sp>
      </p:grpSp>
      <p:sp>
        <p:nvSpPr>
          <p:cNvPr id="1048642" name="椭圆 4"/>
          <p:cNvSpPr>
            <a:spLocks noChangeAspect="1"/>
          </p:cNvSpPr>
          <p:nvPr/>
        </p:nvSpPr>
        <p:spPr>
          <a:xfrm>
            <a:off x="6708882" y="1808840"/>
            <a:ext cx="3240000" cy="3240000"/>
          </a:xfrm>
          <a:prstGeom prst="ellipse">
            <a:avLst/>
          </a:prstGeom>
          <a:solidFill>
            <a:schemeClr val="bg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43" name="椭圆 2"/>
          <p:cNvSpPr>
            <a:spLocks noChangeAspect="1"/>
          </p:cNvSpPr>
          <p:nvPr/>
        </p:nvSpPr>
        <p:spPr>
          <a:xfrm>
            <a:off x="6888882" y="1988840"/>
            <a:ext cx="2880000" cy="2880000"/>
          </a:xfrm>
          <a:prstGeom prst="ellipse">
            <a:avLst/>
          </a:prstGeom>
          <a:solidFill>
            <a:srgbClr val="DC3C0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44" name="矩形 33"/>
          <p:cNvSpPr/>
          <p:nvPr/>
        </p:nvSpPr>
        <p:spPr>
          <a:xfrm>
            <a:off x="7391857" y="3086909"/>
            <a:ext cx="2031325" cy="646331"/>
          </a:xfrm>
          <a:prstGeom prst="rect">
            <a:avLst/>
          </a:prstGeom>
        </p:spPr>
        <p:txBody>
          <a:bodyPr wrap="none">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制定本法</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048645" name="六边形 3"/>
          <p:cNvSpPr/>
          <p:nvPr/>
        </p:nvSpPr>
        <p:spPr>
          <a:xfrm>
            <a:off x="9948882" y="37174"/>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1</a:t>
            </a:r>
            <a:endParaRPr lang="zh-CN" altLang="en-US" sz="28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6" name="组合 6"/>
          <p:cNvGrpSpPr/>
          <p:nvPr/>
        </p:nvGrpSpPr>
        <p:grpSpPr bwMode="auto">
          <a:xfrm>
            <a:off x="1631159" y="1325565"/>
            <a:ext cx="2586037" cy="3527425"/>
            <a:chOff x="486707" y="1324924"/>
            <a:chExt cx="2587486" cy="3528392"/>
          </a:xfrm>
        </p:grpSpPr>
        <p:sp>
          <p:nvSpPr>
            <p:cNvPr id="1049309" name="矩形 1"/>
            <p:cNvSpPr/>
            <p:nvPr/>
          </p:nvSpPr>
          <p:spPr>
            <a:xfrm>
              <a:off x="486707" y="1324924"/>
              <a:ext cx="2587486" cy="3528392"/>
            </a:xfrm>
            <a:prstGeom prst="rect">
              <a:avLst/>
            </a:prstGeom>
            <a:solidFill>
              <a:schemeClr val="bg1"/>
            </a:solid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310" name="矩形 2"/>
            <p:cNvSpPr>
              <a:spLocks noChangeArrowheads="1"/>
            </p:cNvSpPr>
            <p:nvPr/>
          </p:nvSpPr>
          <p:spPr bwMode="auto">
            <a:xfrm>
              <a:off x="486707" y="1489449"/>
              <a:ext cx="2587486" cy="369332"/>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800" b="1">
                  <a:solidFill>
                    <a:srgbClr val="C25654"/>
                  </a:solidFill>
                  <a:latin typeface="Arial" panose="020B0604020202020204" pitchFamily="34" charset="0"/>
                </a:rPr>
                <a:t>安全生产管理协议</a:t>
              </a:r>
              <a:endParaRPr lang="zh-CN" altLang="en-US" sz="1800" b="1">
                <a:solidFill>
                  <a:srgbClr val="C25654"/>
                </a:solidFill>
                <a:latin typeface="Arial" panose="020B0604020202020204" pitchFamily="34" charset="0"/>
              </a:endParaRPr>
            </a:p>
          </p:txBody>
        </p:sp>
        <p:sp>
          <p:nvSpPr>
            <p:cNvPr id="1049311" name="矩形 5"/>
            <p:cNvSpPr/>
            <p:nvPr/>
          </p:nvSpPr>
          <p:spPr>
            <a:xfrm>
              <a:off x="596305" y="1948982"/>
              <a:ext cx="2423882" cy="2354908"/>
            </a:xfrm>
            <a:prstGeom prst="rect">
              <a:avLst/>
            </a:prstGeom>
          </p:spPr>
          <p:txBody>
            <a:bodyPr wrap="none">
              <a:spAutoFit/>
            </a:bodyPr>
            <a:lstStyle/>
            <a:p>
              <a:pPr>
                <a:lnSpc>
                  <a:spcPct val="150000"/>
                </a:lnSpc>
              </a:pPr>
              <a:r>
                <a:rPr lang="zh-CN" altLang="en-US" sz="1400" b="1" dirty="0">
                  <a:solidFill>
                    <a:schemeClr val="tx1">
                      <a:lumMod val="65000"/>
                      <a:lumOff val="35000"/>
                    </a:schemeClr>
                  </a:solidFill>
                </a:rPr>
                <a:t>工程名称：</a:t>
              </a:r>
              <a:r>
                <a:rPr lang="zh-CN" altLang="en-US" sz="1400" b="1" u="sng" dirty="0">
                  <a:solidFill>
                    <a:schemeClr val="tx1">
                      <a:lumMod val="65000"/>
                      <a:lumOff val="35000"/>
                    </a:schemeClr>
                  </a:solidFill>
                </a:rPr>
                <a:t>                           </a:t>
              </a:r>
              <a:endParaRPr lang="en-US" altLang="zh-CN" sz="1400" b="1" u="sng" dirty="0">
                <a:solidFill>
                  <a:schemeClr val="tx1">
                    <a:lumMod val="65000"/>
                    <a:lumOff val="35000"/>
                  </a:schemeClr>
                </a:solidFill>
              </a:endParaRPr>
            </a:p>
            <a:p>
              <a:pPr>
                <a:lnSpc>
                  <a:spcPct val="150000"/>
                </a:lnSpc>
              </a:pPr>
              <a:r>
                <a:rPr lang="zh-CN" altLang="en-US" sz="1400" b="1" dirty="0">
                  <a:solidFill>
                    <a:schemeClr val="tx1">
                      <a:lumMod val="65000"/>
                      <a:lumOff val="35000"/>
                    </a:schemeClr>
                  </a:solidFill>
                </a:rPr>
                <a:t>甲方：</a:t>
              </a:r>
              <a:r>
                <a:rPr lang="zh-CN" altLang="en-US" sz="1400" b="1" u="sng" dirty="0">
                  <a:solidFill>
                    <a:schemeClr val="tx1">
                      <a:lumMod val="65000"/>
                      <a:lumOff val="35000"/>
                    </a:schemeClr>
                  </a:solidFill>
                </a:rPr>
                <a:t>                                  </a:t>
              </a:r>
              <a:endParaRPr lang="en-US" altLang="zh-CN" sz="1400" b="1" u="sng" dirty="0">
                <a:solidFill>
                  <a:schemeClr val="tx1">
                    <a:lumMod val="65000"/>
                    <a:lumOff val="35000"/>
                  </a:schemeClr>
                </a:solidFill>
              </a:endParaRPr>
            </a:p>
            <a:p>
              <a:pPr>
                <a:lnSpc>
                  <a:spcPct val="150000"/>
                </a:lnSpc>
              </a:pPr>
              <a:r>
                <a:rPr lang="zh-CN" altLang="en-US" sz="1400" b="1" dirty="0">
                  <a:solidFill>
                    <a:schemeClr val="tx1">
                      <a:lumMod val="65000"/>
                      <a:lumOff val="35000"/>
                    </a:schemeClr>
                  </a:solidFill>
                </a:rPr>
                <a:t>乙方：</a:t>
              </a:r>
              <a:r>
                <a:rPr lang="zh-CN" altLang="en-US" sz="1400" b="1" u="sng" dirty="0">
                  <a:solidFill>
                    <a:schemeClr val="tx1">
                      <a:lumMod val="65000"/>
                      <a:lumOff val="35000"/>
                    </a:schemeClr>
                  </a:solidFill>
                </a:rPr>
                <a:t>                                  </a:t>
              </a:r>
              <a:endParaRPr lang="en-US" altLang="zh-CN" sz="1400" b="1" u="sng" dirty="0">
                <a:solidFill>
                  <a:schemeClr val="tx1">
                    <a:lumMod val="65000"/>
                    <a:lumOff val="35000"/>
                  </a:schemeClr>
                </a:solidFill>
              </a:endParaRPr>
            </a:p>
            <a:p>
              <a:pPr>
                <a:lnSpc>
                  <a:spcPct val="150000"/>
                </a:lnSpc>
              </a:pPr>
              <a:r>
                <a:rPr lang="en-US" altLang="zh-CN" sz="1400" b="1" u="sng" dirty="0">
                  <a:solidFill>
                    <a:schemeClr val="tx1">
                      <a:lumMod val="65000"/>
                      <a:lumOff val="35000"/>
                    </a:schemeClr>
                  </a:solidFill>
                </a:rPr>
                <a:t>                                             </a:t>
              </a:r>
              <a:endParaRPr lang="en-US" altLang="zh-CN" sz="1400" b="1" u="sng" dirty="0">
                <a:solidFill>
                  <a:schemeClr val="tx1">
                    <a:lumMod val="65000"/>
                    <a:lumOff val="35000"/>
                  </a:schemeClr>
                </a:solidFill>
              </a:endParaRPr>
            </a:p>
            <a:p>
              <a:pPr>
                <a:lnSpc>
                  <a:spcPct val="150000"/>
                </a:lnSpc>
              </a:pPr>
              <a:r>
                <a:rPr lang="en-US" altLang="zh-CN" sz="1400" b="1" u="sng" dirty="0">
                  <a:solidFill>
                    <a:schemeClr val="tx1">
                      <a:lumMod val="65000"/>
                      <a:lumOff val="35000"/>
                    </a:schemeClr>
                  </a:solidFill>
                </a:rPr>
                <a:t>                                             </a:t>
              </a:r>
              <a:endParaRPr lang="en-US" altLang="zh-CN" sz="1400" b="1" u="sng" dirty="0">
                <a:solidFill>
                  <a:schemeClr val="tx1">
                    <a:lumMod val="65000"/>
                    <a:lumOff val="35000"/>
                  </a:schemeClr>
                </a:solidFill>
              </a:endParaRPr>
            </a:p>
            <a:p>
              <a:pPr>
                <a:lnSpc>
                  <a:spcPct val="150000"/>
                </a:lnSpc>
              </a:pPr>
              <a:r>
                <a:rPr lang="en-US" altLang="zh-CN" sz="1400" b="1" u="sng" dirty="0">
                  <a:solidFill>
                    <a:schemeClr val="tx1">
                      <a:lumMod val="65000"/>
                      <a:lumOff val="35000"/>
                    </a:schemeClr>
                  </a:solidFill>
                </a:rPr>
                <a:t>                                             </a:t>
              </a:r>
              <a:endParaRPr lang="en-US" altLang="zh-CN" sz="1400" b="1" u="sng" dirty="0">
                <a:solidFill>
                  <a:schemeClr val="tx1">
                    <a:lumMod val="65000"/>
                    <a:lumOff val="35000"/>
                  </a:schemeClr>
                </a:solidFill>
              </a:endParaRPr>
            </a:p>
            <a:p>
              <a:pPr>
                <a:lnSpc>
                  <a:spcPct val="150000"/>
                </a:lnSpc>
              </a:pPr>
              <a:r>
                <a:rPr lang="en-US" altLang="zh-CN" sz="1400" b="1" u="sng" dirty="0">
                  <a:solidFill>
                    <a:schemeClr val="tx1">
                      <a:lumMod val="65000"/>
                      <a:lumOff val="35000"/>
                    </a:schemeClr>
                  </a:solidFill>
                </a:rPr>
                <a:t>                                             </a:t>
              </a:r>
              <a:endParaRPr lang="zh-CN" altLang="en-US" sz="1400" b="1" dirty="0">
                <a:solidFill>
                  <a:schemeClr val="tx1">
                    <a:lumMod val="65000"/>
                    <a:lumOff val="35000"/>
                  </a:schemeClr>
                </a:solidFill>
              </a:endParaRPr>
            </a:p>
          </p:txBody>
        </p:sp>
      </p:grpSp>
      <p:grpSp>
        <p:nvGrpSpPr>
          <p:cNvPr id="317" name="组合 7"/>
          <p:cNvGrpSpPr/>
          <p:nvPr/>
        </p:nvGrpSpPr>
        <p:grpSpPr bwMode="auto">
          <a:xfrm>
            <a:off x="5149059" y="1306513"/>
            <a:ext cx="2046287" cy="2379662"/>
            <a:chOff x="4004590" y="1305935"/>
            <a:chExt cx="2046956" cy="2380332"/>
          </a:xfrm>
        </p:grpSpPr>
        <p:sp>
          <p:nvSpPr>
            <p:cNvPr id="1049312" name="线形标注 1(带边框和强调线) 4"/>
            <p:cNvSpPr/>
            <p:nvPr/>
          </p:nvSpPr>
          <p:spPr>
            <a:xfrm>
              <a:off x="4004590" y="1305935"/>
              <a:ext cx="2046956" cy="2380332"/>
            </a:xfrm>
            <a:prstGeom prst="accentBorderCallout1">
              <a:avLst>
                <a:gd name="adj1" fmla="val 47334"/>
                <a:gd name="adj2" fmla="val -10463"/>
                <a:gd name="adj3" fmla="val 78663"/>
                <a:gd name="adj4" fmla="val -70266"/>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313" name="矩形 8"/>
            <p:cNvSpPr>
              <a:spLocks noChangeArrowheads="1"/>
            </p:cNvSpPr>
            <p:nvPr/>
          </p:nvSpPr>
          <p:spPr bwMode="auto">
            <a:xfrm>
              <a:off x="4004590" y="1377943"/>
              <a:ext cx="2005677" cy="2308324"/>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sz="1200" b="1">
                  <a:solidFill>
                    <a:srgbClr val="C25654"/>
                  </a:solidFill>
                  <a:latin typeface="Arial" panose="020B0604020202020204" pitchFamily="34" charset="0"/>
                </a:rPr>
                <a:t>1.</a:t>
              </a:r>
              <a:r>
                <a:rPr lang="zh-CN" altLang="en-US" sz="1200" b="1">
                  <a:solidFill>
                    <a:srgbClr val="C25654"/>
                  </a:solidFill>
                  <a:latin typeface="Arial" panose="020B0604020202020204" pitchFamily="34" charset="0"/>
                </a:rPr>
                <a:t>甲方的安全生产管理职责</a:t>
              </a:r>
              <a:endParaRPr lang="en-US" altLang="zh-CN" sz="1200" b="1">
                <a:solidFill>
                  <a:srgbClr val="C25654"/>
                </a:solidFill>
                <a:latin typeface="Arial" panose="020B0604020202020204" pitchFamily="34" charset="0"/>
              </a:endParaRPr>
            </a:p>
            <a:p>
              <a:pPr>
                <a:lnSpc>
                  <a:spcPct val="100000"/>
                </a:lnSpc>
                <a:spcBef>
                  <a:spcPct val="0"/>
                </a:spcBef>
                <a:buFontTx/>
                <a:buNone/>
              </a:pPr>
              <a:r>
                <a:rPr lang="en-US" altLang="zh-CN" sz="1200" b="1" u="sng">
                  <a:solidFill>
                    <a:srgbClr val="C25654"/>
                  </a:solidFill>
                  <a:latin typeface="Arial" panose="020B0604020202020204" pitchFamily="34" charset="0"/>
                </a:rPr>
                <a:t>                                        </a:t>
              </a:r>
              <a:endParaRPr lang="en-US" altLang="zh-CN" sz="1200" b="1" u="sng">
                <a:solidFill>
                  <a:srgbClr val="C25654"/>
                </a:solidFill>
                <a:latin typeface="Arial" panose="020B0604020202020204" pitchFamily="34" charset="0"/>
              </a:endParaRPr>
            </a:p>
            <a:p>
              <a:pPr>
                <a:lnSpc>
                  <a:spcPct val="100000"/>
                </a:lnSpc>
                <a:spcBef>
                  <a:spcPct val="0"/>
                </a:spcBef>
                <a:buFontTx/>
                <a:buNone/>
              </a:pPr>
              <a:r>
                <a:rPr lang="en-US" altLang="zh-CN" sz="1200" b="1" u="sng">
                  <a:solidFill>
                    <a:srgbClr val="C25654"/>
                  </a:solidFill>
                  <a:latin typeface="Arial" panose="020B0604020202020204" pitchFamily="34" charset="0"/>
                </a:rPr>
                <a:t>                                         </a:t>
              </a:r>
              <a:endParaRPr lang="en-US" altLang="zh-CN" sz="1200" b="1" u="sng">
                <a:solidFill>
                  <a:srgbClr val="C25654"/>
                </a:solidFill>
                <a:latin typeface="Arial" panose="020B0604020202020204" pitchFamily="34" charset="0"/>
              </a:endParaRPr>
            </a:p>
            <a:p>
              <a:pPr>
                <a:lnSpc>
                  <a:spcPct val="100000"/>
                </a:lnSpc>
                <a:spcBef>
                  <a:spcPct val="0"/>
                </a:spcBef>
                <a:buFontTx/>
                <a:buNone/>
              </a:pPr>
              <a:r>
                <a:rPr lang="en-US" altLang="zh-CN" sz="1200" b="1">
                  <a:solidFill>
                    <a:srgbClr val="C25654"/>
                  </a:solidFill>
                  <a:latin typeface="Arial" panose="020B0604020202020204" pitchFamily="34" charset="0"/>
                </a:rPr>
                <a:t>2.</a:t>
              </a:r>
              <a:r>
                <a:rPr lang="zh-CN" altLang="en-US" sz="1200" b="1">
                  <a:solidFill>
                    <a:srgbClr val="C25654"/>
                  </a:solidFill>
                  <a:latin typeface="Arial" panose="020B0604020202020204" pitchFamily="34" charset="0"/>
                </a:rPr>
                <a:t>乙方的安全生产管理职责</a:t>
              </a:r>
              <a:endParaRPr lang="en-US" altLang="zh-CN" sz="1200" b="1">
                <a:solidFill>
                  <a:srgbClr val="C25654"/>
                </a:solidFill>
                <a:latin typeface="Arial" panose="020B0604020202020204" pitchFamily="34" charset="0"/>
              </a:endParaRPr>
            </a:p>
            <a:p>
              <a:pPr>
                <a:lnSpc>
                  <a:spcPct val="100000"/>
                </a:lnSpc>
                <a:spcBef>
                  <a:spcPct val="0"/>
                </a:spcBef>
                <a:buFontTx/>
                <a:buNone/>
              </a:pPr>
              <a:r>
                <a:rPr lang="en-US" altLang="zh-CN" sz="1200" b="1" u="sng">
                  <a:solidFill>
                    <a:srgbClr val="C25654"/>
                  </a:solidFill>
                  <a:latin typeface="Arial" panose="020B0604020202020204" pitchFamily="34" charset="0"/>
                </a:rPr>
                <a:t>                                         </a:t>
              </a:r>
              <a:endParaRPr lang="en-US" altLang="zh-CN" sz="1200" b="1" u="sng">
                <a:solidFill>
                  <a:srgbClr val="C25654"/>
                </a:solidFill>
                <a:latin typeface="Arial" panose="020B0604020202020204" pitchFamily="34" charset="0"/>
              </a:endParaRPr>
            </a:p>
            <a:p>
              <a:pPr>
                <a:lnSpc>
                  <a:spcPct val="100000"/>
                </a:lnSpc>
                <a:spcBef>
                  <a:spcPct val="0"/>
                </a:spcBef>
                <a:buFontTx/>
                <a:buNone/>
              </a:pPr>
              <a:r>
                <a:rPr lang="en-US" altLang="zh-CN" sz="1200" b="1" u="sng">
                  <a:solidFill>
                    <a:srgbClr val="C25654"/>
                  </a:solidFill>
                  <a:latin typeface="Arial" panose="020B0604020202020204" pitchFamily="34" charset="0"/>
                </a:rPr>
                <a:t>                                         </a:t>
              </a:r>
              <a:endParaRPr lang="en-US" altLang="zh-CN" sz="1200" b="1" u="sng">
                <a:solidFill>
                  <a:srgbClr val="C25654"/>
                </a:solidFill>
                <a:latin typeface="Arial" panose="020B0604020202020204" pitchFamily="34" charset="0"/>
              </a:endParaRPr>
            </a:p>
            <a:p>
              <a:pPr>
                <a:lnSpc>
                  <a:spcPct val="100000"/>
                </a:lnSpc>
                <a:spcBef>
                  <a:spcPct val="0"/>
                </a:spcBef>
                <a:buFontTx/>
                <a:buNone/>
              </a:pPr>
              <a:r>
                <a:rPr lang="en-US" altLang="zh-CN" sz="1200" b="1">
                  <a:solidFill>
                    <a:srgbClr val="C25654"/>
                  </a:solidFill>
                  <a:latin typeface="Arial" panose="020B0604020202020204" pitchFamily="34" charset="0"/>
                </a:rPr>
                <a:t>3.</a:t>
              </a:r>
              <a:r>
                <a:rPr lang="zh-CN" altLang="en-US" sz="1200" b="1">
                  <a:solidFill>
                    <a:srgbClr val="C25654"/>
                  </a:solidFill>
                  <a:latin typeface="Arial" panose="020B0604020202020204" pitchFamily="34" charset="0"/>
                </a:rPr>
                <a:t>甲方应采取的安全措施</a:t>
              </a:r>
              <a:endParaRPr lang="en-US" altLang="zh-CN" sz="1200" b="1">
                <a:solidFill>
                  <a:srgbClr val="C25654"/>
                </a:solidFill>
                <a:latin typeface="Arial" panose="020B0604020202020204" pitchFamily="34" charset="0"/>
              </a:endParaRPr>
            </a:p>
            <a:p>
              <a:pPr>
                <a:lnSpc>
                  <a:spcPct val="100000"/>
                </a:lnSpc>
                <a:spcBef>
                  <a:spcPct val="0"/>
                </a:spcBef>
                <a:buFontTx/>
                <a:buNone/>
              </a:pPr>
              <a:r>
                <a:rPr lang="en-US" altLang="zh-CN" sz="1200" b="1" u="sng">
                  <a:solidFill>
                    <a:srgbClr val="C25654"/>
                  </a:solidFill>
                  <a:latin typeface="Arial" panose="020B0604020202020204" pitchFamily="34" charset="0"/>
                </a:rPr>
                <a:t>                                        </a:t>
              </a:r>
              <a:endParaRPr lang="en-US" altLang="zh-CN" sz="1200" b="1" u="sng">
                <a:solidFill>
                  <a:srgbClr val="C25654"/>
                </a:solidFill>
                <a:latin typeface="Arial" panose="020B0604020202020204" pitchFamily="34" charset="0"/>
              </a:endParaRPr>
            </a:p>
            <a:p>
              <a:pPr>
                <a:lnSpc>
                  <a:spcPct val="100000"/>
                </a:lnSpc>
                <a:spcBef>
                  <a:spcPct val="0"/>
                </a:spcBef>
                <a:buFontTx/>
                <a:buNone/>
              </a:pPr>
              <a:r>
                <a:rPr lang="en-US" altLang="zh-CN" sz="1200" b="1" u="sng">
                  <a:solidFill>
                    <a:srgbClr val="C25654"/>
                  </a:solidFill>
                  <a:latin typeface="Arial" panose="020B0604020202020204" pitchFamily="34" charset="0"/>
                </a:rPr>
                <a:t>                                        </a:t>
              </a:r>
              <a:endParaRPr lang="en-US" altLang="zh-CN" sz="1200" b="1" u="sng">
                <a:solidFill>
                  <a:srgbClr val="C25654"/>
                </a:solidFill>
                <a:latin typeface="Arial" panose="020B0604020202020204" pitchFamily="34" charset="0"/>
              </a:endParaRPr>
            </a:p>
            <a:p>
              <a:pPr>
                <a:lnSpc>
                  <a:spcPct val="100000"/>
                </a:lnSpc>
                <a:spcBef>
                  <a:spcPct val="0"/>
                </a:spcBef>
                <a:buFontTx/>
                <a:buNone/>
              </a:pPr>
              <a:r>
                <a:rPr lang="en-US" altLang="zh-CN" sz="1200" b="1">
                  <a:solidFill>
                    <a:srgbClr val="C25654"/>
                  </a:solidFill>
                  <a:latin typeface="Arial" panose="020B0604020202020204" pitchFamily="34" charset="0"/>
                </a:rPr>
                <a:t>4.</a:t>
              </a:r>
              <a:r>
                <a:rPr lang="zh-CN" altLang="en-US" sz="1200" b="1">
                  <a:solidFill>
                    <a:srgbClr val="C25654"/>
                  </a:solidFill>
                  <a:latin typeface="Arial" panose="020B0604020202020204" pitchFamily="34" charset="0"/>
                </a:rPr>
                <a:t>乙方应采取的安全措施</a:t>
              </a:r>
              <a:endParaRPr lang="en-US" altLang="zh-CN" sz="1200" b="1">
                <a:solidFill>
                  <a:srgbClr val="C25654"/>
                </a:solidFill>
                <a:latin typeface="Arial" panose="020B0604020202020204" pitchFamily="34" charset="0"/>
              </a:endParaRPr>
            </a:p>
            <a:p>
              <a:pPr>
                <a:lnSpc>
                  <a:spcPct val="100000"/>
                </a:lnSpc>
                <a:spcBef>
                  <a:spcPct val="0"/>
                </a:spcBef>
                <a:buFontTx/>
                <a:buNone/>
              </a:pPr>
              <a:r>
                <a:rPr lang="en-US" altLang="zh-CN" sz="1200" b="1" u="sng">
                  <a:solidFill>
                    <a:srgbClr val="C25654"/>
                  </a:solidFill>
                  <a:latin typeface="Arial" panose="020B0604020202020204" pitchFamily="34" charset="0"/>
                </a:rPr>
                <a:t>                                        </a:t>
              </a:r>
              <a:endParaRPr lang="en-US" altLang="zh-CN" sz="1200" b="1" u="sng">
                <a:solidFill>
                  <a:srgbClr val="C25654"/>
                </a:solidFill>
                <a:latin typeface="Arial" panose="020B0604020202020204" pitchFamily="34" charset="0"/>
              </a:endParaRPr>
            </a:p>
            <a:p>
              <a:pPr>
                <a:lnSpc>
                  <a:spcPct val="100000"/>
                </a:lnSpc>
                <a:spcBef>
                  <a:spcPct val="0"/>
                </a:spcBef>
                <a:buFontTx/>
                <a:buNone/>
              </a:pPr>
              <a:r>
                <a:rPr lang="en-US" altLang="zh-CN" sz="1200" b="1" u="sng">
                  <a:solidFill>
                    <a:srgbClr val="C25654"/>
                  </a:solidFill>
                  <a:latin typeface="Arial" panose="020B0604020202020204" pitchFamily="34" charset="0"/>
                </a:rPr>
                <a:t>                                         </a:t>
              </a:r>
              <a:endParaRPr lang="zh-CN" altLang="en-US" sz="1200" b="1" u="sng">
                <a:solidFill>
                  <a:srgbClr val="C25654"/>
                </a:solidFill>
                <a:latin typeface="Arial" panose="020B0604020202020204" pitchFamily="34" charset="0"/>
              </a:endParaRPr>
            </a:p>
          </p:txBody>
        </p:sp>
      </p:grpSp>
      <p:pic>
        <p:nvPicPr>
          <p:cNvPr id="2097269" name="Picture 4" descr="http://www.jitu5.com/uploads/allimg/140327/259513-14032G6424674.jpg"/>
          <p:cNvPicPr>
            <a:picLocks noChangeAspect="1" noChangeArrowheads="1"/>
          </p:cNvPicPr>
          <p:nvPr/>
        </p:nvPicPr>
        <p:blipFill rotWithShape="1">
          <a:blip r:embed="rId1" cstate="print">
            <a:duotone>
              <a:schemeClr val="accent6">
                <a:shade val="45000"/>
                <a:satMod val="135000"/>
              </a:schemeClr>
              <a:prstClr val="white"/>
            </a:duotone>
          </a:blip>
          <a:srcRect l="13212" r="20732"/>
          <a:stretch>
            <a:fillRect/>
          </a:stretch>
        </p:blipFill>
        <p:spPr bwMode="auto">
          <a:xfrm>
            <a:off x="4610523" y="3839875"/>
            <a:ext cx="956368" cy="1195460"/>
          </a:xfrm>
          <a:prstGeom prst="rect">
            <a:avLst/>
          </a:prstGeom>
          <a:noFill/>
        </p:spPr>
      </p:pic>
      <p:sp>
        <p:nvSpPr>
          <p:cNvPr id="1049314" name="矩形 7"/>
          <p:cNvSpPr>
            <a:spLocks noChangeArrowheads="1"/>
          </p:cNvSpPr>
          <p:nvPr/>
        </p:nvSpPr>
        <p:spPr bwMode="auto">
          <a:xfrm>
            <a:off x="4636296" y="4987925"/>
            <a:ext cx="902811" cy="700576"/>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400" b="1">
                <a:latin typeface="微软雅黑" panose="020B0503020204020204" pitchFamily="34" charset="-122"/>
                <a:ea typeface="微软雅黑" panose="020B0503020204020204" pitchFamily="34" charset="-122"/>
              </a:rPr>
              <a:t>甲方安全</a:t>
            </a:r>
            <a:endParaRPr lang="en-US" altLang="zh-CN" sz="1400" b="1">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400" b="1">
                <a:latin typeface="微软雅黑" panose="020B0503020204020204" pitchFamily="34" charset="-122"/>
                <a:ea typeface="微软雅黑" panose="020B0503020204020204" pitchFamily="34" charset="-122"/>
              </a:rPr>
              <a:t>管理人员</a:t>
            </a:r>
            <a:endParaRPr lang="zh-CN" altLang="en-US" sz="1400" b="1">
              <a:latin typeface="微软雅黑" panose="020B0503020204020204" pitchFamily="34" charset="-122"/>
              <a:ea typeface="微软雅黑" panose="020B0503020204020204" pitchFamily="34" charset="-122"/>
            </a:endParaRPr>
          </a:p>
        </p:txBody>
      </p:sp>
      <p:pic>
        <p:nvPicPr>
          <p:cNvPr id="2097270" name="Picture 4" descr="http://www.jitu5.com/uploads/allimg/140327/259513-14032G6424674.jpg"/>
          <p:cNvPicPr>
            <a:picLocks noChangeAspect="1" noChangeArrowheads="1"/>
          </p:cNvPicPr>
          <p:nvPr/>
        </p:nvPicPr>
        <p:blipFill rotWithShape="1">
          <a:blip r:embed="rId1" cstate="print">
            <a:duotone>
              <a:schemeClr val="accent5">
                <a:shade val="45000"/>
                <a:satMod val="135000"/>
              </a:schemeClr>
              <a:prstClr val="white"/>
            </a:duotone>
          </a:blip>
          <a:srcRect l="13212" r="20732"/>
          <a:stretch>
            <a:fillRect/>
          </a:stretch>
        </p:blipFill>
        <p:spPr bwMode="auto">
          <a:xfrm>
            <a:off x="6528842" y="3839875"/>
            <a:ext cx="956368" cy="1195460"/>
          </a:xfrm>
          <a:prstGeom prst="rect">
            <a:avLst/>
          </a:prstGeom>
          <a:noFill/>
        </p:spPr>
      </p:pic>
      <p:sp>
        <p:nvSpPr>
          <p:cNvPr id="1049315" name="矩形 7"/>
          <p:cNvSpPr>
            <a:spLocks noChangeArrowheads="1"/>
          </p:cNvSpPr>
          <p:nvPr/>
        </p:nvSpPr>
        <p:spPr bwMode="auto">
          <a:xfrm>
            <a:off x="6555583" y="4987925"/>
            <a:ext cx="902811" cy="700576"/>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400" b="1">
                <a:latin typeface="微软雅黑" panose="020B0503020204020204" pitchFamily="34" charset="-122"/>
                <a:ea typeface="微软雅黑" panose="020B0503020204020204" pitchFamily="34" charset="-122"/>
              </a:rPr>
              <a:t>乙方安全</a:t>
            </a:r>
            <a:endParaRPr lang="en-US" altLang="zh-CN" sz="1400" b="1">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400" b="1">
                <a:latin typeface="微软雅黑" panose="020B0503020204020204" pitchFamily="34" charset="-122"/>
                <a:ea typeface="微软雅黑" panose="020B0503020204020204" pitchFamily="34" charset="-122"/>
              </a:rPr>
              <a:t>管理人员</a:t>
            </a:r>
            <a:endParaRPr lang="zh-CN" altLang="en-US" sz="1400" b="1">
              <a:latin typeface="微软雅黑" panose="020B0503020204020204" pitchFamily="34" charset="-122"/>
              <a:ea typeface="微软雅黑" panose="020B0503020204020204" pitchFamily="34" charset="-122"/>
            </a:endParaRPr>
          </a:p>
        </p:txBody>
      </p:sp>
      <p:cxnSp>
        <p:nvCxnSpPr>
          <p:cNvPr id="3145844" name="直接箭头连接符 13"/>
          <p:cNvCxnSpPr/>
          <p:nvPr/>
        </p:nvCxnSpPr>
        <p:spPr>
          <a:xfrm rot="16200000">
            <a:off x="6132513" y="3985419"/>
            <a:ext cx="0" cy="792162"/>
          </a:xfrm>
          <a:prstGeom prst="straightConnector1">
            <a:avLst/>
          </a:prstGeom>
          <a:ln w="28575">
            <a:solidFill>
              <a:srgbClr val="83AC68"/>
            </a:solidFill>
            <a:prstDash val="solid"/>
            <a:tailEnd type="triangle" w="lg" len="lg"/>
          </a:ln>
        </p:spPr>
        <p:style>
          <a:lnRef idx="1">
            <a:schemeClr val="accent1"/>
          </a:lnRef>
          <a:fillRef idx="0">
            <a:schemeClr val="accent1"/>
          </a:fillRef>
          <a:effectRef idx="0">
            <a:schemeClr val="accent1"/>
          </a:effectRef>
          <a:fontRef idx="minor">
            <a:schemeClr val="tx1"/>
          </a:fontRef>
        </p:style>
      </p:cxnSp>
      <p:cxnSp>
        <p:nvCxnSpPr>
          <p:cNvPr id="3145845" name="直接箭头连接符 14"/>
          <p:cNvCxnSpPr/>
          <p:nvPr/>
        </p:nvCxnSpPr>
        <p:spPr>
          <a:xfrm rot="5400000" flipH="1">
            <a:off x="6132513" y="4185444"/>
            <a:ext cx="0" cy="792162"/>
          </a:xfrm>
          <a:prstGeom prst="straightConnector1">
            <a:avLst/>
          </a:prstGeom>
          <a:ln w="28575">
            <a:solidFill>
              <a:srgbClr val="335BA3"/>
            </a:solidFill>
            <a:prstDash val="solid"/>
            <a:tailEnd type="triangle" w="lg" len="lg"/>
          </a:ln>
        </p:spPr>
        <p:style>
          <a:lnRef idx="1">
            <a:schemeClr val="accent1"/>
          </a:lnRef>
          <a:fillRef idx="0">
            <a:schemeClr val="accent1"/>
          </a:fillRef>
          <a:effectRef idx="0">
            <a:schemeClr val="accent1"/>
          </a:effectRef>
          <a:fontRef idx="minor">
            <a:schemeClr val="tx1"/>
          </a:fontRef>
        </p:style>
      </p:cxnSp>
      <p:sp>
        <p:nvSpPr>
          <p:cNvPr id="1049316" name="矩形 7"/>
          <p:cNvSpPr>
            <a:spLocks noChangeArrowheads="1"/>
          </p:cNvSpPr>
          <p:nvPr/>
        </p:nvSpPr>
        <p:spPr bwMode="auto">
          <a:xfrm>
            <a:off x="5899946" y="4633914"/>
            <a:ext cx="543739" cy="377411"/>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400" b="1">
                <a:latin typeface="微软雅黑" panose="020B0503020204020204" pitchFamily="34" charset="-122"/>
                <a:ea typeface="微软雅黑" panose="020B0503020204020204" pitchFamily="34" charset="-122"/>
              </a:rPr>
              <a:t>协调</a:t>
            </a:r>
            <a:endParaRPr lang="zh-CN" altLang="en-US" sz="1400" b="1">
              <a:latin typeface="微软雅黑" panose="020B0503020204020204" pitchFamily="34" charset="-122"/>
              <a:ea typeface="微软雅黑" panose="020B0503020204020204" pitchFamily="34" charset="-122"/>
            </a:endParaRPr>
          </a:p>
        </p:txBody>
      </p:sp>
      <p:sp>
        <p:nvSpPr>
          <p:cNvPr id="1049317" name="矩形 7"/>
          <p:cNvSpPr>
            <a:spLocks noChangeArrowheads="1"/>
          </p:cNvSpPr>
          <p:nvPr/>
        </p:nvSpPr>
        <p:spPr bwMode="auto">
          <a:xfrm>
            <a:off x="5872959" y="3925889"/>
            <a:ext cx="543739" cy="377411"/>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400" b="1">
                <a:latin typeface="微软雅黑" panose="020B0503020204020204" pitchFamily="34" charset="-122"/>
                <a:ea typeface="微软雅黑" panose="020B0503020204020204" pitchFamily="34" charset="-122"/>
              </a:rPr>
              <a:t>协调</a:t>
            </a:r>
            <a:endParaRPr lang="zh-CN" altLang="en-US" sz="1400" b="1">
              <a:latin typeface="微软雅黑" panose="020B0503020204020204" pitchFamily="34" charset="-122"/>
              <a:ea typeface="微软雅黑" panose="020B0503020204020204" pitchFamily="34" charset="-122"/>
            </a:endParaRPr>
          </a:p>
        </p:txBody>
      </p:sp>
      <p:sp>
        <p:nvSpPr>
          <p:cNvPr id="1049318" name="六边形 17"/>
          <p:cNvSpPr/>
          <p:nvPr/>
        </p:nvSpPr>
        <p:spPr>
          <a:xfrm>
            <a:off x="9913218" y="188640"/>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48</a:t>
            </a:r>
            <a:endParaRPr lang="zh-CN" altLang="en-US" sz="2800" dirty="0"/>
          </a:p>
        </p:txBody>
      </p:sp>
      <p:sp>
        <p:nvSpPr>
          <p:cNvPr id="1049319" name="文本框 18"/>
          <p:cNvSpPr txBox="1"/>
          <p:nvPr/>
        </p:nvSpPr>
        <p:spPr>
          <a:xfrm>
            <a:off x="7392938" y="1525716"/>
            <a:ext cx="4688184" cy="1891159"/>
          </a:xfrm>
          <a:prstGeom prst="rect">
            <a:avLst/>
          </a:prstGeom>
          <a:noFill/>
        </p:spPr>
        <p:txBody>
          <a:bodyPr wrap="square">
            <a:spAutoFit/>
          </a:bodyPr>
          <a:lstStyle/>
          <a:p>
            <a:pPr>
              <a:lnSpc>
                <a:spcPct val="150000"/>
              </a:lnSpc>
            </a:pPr>
            <a:r>
              <a:rPr lang="zh-CN" altLang="en-US" sz="1600" dirty="0">
                <a:latin typeface="微软雅黑 Light" panose="020B0502040204020203" pitchFamily="34" charset="-122"/>
                <a:ea typeface="微软雅黑 Light" panose="020B0502040204020203" pitchFamily="34" charset="-122"/>
              </a:rPr>
              <a:t>两个以上生产经营单位在同一作业区域内进行生产经营活动，可能危及对方生产安全的，应当签订安全生产管理协议，明确各自的安全生产管理职责和应当采取的安全措施，并指定专职安全生产管理人员进行安全检查与协调。</a:t>
            </a:r>
            <a:endParaRPr lang="zh-CN" altLang="en-US" sz="1600" dirty="0">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14" name="表格 23"/>
          <p:cNvGraphicFramePr>
            <a:graphicFrameLocks noGrp="1"/>
          </p:cNvGraphicFramePr>
          <p:nvPr/>
        </p:nvGraphicFramePr>
        <p:xfrm>
          <a:off x="1677196" y="3249614"/>
          <a:ext cx="4537075" cy="1530349"/>
        </p:xfrm>
        <a:graphic>
          <a:graphicData uri="http://schemas.openxmlformats.org/drawingml/2006/table">
            <a:tbl>
              <a:tblPr firstRow="1" bandRow="1">
                <a:tableStyleId>{5C22544A-7EE6-4342-B048-85BDC9FD1C3A}</a:tableStyleId>
              </a:tblPr>
              <a:tblGrid>
                <a:gridCol w="453708"/>
                <a:gridCol w="4083367"/>
              </a:tblGrid>
              <a:tr h="456999">
                <a:tc gridSpan="2">
                  <a:txBody>
                    <a:bodyPr/>
                    <a:lstStyle/>
                    <a:p>
                      <a:pPr>
                        <a:lnSpc>
                          <a:spcPct val="120000"/>
                        </a:lnSpc>
                      </a:pPr>
                      <a:r>
                        <a:rPr lang="zh-CN" altLang="en-US" sz="1800" dirty="0">
                          <a:solidFill>
                            <a:srgbClr val="C00000"/>
                          </a:solidFill>
                          <a:latin typeface="微软雅黑" panose="020B0503020204020204" pitchFamily="34" charset="-122"/>
                          <a:ea typeface="微软雅黑" panose="020B0503020204020204" pitchFamily="34" charset="-122"/>
                        </a:rPr>
                        <a:t>与承包单位、承租单位</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51" marR="91451" marT="45699" marB="4569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hMerge="1">
                  <a:tcPr/>
                </a:tc>
              </a:tr>
              <a:tr h="396737">
                <a:tc>
                  <a:txBody>
                    <a:bodyPr/>
                    <a:lstStyle/>
                    <a:p>
                      <a:pPr algn="ctr">
                        <a:lnSpc>
                          <a:spcPct val="120000"/>
                        </a:lnSpc>
                      </a:pPr>
                      <a:r>
                        <a:rPr lang="zh-CN" altLang="en-US" sz="1600" dirty="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a:txBody>
                  <a:tcPr marL="91451" marR="91451" marT="45699" marB="4569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签订专门的安全生产管理协议</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51" marR="91451" marT="45699" marB="4569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676613">
                <a:tc>
                  <a:txBody>
                    <a:bodyPr/>
                    <a:lstStyle/>
                    <a:p>
                      <a:pPr marL="0" marR="0" indent="0" algn="ctr" defTabSz="914400" rtl="0" eaLnBrk="1" fontAlgn="auto" latinLnBrk="0" hangingPunct="1">
                        <a:lnSpc>
                          <a:spcPct val="120000"/>
                        </a:lnSpc>
                        <a:spcBef>
                          <a:spcPts val="0"/>
                        </a:spcBef>
                        <a:spcAft>
                          <a:spcPts val="0"/>
                        </a:spcAft>
                        <a:buClrTx/>
                        <a:buSzTx/>
                        <a:buFontTx/>
                        <a:buNone/>
                      </a:pPr>
                      <a:r>
                        <a:rPr lang="zh-CN" altLang="en-US" sz="1600" dirty="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a:txBody>
                  <a:tcPr marL="91451" marR="91451" marT="45699" marB="4569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在承包合同、租赁合同中约定各自的安全生产管理职责</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51" marR="91451" marT="45699" marB="4569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sp>
        <p:nvSpPr>
          <p:cNvPr id="1049320" name="六边形 1"/>
          <p:cNvSpPr>
            <a:spLocks noChangeAspect="1"/>
          </p:cNvSpPr>
          <p:nvPr/>
        </p:nvSpPr>
        <p:spPr>
          <a:xfrm>
            <a:off x="1861346" y="1119190"/>
            <a:ext cx="792163" cy="682625"/>
          </a:xfrm>
          <a:prstGeom prst="hexagon">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321" name="六边形 2"/>
          <p:cNvSpPr>
            <a:spLocks noChangeAspect="1"/>
          </p:cNvSpPr>
          <p:nvPr/>
        </p:nvSpPr>
        <p:spPr>
          <a:xfrm>
            <a:off x="3213896" y="1141413"/>
            <a:ext cx="792163" cy="684212"/>
          </a:xfrm>
          <a:prstGeom prst="hexagon">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322" name="六边形 3"/>
          <p:cNvSpPr>
            <a:spLocks noChangeAspect="1"/>
          </p:cNvSpPr>
          <p:nvPr/>
        </p:nvSpPr>
        <p:spPr>
          <a:xfrm>
            <a:off x="2528096" y="547690"/>
            <a:ext cx="792163" cy="682625"/>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323" name="矩形 9"/>
          <p:cNvSpPr>
            <a:spLocks noChangeArrowheads="1"/>
          </p:cNvSpPr>
          <p:nvPr/>
        </p:nvSpPr>
        <p:spPr bwMode="auto">
          <a:xfrm>
            <a:off x="1974197" y="1206502"/>
            <a:ext cx="595035" cy="418191"/>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项目</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324" name="矩形 10"/>
          <p:cNvSpPr>
            <a:spLocks noChangeArrowheads="1"/>
          </p:cNvSpPr>
          <p:nvPr/>
        </p:nvSpPr>
        <p:spPr bwMode="auto">
          <a:xfrm>
            <a:off x="2626660" y="687390"/>
            <a:ext cx="595035" cy="418191"/>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场所</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325" name="矩形 11"/>
          <p:cNvSpPr>
            <a:spLocks noChangeArrowheads="1"/>
          </p:cNvSpPr>
          <p:nvPr/>
        </p:nvSpPr>
        <p:spPr bwMode="auto">
          <a:xfrm>
            <a:off x="3317222" y="1222377"/>
            <a:ext cx="595035" cy="418191"/>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设备</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49326" name="椭圆 7"/>
          <p:cNvSpPr>
            <a:spLocks noChangeAspect="1"/>
          </p:cNvSpPr>
          <p:nvPr/>
        </p:nvSpPr>
        <p:spPr>
          <a:xfrm>
            <a:off x="1756569" y="261940"/>
            <a:ext cx="2414588" cy="2416175"/>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327" name="矩形 15"/>
          <p:cNvSpPr>
            <a:spLocks noChangeArrowheads="1"/>
          </p:cNvSpPr>
          <p:nvPr/>
        </p:nvSpPr>
        <p:spPr bwMode="auto">
          <a:xfrm>
            <a:off x="2121694" y="1930400"/>
            <a:ext cx="1722438" cy="40163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生产经营单位</a:t>
            </a:r>
            <a:endParaRPr lang="zh-CN" altLang="en-US" sz="2000" b="1">
              <a:latin typeface="微软雅黑" panose="020B0503020204020204" pitchFamily="34" charset="-122"/>
              <a:ea typeface="微软雅黑" panose="020B0503020204020204" pitchFamily="34" charset="-122"/>
            </a:endParaRPr>
          </a:p>
        </p:txBody>
      </p:sp>
      <p:sp>
        <p:nvSpPr>
          <p:cNvPr id="1049328" name="矩形 10"/>
          <p:cNvSpPr>
            <a:spLocks noChangeArrowheads="1"/>
          </p:cNvSpPr>
          <p:nvPr/>
        </p:nvSpPr>
        <p:spPr bwMode="auto">
          <a:xfrm>
            <a:off x="2639221" y="1416050"/>
            <a:ext cx="646113" cy="36830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a:latin typeface="微软雅黑" panose="020B0503020204020204" pitchFamily="34" charset="-122"/>
                <a:ea typeface="微软雅黑" panose="020B0503020204020204" pitchFamily="34" charset="-122"/>
              </a:rPr>
              <a:t>经营</a:t>
            </a:r>
            <a:endParaRPr lang="zh-CN" altLang="en-US" sz="1800">
              <a:latin typeface="微软雅黑" panose="020B0503020204020204" pitchFamily="34" charset="-122"/>
              <a:ea typeface="微软雅黑" panose="020B0503020204020204" pitchFamily="34" charset="-122"/>
            </a:endParaRPr>
          </a:p>
        </p:txBody>
      </p:sp>
      <p:sp>
        <p:nvSpPr>
          <p:cNvPr id="1049329" name="右箭头 11"/>
          <p:cNvSpPr/>
          <p:nvPr/>
        </p:nvSpPr>
        <p:spPr>
          <a:xfrm>
            <a:off x="4474369" y="1196975"/>
            <a:ext cx="2247900" cy="679450"/>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330" name="矩形 14"/>
          <p:cNvSpPr/>
          <p:nvPr/>
        </p:nvSpPr>
        <p:spPr>
          <a:xfrm>
            <a:off x="4644232" y="1898650"/>
            <a:ext cx="1568450" cy="369888"/>
          </a:xfrm>
          <a:prstGeom prst="rect">
            <a:avLst/>
          </a:prstGeom>
        </p:spPr>
        <p:txBody>
          <a:bodyPr wrap="non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发包或者出租</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331" name="矩形 15"/>
          <p:cNvSpPr/>
          <p:nvPr/>
        </p:nvSpPr>
        <p:spPr>
          <a:xfrm>
            <a:off x="5104607" y="889000"/>
            <a:ext cx="646112" cy="369888"/>
          </a:xfrm>
          <a:prstGeom prst="rect">
            <a:avLst/>
          </a:prstGeom>
        </p:spPr>
        <p:txBody>
          <a:bodyPr wrap="non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不得</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332" name="六边形 18"/>
          <p:cNvSpPr>
            <a:spLocks noChangeAspect="1"/>
          </p:cNvSpPr>
          <p:nvPr/>
        </p:nvSpPr>
        <p:spPr>
          <a:xfrm>
            <a:off x="7052471" y="971552"/>
            <a:ext cx="792163" cy="682625"/>
          </a:xfrm>
          <a:prstGeom prst="hexagon">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b="1" dirty="0">
              <a:solidFill>
                <a:schemeClr val="bg1"/>
              </a:solidFill>
            </a:endParaRPr>
          </a:p>
        </p:txBody>
      </p:sp>
      <p:sp>
        <p:nvSpPr>
          <p:cNvPr id="1049333" name="六边形 19"/>
          <p:cNvSpPr>
            <a:spLocks noChangeAspect="1"/>
          </p:cNvSpPr>
          <p:nvPr/>
        </p:nvSpPr>
        <p:spPr>
          <a:xfrm>
            <a:off x="8257382" y="973138"/>
            <a:ext cx="792162" cy="684212"/>
          </a:xfrm>
          <a:prstGeom prst="hexagon">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1049334" name="椭圆 20"/>
          <p:cNvSpPr>
            <a:spLocks noChangeAspect="1"/>
          </p:cNvSpPr>
          <p:nvPr/>
        </p:nvSpPr>
        <p:spPr>
          <a:xfrm>
            <a:off x="6868321" y="274638"/>
            <a:ext cx="2416175" cy="2417762"/>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335" name="矩形 21"/>
          <p:cNvSpPr>
            <a:spLocks noChangeArrowheads="1"/>
          </p:cNvSpPr>
          <p:nvPr/>
        </p:nvSpPr>
        <p:spPr bwMode="auto">
          <a:xfrm>
            <a:off x="7085352" y="1668464"/>
            <a:ext cx="2031325" cy="787523"/>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latin typeface="微软雅黑" panose="020B0503020204020204" pitchFamily="34" charset="-122"/>
                <a:ea typeface="微软雅黑" panose="020B0503020204020204" pitchFamily="34" charset="-122"/>
              </a:rPr>
              <a:t>不具备安全生产条件</a:t>
            </a:r>
            <a:endParaRPr lang="en-US" altLang="zh-CN" sz="1600" b="1">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a:latin typeface="微软雅黑" panose="020B0503020204020204" pitchFamily="34" charset="-122"/>
                <a:ea typeface="微软雅黑" panose="020B0503020204020204" pitchFamily="34" charset="-122"/>
              </a:rPr>
              <a:t>或者相应资质</a:t>
            </a:r>
            <a:endParaRPr lang="zh-CN" altLang="en-US" sz="1600" b="1">
              <a:latin typeface="微软雅黑" panose="020B0503020204020204" pitchFamily="34" charset="-122"/>
              <a:ea typeface="微软雅黑" panose="020B0503020204020204" pitchFamily="34" charset="-122"/>
            </a:endParaRPr>
          </a:p>
        </p:txBody>
      </p:sp>
      <p:graphicFrame>
        <p:nvGraphicFramePr>
          <p:cNvPr id="4194315" name="表格 24"/>
          <p:cNvGraphicFramePr>
            <a:graphicFrameLocks noGrp="1"/>
          </p:cNvGraphicFramePr>
          <p:nvPr/>
        </p:nvGraphicFramePr>
        <p:xfrm>
          <a:off x="1677196" y="4935538"/>
          <a:ext cx="5184775" cy="1647824"/>
        </p:xfrm>
        <a:graphic>
          <a:graphicData uri="http://schemas.openxmlformats.org/drawingml/2006/table">
            <a:tbl>
              <a:tblPr firstRow="1" bandRow="1">
                <a:tableStyleId>{5C22544A-7EE6-4342-B048-85BDC9FD1C3A}</a:tableStyleId>
              </a:tblPr>
              <a:tblGrid>
                <a:gridCol w="518478"/>
                <a:gridCol w="4666297"/>
              </a:tblGrid>
              <a:tr h="457169">
                <a:tc gridSpan="2">
                  <a:txBody>
                    <a:bodyPr/>
                    <a:lstStyle/>
                    <a:p>
                      <a:pPr>
                        <a:lnSpc>
                          <a:spcPct val="120000"/>
                        </a:lnSpc>
                      </a:pPr>
                      <a:r>
                        <a:rPr lang="zh-CN" altLang="en-US" sz="1800" dirty="0">
                          <a:solidFill>
                            <a:srgbClr val="0072C6"/>
                          </a:solidFill>
                          <a:latin typeface="微软雅黑" panose="020B0503020204020204" pitchFamily="34" charset="-122"/>
                          <a:ea typeface="微软雅黑" panose="020B0503020204020204" pitchFamily="34" charset="-122"/>
                        </a:rPr>
                        <a:t>与承包单位、承租单位的安全生产工作</a:t>
                      </a:r>
                      <a:endParaRPr lang="zh-CN" altLang="en-US" sz="1800" dirty="0">
                        <a:solidFill>
                          <a:srgbClr val="0072C6"/>
                        </a:solidFill>
                        <a:latin typeface="微软雅黑" panose="020B0503020204020204" pitchFamily="34" charset="-122"/>
                        <a:ea typeface="微软雅黑" panose="020B0503020204020204" pitchFamily="34" charset="-122"/>
                      </a:endParaRPr>
                    </a:p>
                  </a:txBody>
                  <a:tcPr marL="91443" marR="91443"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hMerge="1">
                  <a:tcPr/>
                </a:tc>
              </a:tr>
              <a:tr h="396885">
                <a:tc>
                  <a:txBody>
                    <a:bodyPr/>
                    <a:lstStyle/>
                    <a:p>
                      <a:pPr algn="ctr">
                        <a:lnSpc>
                          <a:spcPct val="120000"/>
                        </a:lnSpc>
                      </a:pPr>
                      <a:r>
                        <a:rPr lang="zh-CN" altLang="en-US" sz="1600" dirty="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a:txBody>
                  <a:tcPr marL="91443" marR="91443" marT="45717" marB="4571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统一协调、管理</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43" marR="91443"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396885">
                <a:tc>
                  <a:txBody>
                    <a:bodyPr/>
                    <a:lstStyle/>
                    <a:p>
                      <a:pPr marL="0" marR="0" indent="0" algn="ctr" defTabSz="914400" rtl="0" eaLnBrk="1" fontAlgn="auto" latinLnBrk="0" hangingPunct="1">
                        <a:lnSpc>
                          <a:spcPct val="120000"/>
                        </a:lnSpc>
                        <a:spcBef>
                          <a:spcPts val="0"/>
                        </a:spcBef>
                        <a:spcAft>
                          <a:spcPts val="0"/>
                        </a:spcAft>
                        <a:buClrTx/>
                        <a:buSzTx/>
                        <a:buFontTx/>
                        <a:buNone/>
                      </a:pPr>
                      <a:r>
                        <a:rPr lang="zh-CN" altLang="en-US" sz="1600" dirty="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a:txBody>
                  <a:tcPr marL="91443" marR="91443" marT="45717" marB="4571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定期进行安全检查</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43" marR="91443"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396885">
                <a:tc>
                  <a:txBody>
                    <a:bodyPr/>
                    <a:lstStyle/>
                    <a:p>
                      <a:pPr marL="0" marR="0" indent="0" algn="ctr" defTabSz="914400" rtl="0" eaLnBrk="1" fontAlgn="auto" latinLnBrk="0" hangingPunct="1">
                        <a:lnSpc>
                          <a:spcPct val="120000"/>
                        </a:lnSpc>
                        <a:spcBef>
                          <a:spcPts val="0"/>
                        </a:spcBef>
                        <a:spcAft>
                          <a:spcPts val="0"/>
                        </a:spcAft>
                        <a:buClrTx/>
                        <a:buSzTx/>
                        <a:buFontTx/>
                        <a:buNone/>
                      </a:pPr>
                      <a:r>
                        <a:rPr lang="zh-CN" altLang="en-US" sz="1600" dirty="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a:txBody>
                  <a:tcPr marL="91443" marR="91443" marT="45717" marB="4571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marL="0" marR="0" indent="0" algn="l" defTabSz="914400" rtl="0" eaLnBrk="1" fontAlgn="auto" latinLnBrk="0" hangingPunct="1">
                        <a:lnSpc>
                          <a:spcPct val="120000"/>
                        </a:lnSpc>
                        <a:spcBef>
                          <a:spcPts val="0"/>
                        </a:spcBef>
                        <a:spcAft>
                          <a:spcPts val="0"/>
                        </a:spcAft>
                        <a:buClrTx/>
                        <a:buSzTx/>
                        <a:buFontTx/>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发现安全问题的，应当及时督促整改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43" marR="91443"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sp>
        <p:nvSpPr>
          <p:cNvPr id="1049336" name="矩形 25"/>
          <p:cNvSpPr>
            <a:spLocks noChangeArrowheads="1"/>
          </p:cNvSpPr>
          <p:nvPr/>
        </p:nvSpPr>
        <p:spPr bwMode="auto">
          <a:xfrm>
            <a:off x="7147719" y="1128713"/>
            <a:ext cx="647700" cy="36830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单位</a:t>
            </a:r>
            <a:endParaRPr lang="zh-CN" altLang="en-US" sz="1800" b="1">
              <a:solidFill>
                <a:schemeClr val="bg1"/>
              </a:solidFill>
              <a:latin typeface="Arial" panose="020B0604020202020204" pitchFamily="34" charset="0"/>
            </a:endParaRPr>
          </a:p>
        </p:txBody>
      </p:sp>
      <p:sp>
        <p:nvSpPr>
          <p:cNvPr id="1049337" name="矩形 26"/>
          <p:cNvSpPr>
            <a:spLocks noChangeArrowheads="1"/>
          </p:cNvSpPr>
          <p:nvPr/>
        </p:nvSpPr>
        <p:spPr bwMode="auto">
          <a:xfrm>
            <a:off x="8328819" y="1130300"/>
            <a:ext cx="647700" cy="36988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个人</a:t>
            </a: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049338" name="AutoShape 4"/>
          <p:cNvSpPr>
            <a:spLocks noChangeArrowheads="1"/>
          </p:cNvSpPr>
          <p:nvPr/>
        </p:nvSpPr>
        <p:spPr bwMode="auto">
          <a:xfrm rot="5400000">
            <a:off x="2706689" y="1822861"/>
            <a:ext cx="511175" cy="2325687"/>
          </a:xfrm>
          <a:prstGeom prst="chevron">
            <a:avLst>
              <a:gd name="adj" fmla="val 85426"/>
            </a:avLst>
          </a:prstGeom>
          <a:solidFill>
            <a:schemeClr val="tx1">
              <a:lumMod val="50000"/>
              <a:lumOff val="50000"/>
            </a:schemeClr>
          </a:solidFill>
          <a:ln w="6350">
            <a:noFill/>
            <a:miter lim="800000"/>
          </a:ln>
          <a:effectLst/>
        </p:spPr>
        <p:txBody>
          <a:bodyPr wrap="none"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049339" name="六边形 25"/>
          <p:cNvSpPr/>
          <p:nvPr/>
        </p:nvSpPr>
        <p:spPr>
          <a:xfrm>
            <a:off x="9913218" y="188640"/>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49</a:t>
            </a:r>
            <a:endParaRPr lang="zh-CN" altLang="en-US" sz="2800" dirty="0"/>
          </a:p>
        </p:txBody>
      </p:sp>
      <p:sp>
        <p:nvSpPr>
          <p:cNvPr id="1049340" name="矩形 4"/>
          <p:cNvSpPr/>
          <p:nvPr/>
        </p:nvSpPr>
        <p:spPr>
          <a:xfrm>
            <a:off x="6384910" y="3241292"/>
            <a:ext cx="5183219" cy="3416320"/>
          </a:xfrm>
          <a:prstGeom prst="rect">
            <a:avLst/>
          </a:prstGeom>
        </p:spPr>
        <p:txBody>
          <a:bodyPr wrap="squar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矿山、金属冶炼建设项目和用于生产、储存、装卸危险物品的建设项目的施工单位应当</a:t>
            </a:r>
            <a:endParaRPr lang="en-US" altLang="zh-CN" sz="16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加强对施工项目的安全管理</a:t>
            </a:r>
            <a:endParaRPr lang="en-US" altLang="zh-CN"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不得倒卖、出租、出借、挂靠或者以其他形式非法转让施工资质</a:t>
            </a:r>
            <a:endParaRPr lang="en-US" altLang="zh-CN"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不得将其承包的全部建设工程转包给第三人或者将其承包的全部建设工程支解以后以分包的名义分别转包给第三人</a:t>
            </a:r>
            <a:endParaRPr lang="en-US" altLang="zh-CN"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不得将工程分包给不具备相应资质条件的单位。</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341" name="爆炸形 2 2"/>
          <p:cNvSpPr/>
          <p:nvPr/>
        </p:nvSpPr>
        <p:spPr>
          <a:xfrm>
            <a:off x="1488284" y="1165225"/>
            <a:ext cx="3887787" cy="3600450"/>
          </a:xfrm>
          <a:prstGeom prst="irregularSeal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aphicFrame>
        <p:nvGraphicFramePr>
          <p:cNvPr id="4194316" name="表格 6"/>
          <p:cNvGraphicFramePr>
            <a:graphicFrameLocks noGrp="1"/>
          </p:cNvGraphicFramePr>
          <p:nvPr/>
        </p:nvGraphicFramePr>
        <p:xfrm>
          <a:off x="6393657" y="2492377"/>
          <a:ext cx="4095750" cy="1250949"/>
        </p:xfrm>
        <a:graphic>
          <a:graphicData uri="http://schemas.openxmlformats.org/drawingml/2006/table">
            <a:tbl>
              <a:tblPr firstRow="1" bandRow="1">
                <a:tableStyleId>{5C22544A-7EE6-4342-B048-85BDC9FD1C3A}</a:tableStyleId>
              </a:tblPr>
              <a:tblGrid>
                <a:gridCol w="409575"/>
                <a:gridCol w="3686175"/>
              </a:tblGrid>
              <a:tr h="457173">
                <a:tc gridSpan="2">
                  <a:txBody>
                    <a:bodyPr/>
                    <a:lstStyle/>
                    <a:p>
                      <a:pPr>
                        <a:lnSpc>
                          <a:spcPct val="120000"/>
                        </a:lnSpc>
                      </a:pPr>
                      <a:r>
                        <a:rPr lang="zh-CN" altLang="en-US" sz="1800" dirty="0">
                          <a:solidFill>
                            <a:srgbClr val="C00000"/>
                          </a:solidFill>
                          <a:latin typeface="微软雅黑" panose="020B0503020204020204" pitchFamily="34" charset="-122"/>
                          <a:ea typeface="微软雅黑" panose="020B0503020204020204" pitchFamily="34" charset="-122"/>
                        </a:rPr>
                        <a:t>主要负责人</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59" marR="91459"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hMerge="1">
                  <a:tcPr/>
                </a:tc>
              </a:tr>
              <a:tr h="396888">
                <a:tc>
                  <a:txBody>
                    <a:bodyPr/>
                    <a:lstStyle/>
                    <a:p>
                      <a:pPr algn="ctr">
                        <a:lnSpc>
                          <a:spcPct val="120000"/>
                        </a:lnSpc>
                      </a:pPr>
                      <a:r>
                        <a:rPr lang="zh-CN" altLang="en-US" sz="1600" dirty="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a:txBody>
                  <a:tcPr marL="91459" marR="91459" marT="45717" marB="4571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立即组织抢救</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59" marR="91459"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396888">
                <a:tc>
                  <a:txBody>
                    <a:bodyPr/>
                    <a:lstStyle/>
                    <a:p>
                      <a:pPr marL="0" marR="0" indent="0" algn="ctr" defTabSz="914400" rtl="0" eaLnBrk="1" fontAlgn="auto" latinLnBrk="0" hangingPunct="1">
                        <a:lnSpc>
                          <a:spcPct val="120000"/>
                        </a:lnSpc>
                        <a:spcBef>
                          <a:spcPts val="0"/>
                        </a:spcBef>
                        <a:spcAft>
                          <a:spcPts val="0"/>
                        </a:spcAft>
                        <a:buClrTx/>
                        <a:buSzTx/>
                        <a:buFontTx/>
                        <a:buNone/>
                      </a:pPr>
                      <a:r>
                        <a:rPr lang="zh-CN" altLang="en-US" sz="1600" dirty="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a:txBody>
                  <a:tcPr marL="91459" marR="91459" marT="45717" marB="4571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并不得在事故调查处理期间擅离职守</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59" marR="91459"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sp>
        <p:nvSpPr>
          <p:cNvPr id="1049342" name="矩形 1"/>
          <p:cNvSpPr>
            <a:spLocks noChangeArrowheads="1"/>
          </p:cNvSpPr>
          <p:nvPr/>
        </p:nvSpPr>
        <p:spPr bwMode="auto">
          <a:xfrm>
            <a:off x="2209007" y="2179640"/>
            <a:ext cx="2235200" cy="132397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4000" b="1">
                <a:solidFill>
                  <a:schemeClr val="bg1"/>
                </a:solidFill>
                <a:latin typeface="微软雅黑" panose="020B0503020204020204" pitchFamily="34" charset="-122"/>
                <a:ea typeface="微软雅黑" panose="020B0503020204020204" pitchFamily="34" charset="-122"/>
              </a:rPr>
              <a:t>发生</a:t>
            </a:r>
            <a:endParaRPr lang="en-US" altLang="zh-CN" sz="40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buFontTx/>
              <a:buNone/>
            </a:pPr>
            <a:r>
              <a:rPr lang="zh-CN" altLang="en-US" sz="4000" b="1">
                <a:solidFill>
                  <a:schemeClr val="bg1"/>
                </a:solidFill>
                <a:latin typeface="微软雅黑" panose="020B0503020204020204" pitchFamily="34" charset="-122"/>
                <a:ea typeface="微软雅黑" panose="020B0503020204020204" pitchFamily="34" charset="-122"/>
              </a:rPr>
              <a:t>安全事故</a:t>
            </a:r>
            <a:endParaRPr lang="zh-CN" altLang="en-US" sz="4000" b="1">
              <a:solidFill>
                <a:schemeClr val="bg1"/>
              </a:solidFill>
              <a:latin typeface="微软雅黑" panose="020B0503020204020204" pitchFamily="34" charset="-122"/>
              <a:ea typeface="微软雅黑" panose="020B0503020204020204" pitchFamily="34" charset="-122"/>
            </a:endParaRPr>
          </a:p>
        </p:txBody>
      </p:sp>
      <p:pic>
        <p:nvPicPr>
          <p:cNvPr id="2097271" name="图片 1"/>
          <p:cNvPicPr>
            <a:picLocks noChangeAspect="1"/>
          </p:cNvPicPr>
          <p:nvPr/>
        </p:nvPicPr>
        <p:blipFill>
          <a:blip r:embed="rId1">
            <a:biLevel thresh="50000"/>
            <a:grayscl/>
          </a:blip>
          <a:srcRect l="2716" t="13251" r="5875" b="41600"/>
          <a:stretch>
            <a:fillRect/>
          </a:stretch>
        </p:blipFill>
        <p:spPr bwMode="auto">
          <a:xfrm>
            <a:off x="7320759" y="4365625"/>
            <a:ext cx="2955925" cy="2192338"/>
          </a:xfrm>
          <a:prstGeom prst="rect">
            <a:avLst/>
          </a:prstGeom>
          <a:noFill/>
          <a:ln>
            <a:noFill/>
          </a:ln>
        </p:spPr>
      </p:pic>
      <p:sp>
        <p:nvSpPr>
          <p:cNvPr id="1049343" name="六边形 7"/>
          <p:cNvSpPr/>
          <p:nvPr/>
        </p:nvSpPr>
        <p:spPr>
          <a:xfrm>
            <a:off x="9913218" y="188640"/>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50</a:t>
            </a:r>
            <a:endParaRPr lang="zh-CN" altLang="en-US" sz="2800" dirty="0"/>
          </a:p>
        </p:txBody>
      </p:sp>
      <p:pic>
        <p:nvPicPr>
          <p:cNvPr id="2097272" name="图片 8"/>
          <p:cNvPicPr>
            <a:picLocks noChangeAspect="1"/>
          </p:cNvPicPr>
          <p:nvPr/>
        </p:nvPicPr>
        <p:blipFill rotWithShape="1">
          <a:blip r:embed="rId2" cstate="print"/>
          <a:srcRect/>
          <a:stretch>
            <a:fillRect/>
          </a:stretch>
        </p:blipFill>
        <p:spPr>
          <a:xfrm>
            <a:off x="5111608" y="2074163"/>
            <a:ext cx="1386448" cy="1782574"/>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73" name="图片 2" descr="C:\Users\1021040107\Documents\My GK-Express\21474896841685\images\1414216785.bmp.jpg"/>
          <p:cNvPicPr>
            <a:picLocks noChangeAspect="1" noChangeArrowheads="1"/>
          </p:cNvPicPr>
          <p:nvPr/>
        </p:nvPicPr>
        <p:blipFill rotWithShape="1">
          <a:blip r:embed="rId1"/>
          <a:srcRect l="1691" t="2345" r="1689" b="8715"/>
          <a:stretch>
            <a:fillRect/>
          </a:stretch>
        </p:blipFill>
        <p:spPr bwMode="auto">
          <a:xfrm>
            <a:off x="1130581" y="1124744"/>
            <a:ext cx="4104456" cy="2736304"/>
          </a:xfrm>
          <a:prstGeom prst="rect">
            <a:avLst/>
          </a:prstGeom>
          <a:noFill/>
          <a:ln>
            <a:noFill/>
          </a:ln>
        </p:spPr>
      </p:pic>
      <p:graphicFrame>
        <p:nvGraphicFramePr>
          <p:cNvPr id="4194317" name="表格 3"/>
          <p:cNvGraphicFramePr>
            <a:graphicFrameLocks noGrp="1"/>
          </p:cNvGraphicFramePr>
          <p:nvPr/>
        </p:nvGraphicFramePr>
        <p:xfrm>
          <a:off x="5235037" y="1988841"/>
          <a:ext cx="5184576" cy="1250949"/>
        </p:xfrm>
        <a:graphic>
          <a:graphicData uri="http://schemas.openxmlformats.org/drawingml/2006/table">
            <a:tbl>
              <a:tblPr firstRow="1" bandRow="1">
                <a:tableStyleId>{5C22544A-7EE6-4342-B048-85BDC9FD1C3A}</a:tableStyleId>
              </a:tblPr>
              <a:tblGrid>
                <a:gridCol w="518457"/>
                <a:gridCol w="4666119"/>
              </a:tblGrid>
              <a:tr h="457173">
                <a:tc gridSpan="2">
                  <a:txBody>
                    <a:bodyPr/>
                    <a:lstStyle/>
                    <a:p>
                      <a:pPr>
                        <a:lnSpc>
                          <a:spcPct val="120000"/>
                        </a:lnSpc>
                      </a:pPr>
                      <a:r>
                        <a:rPr lang="zh-CN" altLang="en-US" sz="2000" dirty="0">
                          <a:solidFill>
                            <a:srgbClr val="DC3C00"/>
                          </a:solidFill>
                          <a:latin typeface="微软雅黑" panose="020B0503020204020204" pitchFamily="34" charset="-122"/>
                          <a:ea typeface="微软雅黑" panose="020B0503020204020204" pitchFamily="34" charset="-122"/>
                        </a:rPr>
                        <a:t>生产经营单位</a:t>
                      </a:r>
                      <a:endParaRPr lang="zh-CN" altLang="en-US" sz="2000" dirty="0">
                        <a:solidFill>
                          <a:srgbClr val="DC3C00"/>
                        </a:solidFill>
                        <a:latin typeface="微软雅黑" panose="020B0503020204020204" pitchFamily="34" charset="-122"/>
                        <a:ea typeface="微软雅黑" panose="020B0503020204020204" pitchFamily="34" charset="-122"/>
                      </a:endParaRPr>
                    </a:p>
                  </a:txBody>
                  <a:tcPr marL="91467" marR="91467"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hMerge="1">
                  <a:tcPr/>
                </a:tc>
              </a:tr>
              <a:tr h="396888">
                <a:tc>
                  <a:txBody>
                    <a:bodyPr/>
                    <a:lstStyle/>
                    <a:p>
                      <a:pPr algn="ctr">
                        <a:lnSpc>
                          <a:spcPct val="120000"/>
                        </a:lnSpc>
                      </a:pPr>
                      <a:r>
                        <a:rPr lang="zh-CN" altLang="en-US" sz="1800" dirty="0">
                          <a:solidFill>
                            <a:srgbClr val="C00000"/>
                          </a:solidFill>
                          <a:latin typeface="微软雅黑" panose="020B0503020204020204" pitchFamily="34" charset="-122"/>
                          <a:ea typeface="微软雅黑" panose="020B0503020204020204" pitchFamily="34" charset="-122"/>
                        </a:rPr>
                        <a:t>√</a:t>
                      </a:r>
                      <a:endParaRPr lang="zh-CN" altLang="en-US" sz="1800" dirty="0">
                        <a:solidFill>
                          <a:srgbClr val="C00000"/>
                        </a:solidFill>
                        <a:latin typeface="微软雅黑" panose="020B0503020204020204" pitchFamily="34" charset="-122"/>
                        <a:ea typeface="微软雅黑" panose="020B0503020204020204" pitchFamily="34" charset="-122"/>
                      </a:endParaRPr>
                    </a:p>
                  </a:txBody>
                  <a:tcPr marL="91467" marR="91467" marT="45717" marB="4571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必须依法参加工伤保险，为从业人员缴纳保险费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67" marR="91467"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396888">
                <a:tc>
                  <a:txBody>
                    <a:bodyPr/>
                    <a:lstStyle/>
                    <a:p>
                      <a:pPr marL="0" marR="0" indent="0" algn="ctr" defTabSz="914400" rtl="0" eaLnBrk="1" fontAlgn="auto" latinLnBrk="0" hangingPunct="1">
                        <a:lnSpc>
                          <a:spcPct val="120000"/>
                        </a:lnSpc>
                        <a:spcBef>
                          <a:spcPts val="0"/>
                        </a:spcBef>
                        <a:spcAft>
                          <a:spcPts val="0"/>
                        </a:spcAft>
                        <a:buClrTx/>
                        <a:buSzTx/>
                        <a:buFontTx/>
                        <a:buNone/>
                      </a:pPr>
                      <a:r>
                        <a:rPr lang="zh-CN" altLang="en-US" sz="1800" dirty="0">
                          <a:solidFill>
                            <a:srgbClr val="C00000"/>
                          </a:solidFill>
                          <a:latin typeface="微软雅黑" panose="020B0503020204020204" pitchFamily="34" charset="-122"/>
                          <a:ea typeface="微软雅黑" panose="020B0503020204020204" pitchFamily="34" charset="-122"/>
                        </a:rPr>
                        <a:t>√</a:t>
                      </a:r>
                      <a:endParaRPr lang="zh-CN" altLang="en-US" sz="1800" dirty="0">
                        <a:solidFill>
                          <a:srgbClr val="C00000"/>
                        </a:solidFill>
                        <a:latin typeface="微软雅黑" panose="020B0503020204020204" pitchFamily="34" charset="-122"/>
                        <a:ea typeface="微软雅黑" panose="020B0503020204020204" pitchFamily="34" charset="-122"/>
                      </a:endParaRPr>
                    </a:p>
                  </a:txBody>
                  <a:tcPr marL="91467" marR="91467" marT="45717" marB="4571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鼓励投保安全生产责任保险</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67" marR="91467"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sp>
        <p:nvSpPr>
          <p:cNvPr id="1049344" name="六边形 4"/>
          <p:cNvSpPr/>
          <p:nvPr/>
        </p:nvSpPr>
        <p:spPr>
          <a:xfrm>
            <a:off x="9913218" y="188640"/>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51</a:t>
            </a:r>
            <a:endParaRPr lang="zh-CN" altLang="en-US" sz="2800" dirty="0"/>
          </a:p>
        </p:txBody>
      </p:sp>
      <p:sp>
        <p:nvSpPr>
          <p:cNvPr id="1049345" name="矩形 1"/>
          <p:cNvSpPr/>
          <p:nvPr/>
        </p:nvSpPr>
        <p:spPr>
          <a:xfrm>
            <a:off x="1418613" y="4149081"/>
            <a:ext cx="10225136" cy="1200329"/>
          </a:xfrm>
          <a:prstGeom prst="rect">
            <a:avLst/>
          </a:prstGeom>
        </p:spPr>
        <p:txBody>
          <a:bodyPr wrap="square">
            <a:spAutoFit/>
          </a:bodyPr>
          <a:lstStyle/>
          <a:p>
            <a:pPr marL="285750" indent="-285750">
              <a:lnSpc>
                <a:spcPct val="150000"/>
              </a:lnSpc>
              <a:buFont typeface="Wingdings" panose="05000000000000000000" pitchFamily="2" charset="2"/>
              <a:buChar char="Ø"/>
            </a:pPr>
            <a:r>
              <a:rPr lang="zh-CN" altLang="en-US" sz="1600" b="1" dirty="0">
                <a:solidFill>
                  <a:srgbClr val="132A88"/>
                </a:solidFill>
                <a:latin typeface="微软雅黑" panose="020B0503020204020204" pitchFamily="34" charset="-122"/>
                <a:ea typeface="微软雅黑" panose="020B0503020204020204" pitchFamily="34" charset="-122"/>
              </a:rPr>
              <a:t>国家鼓励生产经营单位投保安全生产责任保险</a:t>
            </a:r>
            <a:r>
              <a:rPr lang="zh-CN" altLang="en-US" sz="1600" dirty="0">
                <a:latin typeface="微软雅黑" panose="020B0503020204020204" pitchFamily="34" charset="-122"/>
                <a:ea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属于国家规定的高危行业、领域的生产经营单位，应当</a:t>
            </a:r>
            <a:r>
              <a:rPr lang="zh-CN" altLang="en-US" sz="1600" b="1" dirty="0">
                <a:solidFill>
                  <a:srgbClr val="132A88"/>
                </a:solidFill>
                <a:latin typeface="微软雅黑" panose="020B0503020204020204" pitchFamily="34" charset="-122"/>
                <a:ea typeface="微软雅黑" panose="020B0503020204020204" pitchFamily="34" charset="-122"/>
              </a:rPr>
              <a:t>投保安全生产责任保险</a:t>
            </a:r>
            <a:r>
              <a:rPr lang="zh-CN" altLang="en-US" sz="1600" dirty="0">
                <a:latin typeface="微软雅黑" panose="020B0503020204020204" pitchFamily="34" charset="-122"/>
                <a:ea typeface="微软雅黑" panose="020B0503020204020204" pitchFamily="34" charset="-122"/>
              </a:rPr>
              <a:t>。具体范围和实施办法由国务院应急管理部门会同国务院财政部门、国务院保险监督管理机构和相关行业主管部门制定。</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346" name="任意多边形 1"/>
          <p:cNvSpPr/>
          <p:nvPr/>
        </p:nvSpPr>
        <p:spPr>
          <a:xfrm>
            <a:off x="2064346" y="2420888"/>
            <a:ext cx="8451776" cy="1116208"/>
          </a:xfrm>
          <a:custGeom>
            <a:avLst/>
            <a:gdLst>
              <a:gd name="connsiteX0" fmla="*/ 1800200 w 5724329"/>
              <a:gd name="connsiteY0" fmla="*/ 0 h 756000"/>
              <a:gd name="connsiteX1" fmla="*/ 5724329 w 5724329"/>
              <a:gd name="connsiteY1" fmla="*/ 0 h 756000"/>
              <a:gd name="connsiteX2" fmla="*/ 5724329 w 5724329"/>
              <a:gd name="connsiteY2" fmla="*/ 756000 h 756000"/>
              <a:gd name="connsiteX3" fmla="*/ 1800200 w 5724329"/>
              <a:gd name="connsiteY3" fmla="*/ 756000 h 756000"/>
              <a:gd name="connsiteX4" fmla="*/ 288032 w 5724329"/>
              <a:gd name="connsiteY4" fmla="*/ 0 h 756000"/>
              <a:gd name="connsiteX5" fmla="*/ 1008112 w 5724329"/>
              <a:gd name="connsiteY5" fmla="*/ 0 h 756000"/>
              <a:gd name="connsiteX6" fmla="*/ 1008112 w 5724329"/>
              <a:gd name="connsiteY6" fmla="*/ 756000 h 756000"/>
              <a:gd name="connsiteX7" fmla="*/ 288032 w 5724329"/>
              <a:gd name="connsiteY7" fmla="*/ 756000 h 756000"/>
              <a:gd name="connsiteX8" fmla="*/ 0 w 5724329"/>
              <a:gd name="connsiteY8" fmla="*/ 0 h 756000"/>
              <a:gd name="connsiteX9" fmla="*/ 144016 w 5724329"/>
              <a:gd name="connsiteY9" fmla="*/ 0 h 756000"/>
              <a:gd name="connsiteX10" fmla="*/ 144016 w 5724329"/>
              <a:gd name="connsiteY10" fmla="*/ 756000 h 756000"/>
              <a:gd name="connsiteX11" fmla="*/ 0 w 5724329"/>
              <a:gd name="connsiteY11" fmla="*/ 756000 h 7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4329" h="756000">
                <a:moveTo>
                  <a:pt x="1800200" y="0"/>
                </a:moveTo>
                <a:lnTo>
                  <a:pt x="5724329" y="0"/>
                </a:lnTo>
                <a:lnTo>
                  <a:pt x="5724329" y="756000"/>
                </a:lnTo>
                <a:lnTo>
                  <a:pt x="1800200" y="756000"/>
                </a:lnTo>
                <a:close/>
                <a:moveTo>
                  <a:pt x="288032" y="0"/>
                </a:moveTo>
                <a:lnTo>
                  <a:pt x="1008112" y="0"/>
                </a:lnTo>
                <a:lnTo>
                  <a:pt x="1008112" y="756000"/>
                </a:lnTo>
                <a:lnTo>
                  <a:pt x="288032" y="756000"/>
                </a:lnTo>
                <a:close/>
                <a:moveTo>
                  <a:pt x="0" y="0"/>
                </a:moveTo>
                <a:lnTo>
                  <a:pt x="144016" y="0"/>
                </a:lnTo>
                <a:lnTo>
                  <a:pt x="144016" y="756000"/>
                </a:lnTo>
                <a:lnTo>
                  <a:pt x="0" y="756000"/>
                </a:lnTo>
                <a:close/>
              </a:path>
            </a:pathLst>
          </a:custGeom>
          <a:solidFill>
            <a:srgbClr val="00A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347" name="文本框 2"/>
          <p:cNvSpPr txBox="1"/>
          <p:nvPr/>
        </p:nvSpPr>
        <p:spPr>
          <a:xfrm>
            <a:off x="2640410" y="2594273"/>
            <a:ext cx="1008112" cy="769441"/>
          </a:xfrm>
          <a:prstGeom prst="rect">
            <a:avLst/>
          </a:prstGeom>
          <a:noFill/>
        </p:spPr>
        <p:txBody>
          <a:bodyPr wrap="square" rtlCol="0">
            <a:spAutoFit/>
          </a:bodyPr>
          <a:lstStyle/>
          <a:p>
            <a:r>
              <a:rPr lang="en-US" altLang="zh-CN" sz="4400" dirty="0">
                <a:solidFill>
                  <a:schemeClr val="bg1"/>
                </a:solidFill>
              </a:rPr>
              <a:t>03</a:t>
            </a:r>
            <a:endParaRPr lang="zh-CN" altLang="en-US" sz="4400" dirty="0">
              <a:solidFill>
                <a:schemeClr val="bg1"/>
              </a:solidFill>
            </a:endParaRPr>
          </a:p>
        </p:txBody>
      </p:sp>
      <p:sp>
        <p:nvSpPr>
          <p:cNvPr id="1049348" name="文本框 3"/>
          <p:cNvSpPr txBox="1"/>
          <p:nvPr/>
        </p:nvSpPr>
        <p:spPr>
          <a:xfrm>
            <a:off x="4934402" y="2686605"/>
            <a:ext cx="567974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从业人员的安全生产权利义务</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049349" name="Freeform 205"/>
          <p:cNvSpPr>
            <a:spLocks noChangeAspect="1" noEditPoints="1"/>
          </p:cNvSpPr>
          <p:nvPr/>
        </p:nvSpPr>
        <p:spPr bwMode="auto">
          <a:xfrm>
            <a:off x="3792538" y="2594271"/>
            <a:ext cx="726660" cy="720294"/>
          </a:xfrm>
          <a:custGeom>
            <a:avLst/>
            <a:gdLst>
              <a:gd name="T0" fmla="*/ 151 w 308"/>
              <a:gd name="T1" fmla="*/ 210 h 305"/>
              <a:gd name="T2" fmla="*/ 136 w 308"/>
              <a:gd name="T3" fmla="*/ 248 h 305"/>
              <a:gd name="T4" fmla="*/ 120 w 308"/>
              <a:gd name="T5" fmla="*/ 286 h 305"/>
              <a:gd name="T6" fmla="*/ 49 w 308"/>
              <a:gd name="T7" fmla="*/ 296 h 305"/>
              <a:gd name="T8" fmla="*/ 49 w 308"/>
              <a:gd name="T9" fmla="*/ 289 h 305"/>
              <a:gd name="T10" fmla="*/ 89 w 308"/>
              <a:gd name="T11" fmla="*/ 265 h 305"/>
              <a:gd name="T12" fmla="*/ 80 w 308"/>
              <a:gd name="T13" fmla="*/ 231 h 305"/>
              <a:gd name="T14" fmla="*/ 65 w 308"/>
              <a:gd name="T15" fmla="*/ 226 h 305"/>
              <a:gd name="T16" fmla="*/ 21 w 308"/>
              <a:gd name="T17" fmla="*/ 249 h 305"/>
              <a:gd name="T18" fmla="*/ 39 w 308"/>
              <a:gd name="T19" fmla="*/ 202 h 305"/>
              <a:gd name="T20" fmla="*/ 75 w 308"/>
              <a:gd name="T21" fmla="*/ 186 h 305"/>
              <a:gd name="T22" fmla="*/ 77 w 308"/>
              <a:gd name="T23" fmla="*/ 186 h 305"/>
              <a:gd name="T24" fmla="*/ 106 w 308"/>
              <a:gd name="T25" fmla="*/ 178 h 305"/>
              <a:gd name="T26" fmla="*/ 201 w 308"/>
              <a:gd name="T27" fmla="*/ 161 h 305"/>
              <a:gd name="T28" fmla="*/ 135 w 308"/>
              <a:gd name="T29" fmla="*/ 95 h 305"/>
              <a:gd name="T30" fmla="*/ 129 w 308"/>
              <a:gd name="T31" fmla="*/ 95 h 305"/>
              <a:gd name="T32" fmla="*/ 95 w 308"/>
              <a:gd name="T33" fmla="*/ 135 h 305"/>
              <a:gd name="T34" fmla="*/ 161 w 308"/>
              <a:gd name="T35" fmla="*/ 200 h 305"/>
              <a:gd name="T36" fmla="*/ 268 w 308"/>
              <a:gd name="T37" fmla="*/ 302 h 305"/>
              <a:gd name="T38" fmla="*/ 303 w 308"/>
              <a:gd name="T39" fmla="*/ 265 h 305"/>
              <a:gd name="T40" fmla="*/ 201 w 308"/>
              <a:gd name="T41" fmla="*/ 161 h 305"/>
              <a:gd name="T42" fmla="*/ 301 w 308"/>
              <a:gd name="T43" fmla="*/ 70 h 305"/>
              <a:gd name="T44" fmla="*/ 261 w 308"/>
              <a:gd name="T45" fmla="*/ 93 h 305"/>
              <a:gd name="T46" fmla="*/ 240 w 308"/>
              <a:gd name="T47" fmla="*/ 79 h 305"/>
              <a:gd name="T48" fmla="*/ 239 w 308"/>
              <a:gd name="T49" fmla="*/ 53 h 305"/>
              <a:gd name="T50" fmla="*/ 280 w 308"/>
              <a:gd name="T51" fmla="*/ 26 h 305"/>
              <a:gd name="T52" fmla="*/ 217 w 308"/>
              <a:gd name="T53" fmla="*/ 25 h 305"/>
              <a:gd name="T54" fmla="*/ 191 w 308"/>
              <a:gd name="T55" fmla="*/ 71 h 305"/>
              <a:gd name="T56" fmla="*/ 182 w 308"/>
              <a:gd name="T57" fmla="*/ 102 h 305"/>
              <a:gd name="T58" fmla="*/ 210 w 308"/>
              <a:gd name="T59" fmla="*/ 151 h 305"/>
              <a:gd name="T60" fmla="*/ 249 w 308"/>
              <a:gd name="T61" fmla="*/ 133 h 305"/>
              <a:gd name="T62" fmla="*/ 252 w 308"/>
              <a:gd name="T63" fmla="*/ 133 h 305"/>
              <a:gd name="T64" fmla="*/ 276 w 308"/>
              <a:gd name="T65" fmla="*/ 126 h 305"/>
              <a:gd name="T66" fmla="*/ 308 w 308"/>
              <a:gd name="T67" fmla="*/ 75 h 305"/>
              <a:gd name="T68" fmla="*/ 52 w 308"/>
              <a:gd name="T69" fmla="*/ 146 h 305"/>
              <a:gd name="T70" fmla="*/ 143 w 308"/>
              <a:gd name="T71" fmla="*/ 58 h 305"/>
              <a:gd name="T72" fmla="*/ 143 w 308"/>
              <a:gd name="T73" fmla="*/ 45 h 305"/>
              <a:gd name="T74" fmla="*/ 94 w 308"/>
              <a:gd name="T75" fmla="*/ 0 h 305"/>
              <a:gd name="T76" fmla="*/ 2 w 308"/>
              <a:gd name="T77" fmla="*/ 87 h 305"/>
              <a:gd name="T78" fmla="*/ 2 w 308"/>
              <a:gd name="T79" fmla="*/ 100 h 305"/>
              <a:gd name="T80" fmla="*/ 52 w 308"/>
              <a:gd name="T81" fmla="*/ 146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8" h="305">
                <a:moveTo>
                  <a:pt x="113" y="172"/>
                </a:moveTo>
                <a:cubicBezTo>
                  <a:pt x="151" y="210"/>
                  <a:pt x="151" y="210"/>
                  <a:pt x="151" y="210"/>
                </a:cubicBezTo>
                <a:cubicBezTo>
                  <a:pt x="144" y="217"/>
                  <a:pt x="144" y="217"/>
                  <a:pt x="144" y="217"/>
                </a:cubicBezTo>
                <a:cubicBezTo>
                  <a:pt x="137" y="224"/>
                  <a:pt x="136" y="236"/>
                  <a:pt x="136" y="248"/>
                </a:cubicBezTo>
                <a:cubicBezTo>
                  <a:pt x="136" y="248"/>
                  <a:pt x="136" y="248"/>
                  <a:pt x="136" y="248"/>
                </a:cubicBezTo>
                <a:cubicBezTo>
                  <a:pt x="136" y="262"/>
                  <a:pt x="130" y="276"/>
                  <a:pt x="120" y="286"/>
                </a:cubicBezTo>
                <a:cubicBezTo>
                  <a:pt x="117" y="289"/>
                  <a:pt x="114" y="292"/>
                  <a:pt x="109" y="295"/>
                </a:cubicBezTo>
                <a:cubicBezTo>
                  <a:pt x="92" y="305"/>
                  <a:pt x="68" y="305"/>
                  <a:pt x="49" y="296"/>
                </a:cubicBezTo>
                <a:cubicBezTo>
                  <a:pt x="48" y="296"/>
                  <a:pt x="47" y="294"/>
                  <a:pt x="47" y="293"/>
                </a:cubicBezTo>
                <a:cubicBezTo>
                  <a:pt x="46" y="291"/>
                  <a:pt x="47" y="289"/>
                  <a:pt x="49" y="289"/>
                </a:cubicBezTo>
                <a:cubicBezTo>
                  <a:pt x="88" y="266"/>
                  <a:pt x="88" y="266"/>
                  <a:pt x="88" y="266"/>
                </a:cubicBezTo>
                <a:cubicBezTo>
                  <a:pt x="88" y="266"/>
                  <a:pt x="89" y="266"/>
                  <a:pt x="89" y="265"/>
                </a:cubicBezTo>
                <a:cubicBezTo>
                  <a:pt x="92" y="262"/>
                  <a:pt x="96" y="257"/>
                  <a:pt x="87" y="240"/>
                </a:cubicBezTo>
                <a:cubicBezTo>
                  <a:pt x="85" y="236"/>
                  <a:pt x="82" y="233"/>
                  <a:pt x="80" y="231"/>
                </a:cubicBezTo>
                <a:cubicBezTo>
                  <a:pt x="73" y="224"/>
                  <a:pt x="68" y="225"/>
                  <a:pt x="66" y="226"/>
                </a:cubicBezTo>
                <a:cubicBezTo>
                  <a:pt x="65" y="226"/>
                  <a:pt x="65" y="226"/>
                  <a:pt x="65" y="226"/>
                </a:cubicBezTo>
                <a:cubicBezTo>
                  <a:pt x="26" y="249"/>
                  <a:pt x="26" y="249"/>
                  <a:pt x="26" y="249"/>
                </a:cubicBezTo>
                <a:cubicBezTo>
                  <a:pt x="24" y="249"/>
                  <a:pt x="22" y="249"/>
                  <a:pt x="21" y="249"/>
                </a:cubicBezTo>
                <a:cubicBezTo>
                  <a:pt x="20" y="248"/>
                  <a:pt x="19" y="246"/>
                  <a:pt x="19" y="244"/>
                </a:cubicBezTo>
                <a:cubicBezTo>
                  <a:pt x="20" y="229"/>
                  <a:pt x="28" y="214"/>
                  <a:pt x="39" y="202"/>
                </a:cubicBezTo>
                <a:cubicBezTo>
                  <a:pt x="42" y="199"/>
                  <a:pt x="47" y="196"/>
                  <a:pt x="51" y="193"/>
                </a:cubicBezTo>
                <a:cubicBezTo>
                  <a:pt x="58" y="189"/>
                  <a:pt x="66" y="187"/>
                  <a:pt x="75" y="186"/>
                </a:cubicBezTo>
                <a:cubicBezTo>
                  <a:pt x="74" y="186"/>
                  <a:pt x="74" y="186"/>
                  <a:pt x="74" y="186"/>
                </a:cubicBezTo>
                <a:cubicBezTo>
                  <a:pt x="75" y="186"/>
                  <a:pt x="76" y="186"/>
                  <a:pt x="77" y="186"/>
                </a:cubicBezTo>
                <a:cubicBezTo>
                  <a:pt x="77" y="186"/>
                  <a:pt x="77" y="186"/>
                  <a:pt x="78" y="186"/>
                </a:cubicBezTo>
                <a:cubicBezTo>
                  <a:pt x="89" y="186"/>
                  <a:pt x="100" y="185"/>
                  <a:pt x="106" y="178"/>
                </a:cubicBezTo>
                <a:lnTo>
                  <a:pt x="113" y="172"/>
                </a:lnTo>
                <a:close/>
                <a:moveTo>
                  <a:pt x="201" y="161"/>
                </a:moveTo>
                <a:cubicBezTo>
                  <a:pt x="162" y="122"/>
                  <a:pt x="162" y="122"/>
                  <a:pt x="162" y="122"/>
                </a:cubicBezTo>
                <a:cubicBezTo>
                  <a:pt x="135" y="95"/>
                  <a:pt x="135" y="95"/>
                  <a:pt x="135" y="95"/>
                </a:cubicBezTo>
                <a:cubicBezTo>
                  <a:pt x="134" y="94"/>
                  <a:pt x="133" y="94"/>
                  <a:pt x="132" y="94"/>
                </a:cubicBezTo>
                <a:cubicBezTo>
                  <a:pt x="131" y="94"/>
                  <a:pt x="130" y="94"/>
                  <a:pt x="129" y="95"/>
                </a:cubicBezTo>
                <a:cubicBezTo>
                  <a:pt x="95" y="129"/>
                  <a:pt x="95" y="129"/>
                  <a:pt x="95" y="129"/>
                </a:cubicBezTo>
                <a:cubicBezTo>
                  <a:pt x="94" y="130"/>
                  <a:pt x="94" y="133"/>
                  <a:pt x="95" y="135"/>
                </a:cubicBezTo>
                <a:cubicBezTo>
                  <a:pt x="123" y="162"/>
                  <a:pt x="123" y="162"/>
                  <a:pt x="123" y="162"/>
                </a:cubicBezTo>
                <a:cubicBezTo>
                  <a:pt x="161" y="200"/>
                  <a:pt x="161" y="200"/>
                  <a:pt x="161" y="200"/>
                </a:cubicBezTo>
                <a:cubicBezTo>
                  <a:pt x="262" y="302"/>
                  <a:pt x="262" y="302"/>
                  <a:pt x="262" y="302"/>
                </a:cubicBezTo>
                <a:cubicBezTo>
                  <a:pt x="264" y="303"/>
                  <a:pt x="266" y="303"/>
                  <a:pt x="268" y="302"/>
                </a:cubicBezTo>
                <a:cubicBezTo>
                  <a:pt x="302" y="268"/>
                  <a:pt x="302" y="268"/>
                  <a:pt x="302" y="268"/>
                </a:cubicBezTo>
                <a:cubicBezTo>
                  <a:pt x="303" y="267"/>
                  <a:pt x="303" y="266"/>
                  <a:pt x="303" y="265"/>
                </a:cubicBezTo>
                <a:cubicBezTo>
                  <a:pt x="303" y="264"/>
                  <a:pt x="303" y="263"/>
                  <a:pt x="302" y="262"/>
                </a:cubicBezTo>
                <a:lnTo>
                  <a:pt x="201" y="161"/>
                </a:lnTo>
                <a:close/>
                <a:moveTo>
                  <a:pt x="306" y="70"/>
                </a:moveTo>
                <a:cubicBezTo>
                  <a:pt x="304" y="70"/>
                  <a:pt x="303" y="70"/>
                  <a:pt x="301" y="70"/>
                </a:cubicBezTo>
                <a:cubicBezTo>
                  <a:pt x="262" y="93"/>
                  <a:pt x="262" y="93"/>
                  <a:pt x="262" y="93"/>
                </a:cubicBezTo>
                <a:cubicBezTo>
                  <a:pt x="262" y="93"/>
                  <a:pt x="262" y="93"/>
                  <a:pt x="261" y="93"/>
                </a:cubicBezTo>
                <a:cubicBezTo>
                  <a:pt x="259" y="94"/>
                  <a:pt x="254" y="95"/>
                  <a:pt x="247" y="88"/>
                </a:cubicBezTo>
                <a:cubicBezTo>
                  <a:pt x="244" y="86"/>
                  <a:pt x="242" y="83"/>
                  <a:pt x="240" y="79"/>
                </a:cubicBezTo>
                <a:cubicBezTo>
                  <a:pt x="230" y="62"/>
                  <a:pt x="235" y="57"/>
                  <a:pt x="237" y="54"/>
                </a:cubicBezTo>
                <a:cubicBezTo>
                  <a:pt x="238" y="53"/>
                  <a:pt x="239" y="53"/>
                  <a:pt x="239" y="53"/>
                </a:cubicBezTo>
                <a:cubicBezTo>
                  <a:pt x="278" y="30"/>
                  <a:pt x="278" y="30"/>
                  <a:pt x="278" y="30"/>
                </a:cubicBezTo>
                <a:cubicBezTo>
                  <a:pt x="280" y="30"/>
                  <a:pt x="280" y="28"/>
                  <a:pt x="280" y="26"/>
                </a:cubicBezTo>
                <a:cubicBezTo>
                  <a:pt x="280" y="25"/>
                  <a:pt x="279" y="23"/>
                  <a:pt x="278" y="23"/>
                </a:cubicBezTo>
                <a:cubicBezTo>
                  <a:pt x="259" y="14"/>
                  <a:pt x="235" y="14"/>
                  <a:pt x="217" y="25"/>
                </a:cubicBezTo>
                <a:cubicBezTo>
                  <a:pt x="213" y="27"/>
                  <a:pt x="210" y="30"/>
                  <a:pt x="206" y="33"/>
                </a:cubicBezTo>
                <a:cubicBezTo>
                  <a:pt x="196" y="43"/>
                  <a:pt x="191" y="57"/>
                  <a:pt x="191" y="71"/>
                </a:cubicBezTo>
                <a:cubicBezTo>
                  <a:pt x="190" y="71"/>
                  <a:pt x="190" y="71"/>
                  <a:pt x="190" y="71"/>
                </a:cubicBezTo>
                <a:cubicBezTo>
                  <a:pt x="191" y="83"/>
                  <a:pt x="190" y="95"/>
                  <a:pt x="182" y="102"/>
                </a:cubicBezTo>
                <a:cubicBezTo>
                  <a:pt x="172" y="113"/>
                  <a:pt x="172" y="113"/>
                  <a:pt x="172" y="113"/>
                </a:cubicBezTo>
                <a:cubicBezTo>
                  <a:pt x="210" y="151"/>
                  <a:pt x="210" y="151"/>
                  <a:pt x="210" y="151"/>
                </a:cubicBezTo>
                <a:cubicBezTo>
                  <a:pt x="221" y="141"/>
                  <a:pt x="221" y="141"/>
                  <a:pt x="221" y="141"/>
                </a:cubicBezTo>
                <a:cubicBezTo>
                  <a:pt x="227" y="134"/>
                  <a:pt x="238" y="133"/>
                  <a:pt x="249" y="133"/>
                </a:cubicBezTo>
                <a:cubicBezTo>
                  <a:pt x="249" y="133"/>
                  <a:pt x="250" y="133"/>
                  <a:pt x="250" y="133"/>
                </a:cubicBezTo>
                <a:cubicBezTo>
                  <a:pt x="251" y="133"/>
                  <a:pt x="252" y="133"/>
                  <a:pt x="252" y="133"/>
                </a:cubicBezTo>
                <a:cubicBezTo>
                  <a:pt x="252" y="133"/>
                  <a:pt x="252" y="133"/>
                  <a:pt x="252" y="133"/>
                </a:cubicBezTo>
                <a:cubicBezTo>
                  <a:pt x="260" y="132"/>
                  <a:pt x="268" y="130"/>
                  <a:pt x="276" y="126"/>
                </a:cubicBezTo>
                <a:cubicBezTo>
                  <a:pt x="280" y="123"/>
                  <a:pt x="284" y="120"/>
                  <a:pt x="288" y="117"/>
                </a:cubicBezTo>
                <a:cubicBezTo>
                  <a:pt x="299" y="106"/>
                  <a:pt x="306" y="90"/>
                  <a:pt x="308" y="75"/>
                </a:cubicBezTo>
                <a:cubicBezTo>
                  <a:pt x="308" y="73"/>
                  <a:pt x="307" y="71"/>
                  <a:pt x="306" y="70"/>
                </a:cubicBezTo>
                <a:close/>
                <a:moveTo>
                  <a:pt x="52" y="146"/>
                </a:moveTo>
                <a:cubicBezTo>
                  <a:pt x="54" y="146"/>
                  <a:pt x="57" y="145"/>
                  <a:pt x="58" y="143"/>
                </a:cubicBezTo>
                <a:cubicBezTo>
                  <a:pt x="143" y="58"/>
                  <a:pt x="143" y="58"/>
                  <a:pt x="143" y="58"/>
                </a:cubicBezTo>
                <a:cubicBezTo>
                  <a:pt x="145" y="57"/>
                  <a:pt x="146" y="54"/>
                  <a:pt x="146" y="52"/>
                </a:cubicBezTo>
                <a:cubicBezTo>
                  <a:pt x="146" y="49"/>
                  <a:pt x="145" y="47"/>
                  <a:pt x="143" y="45"/>
                </a:cubicBezTo>
                <a:cubicBezTo>
                  <a:pt x="100" y="2"/>
                  <a:pt x="100" y="2"/>
                  <a:pt x="100" y="2"/>
                </a:cubicBezTo>
                <a:cubicBezTo>
                  <a:pt x="98" y="1"/>
                  <a:pt x="96" y="0"/>
                  <a:pt x="94" y="0"/>
                </a:cubicBezTo>
                <a:cubicBezTo>
                  <a:pt x="91" y="0"/>
                  <a:pt x="89" y="1"/>
                  <a:pt x="87" y="2"/>
                </a:cubicBezTo>
                <a:cubicBezTo>
                  <a:pt x="2" y="87"/>
                  <a:pt x="2" y="87"/>
                  <a:pt x="2" y="87"/>
                </a:cubicBezTo>
                <a:cubicBezTo>
                  <a:pt x="1" y="89"/>
                  <a:pt x="0" y="91"/>
                  <a:pt x="0" y="93"/>
                </a:cubicBezTo>
                <a:cubicBezTo>
                  <a:pt x="0" y="96"/>
                  <a:pt x="1" y="98"/>
                  <a:pt x="2" y="100"/>
                </a:cubicBezTo>
                <a:cubicBezTo>
                  <a:pt x="46" y="143"/>
                  <a:pt x="46" y="143"/>
                  <a:pt x="46" y="143"/>
                </a:cubicBezTo>
                <a:cubicBezTo>
                  <a:pt x="47" y="145"/>
                  <a:pt x="50" y="146"/>
                  <a:pt x="52" y="146"/>
                </a:cubicBezTo>
                <a:close/>
              </a:path>
            </a:pathLst>
          </a:custGeom>
          <a:solidFill>
            <a:srgbClr val="00ADEF"/>
          </a:solidFill>
          <a:ln>
            <a:noFill/>
          </a:ln>
        </p:spPr>
        <p:txBody>
          <a:bodyPr vert="horz" wrap="square" lIns="69945" tIns="34973" rIns="69945" bIns="34973" numCol="1" anchor="t" anchorCtr="0" compatLnSpc="1"/>
          <a:lstStyle/>
          <a:p>
            <a:pPr defTabSz="594360"/>
            <a:endParaRPr lang="en-US" sz="2000" dirty="0">
              <a:solidFill>
                <a:schemeClr val="tx2"/>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350" name="右箭头 13"/>
          <p:cNvSpPr/>
          <p:nvPr/>
        </p:nvSpPr>
        <p:spPr>
          <a:xfrm>
            <a:off x="3822082" y="1484785"/>
            <a:ext cx="4176464" cy="936105"/>
          </a:xfrm>
          <a:prstGeom prst="rightArrow">
            <a:avLst/>
          </a:prstGeom>
          <a:solidFill>
            <a:srgbClr val="0072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3" name="组合 14"/>
          <p:cNvGrpSpPr/>
          <p:nvPr/>
        </p:nvGrpSpPr>
        <p:grpSpPr>
          <a:xfrm>
            <a:off x="7975610" y="551603"/>
            <a:ext cx="1785138" cy="2855336"/>
            <a:chOff x="6874280" y="1172188"/>
            <a:chExt cx="1785138" cy="2855336"/>
          </a:xfrm>
        </p:grpSpPr>
        <p:pic>
          <p:nvPicPr>
            <p:cNvPr id="2097274" name="图片 3"/>
            <p:cNvPicPr>
              <a:picLocks noChangeAspect="1"/>
            </p:cNvPicPr>
            <p:nvPr/>
          </p:nvPicPr>
          <p:blipFill rotWithShape="1">
            <a:blip r:embed="rId1" cstate="print"/>
            <a:srcRect b="4851"/>
            <a:stretch>
              <a:fillRect/>
            </a:stretch>
          </p:blipFill>
          <p:spPr>
            <a:xfrm>
              <a:off x="6874280" y="1172188"/>
              <a:ext cx="1785138" cy="2264731"/>
            </a:xfrm>
            <a:prstGeom prst="rect">
              <a:avLst/>
            </a:prstGeom>
          </p:spPr>
        </p:pic>
        <p:sp>
          <p:nvSpPr>
            <p:cNvPr id="1049351" name="矩形 8"/>
            <p:cNvSpPr>
              <a:spLocks noChangeArrowheads="1"/>
            </p:cNvSpPr>
            <p:nvPr/>
          </p:nvSpPr>
          <p:spPr bwMode="auto">
            <a:xfrm>
              <a:off x="7212851" y="3568616"/>
              <a:ext cx="1107996" cy="458908"/>
            </a:xfrm>
            <a:prstGeom prst="rect">
              <a:avLst/>
            </a:prstGeom>
          </p:spPr>
          <p:txBody>
            <a:bodyPr wrap="none">
              <a:spAutoFit/>
            </a:bodyPr>
            <a:lstStyle/>
            <a:p>
              <a:pPr algn="ctr">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从业人员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24" name="组合 15"/>
          <p:cNvGrpSpPr/>
          <p:nvPr/>
        </p:nvGrpSpPr>
        <p:grpSpPr>
          <a:xfrm>
            <a:off x="1143794" y="188641"/>
            <a:ext cx="3125912" cy="3267220"/>
            <a:chOff x="42464" y="836712"/>
            <a:chExt cx="3125912" cy="3267220"/>
          </a:xfrm>
        </p:grpSpPr>
        <p:pic>
          <p:nvPicPr>
            <p:cNvPr id="2097275" name="Picture 4" descr="\\MAGNUM\Projects\Microsoft\Cloud Power FY12\Design\Icons\PNGs\Factory.png"/>
            <p:cNvPicPr>
              <a:picLocks noChangeAspect="1" noChangeArrowheads="1"/>
            </p:cNvPicPr>
            <p:nvPr/>
          </p:nvPicPr>
          <p:blipFill>
            <a:blip r:embed="rId2" cstate="print">
              <a:duotone>
                <a:prstClr val="black"/>
                <a:schemeClr val="accent5">
                  <a:tint val="45000"/>
                  <a:satMod val="400000"/>
                </a:schemeClr>
              </a:duotone>
            </a:blip>
            <a:srcRect/>
            <a:stretch>
              <a:fillRect/>
            </a:stretch>
          </p:blipFill>
          <p:spPr bwMode="auto">
            <a:xfrm>
              <a:off x="42464" y="836712"/>
              <a:ext cx="3125912" cy="3125912"/>
            </a:xfrm>
            <a:prstGeom prst="rect">
              <a:avLst/>
            </a:prstGeom>
            <a:noFill/>
            <a:ln>
              <a:noFill/>
            </a:ln>
          </p:spPr>
        </p:pic>
        <p:sp>
          <p:nvSpPr>
            <p:cNvPr id="1049352" name="矩形 5"/>
            <p:cNvSpPr/>
            <p:nvPr/>
          </p:nvSpPr>
          <p:spPr>
            <a:xfrm>
              <a:off x="820590" y="3645024"/>
              <a:ext cx="1569660" cy="458908"/>
            </a:xfrm>
            <a:prstGeom prst="rect">
              <a:avLst/>
            </a:prstGeom>
          </p:spPr>
          <p:txBody>
            <a:bodyPr wrap="none">
              <a:spAutoFit/>
            </a:bodyPr>
            <a:lstStyle/>
            <a:p>
              <a:pPr algn="ctr">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生产经营单位</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25" name="组合 6"/>
          <p:cNvGrpSpPr/>
          <p:nvPr/>
        </p:nvGrpSpPr>
        <p:grpSpPr bwMode="auto">
          <a:xfrm>
            <a:off x="4269706" y="718848"/>
            <a:ext cx="2915244" cy="2447925"/>
            <a:chOff x="486708" y="1613035"/>
            <a:chExt cx="2917422" cy="2911574"/>
          </a:xfrm>
        </p:grpSpPr>
        <p:sp>
          <p:nvSpPr>
            <p:cNvPr id="1049353" name="矩形 7"/>
            <p:cNvSpPr/>
            <p:nvPr/>
          </p:nvSpPr>
          <p:spPr>
            <a:xfrm>
              <a:off x="486708" y="1613035"/>
              <a:ext cx="2917422" cy="2911574"/>
            </a:xfrm>
            <a:prstGeom prst="rect">
              <a:avLst/>
            </a:prstGeom>
            <a:solidFill>
              <a:schemeClr val="bg1"/>
            </a:solidFill>
            <a:ln w="38100">
              <a:solidFill>
                <a:srgbClr val="30A1C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354" name="矩形 2"/>
            <p:cNvSpPr>
              <a:spLocks noChangeArrowheads="1"/>
            </p:cNvSpPr>
            <p:nvPr/>
          </p:nvSpPr>
          <p:spPr bwMode="auto">
            <a:xfrm>
              <a:off x="563509" y="1752161"/>
              <a:ext cx="2587486" cy="475893"/>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000" b="1">
                  <a:solidFill>
                    <a:srgbClr val="C25654"/>
                  </a:solidFill>
                  <a:latin typeface="Arial" panose="020B0604020202020204" pitchFamily="34" charset="0"/>
                </a:rPr>
                <a:t>劳动合同</a:t>
              </a:r>
              <a:endParaRPr lang="zh-CN" altLang="en-US" sz="2000" b="1">
                <a:solidFill>
                  <a:srgbClr val="C25654"/>
                </a:solidFill>
                <a:latin typeface="Arial" panose="020B0604020202020204" pitchFamily="34" charset="0"/>
              </a:endParaRPr>
            </a:p>
          </p:txBody>
        </p:sp>
        <p:sp>
          <p:nvSpPr>
            <p:cNvPr id="1049355" name="矩形 9"/>
            <p:cNvSpPr/>
            <p:nvPr/>
          </p:nvSpPr>
          <p:spPr>
            <a:xfrm>
              <a:off x="674172" y="1952907"/>
              <a:ext cx="2422665" cy="831057"/>
            </a:xfrm>
            <a:prstGeom prst="rect">
              <a:avLst/>
            </a:prstGeom>
          </p:spPr>
          <p:txBody>
            <a:bodyPr wrap="none">
              <a:spAutoFit/>
            </a:bodyPr>
            <a:lstStyle/>
            <a:p>
              <a:pPr>
                <a:lnSpc>
                  <a:spcPct val="150000"/>
                </a:lnSpc>
              </a:pPr>
              <a:r>
                <a:rPr lang="en-US" altLang="zh-CN" sz="1400" b="1" u="sng" dirty="0">
                  <a:solidFill>
                    <a:schemeClr val="tx1">
                      <a:lumMod val="65000"/>
                      <a:lumOff val="35000"/>
                    </a:schemeClr>
                  </a:solidFill>
                </a:rPr>
                <a:t>                                             </a:t>
              </a:r>
              <a:endParaRPr lang="en-US" altLang="zh-CN" sz="1400" b="1" u="sng" dirty="0">
                <a:solidFill>
                  <a:schemeClr val="tx1">
                    <a:lumMod val="65000"/>
                    <a:lumOff val="35000"/>
                  </a:schemeClr>
                </a:solidFill>
              </a:endParaRPr>
            </a:p>
            <a:p>
              <a:pPr>
                <a:lnSpc>
                  <a:spcPct val="150000"/>
                </a:lnSpc>
              </a:pPr>
              <a:r>
                <a:rPr lang="en-US" altLang="zh-CN" sz="1400" b="1" u="sng" dirty="0">
                  <a:solidFill>
                    <a:schemeClr val="tx1">
                      <a:lumMod val="65000"/>
                      <a:lumOff val="35000"/>
                    </a:schemeClr>
                  </a:solidFill>
                </a:rPr>
                <a:t>                                             </a:t>
              </a:r>
              <a:endParaRPr lang="en-US" altLang="zh-CN" sz="1400" b="1" u="sng" dirty="0">
                <a:solidFill>
                  <a:schemeClr val="tx1">
                    <a:lumMod val="65000"/>
                    <a:lumOff val="35000"/>
                  </a:schemeClr>
                </a:solidFill>
              </a:endParaRPr>
            </a:p>
          </p:txBody>
        </p:sp>
      </p:grpSp>
      <p:graphicFrame>
        <p:nvGraphicFramePr>
          <p:cNvPr id="4194318" name="表格 10"/>
          <p:cNvGraphicFramePr>
            <a:graphicFrameLocks noGrp="1"/>
          </p:cNvGraphicFramePr>
          <p:nvPr/>
        </p:nvGraphicFramePr>
        <p:xfrm>
          <a:off x="4457032" y="1794404"/>
          <a:ext cx="2573337" cy="1190625"/>
        </p:xfrm>
        <a:graphic>
          <a:graphicData uri="http://schemas.openxmlformats.org/drawingml/2006/table">
            <a:tbl>
              <a:tblPr firstRow="1" bandRow="1">
                <a:tableStyleId>{5C22544A-7EE6-4342-B048-85BDC9FD1C3A}</a:tableStyleId>
              </a:tblPr>
              <a:tblGrid>
                <a:gridCol w="257333"/>
                <a:gridCol w="2316004"/>
              </a:tblGrid>
              <a:tr h="396875">
                <a:tc>
                  <a:txBody>
                    <a:bodyPr/>
                    <a:lstStyle/>
                    <a:p>
                      <a:pPr algn="ctr">
                        <a:lnSpc>
                          <a:spcPct val="120000"/>
                        </a:lnSpc>
                      </a:pPr>
                      <a:r>
                        <a:rPr lang="zh-CN" altLang="en-US" sz="1500" dirty="0">
                          <a:solidFill>
                            <a:srgbClr val="C00000"/>
                          </a:solidFill>
                          <a:latin typeface="微软雅黑" panose="020B0503020204020204" pitchFamily="34" charset="-122"/>
                          <a:ea typeface="微软雅黑" panose="020B0503020204020204" pitchFamily="34" charset="-122"/>
                        </a:rPr>
                        <a:t>√</a:t>
                      </a:r>
                      <a:endParaRPr lang="zh-CN" altLang="en-US" sz="1500" dirty="0">
                        <a:solidFill>
                          <a:srgbClr val="C00000"/>
                        </a:solidFill>
                        <a:latin typeface="微软雅黑" panose="020B0503020204020204" pitchFamily="34" charset="-122"/>
                        <a:ea typeface="微软雅黑" panose="020B0503020204020204" pitchFamily="34" charset="-122"/>
                      </a:endParaRPr>
                    </a:p>
                  </a:txBody>
                  <a:tcPr marL="91417" marR="91417" marT="45716" marB="4571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500" b="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保障从业人员劳动安全</a:t>
                      </a:r>
                      <a:endParaRPr lang="zh-CN" altLang="en-US" sz="1500" b="0" kern="1200"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91417" marR="91417" marT="45716" marB="45716">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396875">
                <a:tc>
                  <a:txBody>
                    <a:bodyPr/>
                    <a:lstStyle/>
                    <a:p>
                      <a:pPr marL="0" marR="0" indent="0" algn="ctr" defTabSz="914400" rtl="0" eaLnBrk="1" fontAlgn="auto" latinLnBrk="0" hangingPunct="1">
                        <a:lnSpc>
                          <a:spcPct val="120000"/>
                        </a:lnSpc>
                        <a:spcBef>
                          <a:spcPts val="0"/>
                        </a:spcBef>
                        <a:spcAft>
                          <a:spcPts val="0"/>
                        </a:spcAft>
                        <a:buClrTx/>
                        <a:buSzTx/>
                        <a:buFontTx/>
                        <a:buNone/>
                      </a:pPr>
                      <a:r>
                        <a:rPr lang="zh-CN" altLang="en-US" sz="1500" b="1" dirty="0">
                          <a:solidFill>
                            <a:srgbClr val="C00000"/>
                          </a:solidFill>
                          <a:latin typeface="微软雅黑" panose="020B0503020204020204" pitchFamily="34" charset="-122"/>
                          <a:ea typeface="微软雅黑" panose="020B0503020204020204" pitchFamily="34" charset="-122"/>
                        </a:rPr>
                        <a:t>√</a:t>
                      </a:r>
                      <a:endParaRPr lang="zh-CN" altLang="en-US" sz="1500" b="1" dirty="0">
                        <a:solidFill>
                          <a:srgbClr val="C00000"/>
                        </a:solidFill>
                        <a:latin typeface="微软雅黑" panose="020B0503020204020204" pitchFamily="34" charset="-122"/>
                        <a:ea typeface="微软雅黑" panose="020B0503020204020204" pitchFamily="34" charset="-122"/>
                      </a:endParaRPr>
                    </a:p>
                  </a:txBody>
                  <a:tcPr marL="91417" marR="91417" marT="45716" marB="4571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防止职业危害的事项</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17" marR="91417" marT="45716" marB="45716">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396875">
                <a:tc>
                  <a:txBody>
                    <a:bodyPr/>
                    <a:lstStyle/>
                    <a:p>
                      <a:pPr marL="0" marR="0" indent="0" algn="ctr" defTabSz="914400" rtl="0" eaLnBrk="1" fontAlgn="auto" latinLnBrk="0" hangingPunct="1">
                        <a:lnSpc>
                          <a:spcPct val="120000"/>
                        </a:lnSpc>
                        <a:spcBef>
                          <a:spcPts val="0"/>
                        </a:spcBef>
                        <a:spcAft>
                          <a:spcPts val="0"/>
                        </a:spcAft>
                        <a:buClrTx/>
                        <a:buSzTx/>
                        <a:buFontTx/>
                        <a:buNone/>
                      </a:pPr>
                      <a:r>
                        <a:rPr lang="zh-CN" altLang="en-US" sz="1500" b="1" dirty="0">
                          <a:solidFill>
                            <a:srgbClr val="C00000"/>
                          </a:solidFill>
                          <a:latin typeface="微软雅黑" panose="020B0503020204020204" pitchFamily="34" charset="-122"/>
                          <a:ea typeface="微软雅黑" panose="020B0503020204020204" pitchFamily="34" charset="-122"/>
                        </a:rPr>
                        <a:t>√</a:t>
                      </a:r>
                      <a:endParaRPr lang="zh-CN" altLang="en-US" sz="1500" b="1" dirty="0">
                        <a:solidFill>
                          <a:srgbClr val="C00000"/>
                        </a:solidFill>
                        <a:latin typeface="微软雅黑" panose="020B0503020204020204" pitchFamily="34" charset="-122"/>
                        <a:ea typeface="微软雅黑" panose="020B0503020204020204" pitchFamily="34" charset="-122"/>
                      </a:endParaRPr>
                    </a:p>
                  </a:txBody>
                  <a:tcPr marL="91417" marR="91417" marT="45716" marB="4571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为从业人员办理工伤保险</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17" marR="91417" marT="45716" marB="45716">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grpSp>
        <p:nvGrpSpPr>
          <p:cNvPr id="326" name="组合 6"/>
          <p:cNvGrpSpPr/>
          <p:nvPr/>
        </p:nvGrpSpPr>
        <p:grpSpPr bwMode="auto">
          <a:xfrm>
            <a:off x="4269706" y="3631902"/>
            <a:ext cx="2915244" cy="2447925"/>
            <a:chOff x="486707" y="1613035"/>
            <a:chExt cx="2917422" cy="2911574"/>
          </a:xfrm>
        </p:grpSpPr>
        <p:sp>
          <p:nvSpPr>
            <p:cNvPr id="1049356" name="矩形 17"/>
            <p:cNvSpPr/>
            <p:nvPr/>
          </p:nvSpPr>
          <p:spPr>
            <a:xfrm>
              <a:off x="486707" y="1613035"/>
              <a:ext cx="2917422" cy="2911574"/>
            </a:xfrm>
            <a:prstGeom prst="rect">
              <a:avLst/>
            </a:prstGeom>
            <a:solidFill>
              <a:schemeClr val="bg1"/>
            </a:solidFill>
            <a:ln w="28575">
              <a:solidFill>
                <a:srgbClr val="DC3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357" name="矩形 2"/>
            <p:cNvSpPr>
              <a:spLocks noChangeArrowheads="1"/>
            </p:cNvSpPr>
            <p:nvPr/>
          </p:nvSpPr>
          <p:spPr bwMode="auto">
            <a:xfrm>
              <a:off x="557127" y="1714994"/>
              <a:ext cx="2587486" cy="475826"/>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000" b="1" dirty="0">
                  <a:solidFill>
                    <a:srgbClr val="C25654"/>
                  </a:solidFill>
                  <a:latin typeface="Arial" panose="020B0604020202020204" pitchFamily="34" charset="0"/>
                </a:rPr>
                <a:t>生死          合同</a:t>
              </a:r>
              <a:endParaRPr lang="zh-CN" altLang="en-US" sz="2000" b="1" dirty="0">
                <a:solidFill>
                  <a:srgbClr val="C25654"/>
                </a:solidFill>
                <a:latin typeface="Arial" panose="020B0604020202020204" pitchFamily="34" charset="0"/>
              </a:endParaRPr>
            </a:p>
          </p:txBody>
        </p:sp>
        <p:sp>
          <p:nvSpPr>
            <p:cNvPr id="1049358" name="矩形 19"/>
            <p:cNvSpPr/>
            <p:nvPr/>
          </p:nvSpPr>
          <p:spPr>
            <a:xfrm>
              <a:off x="674172" y="1952907"/>
              <a:ext cx="2422665" cy="831057"/>
            </a:xfrm>
            <a:prstGeom prst="rect">
              <a:avLst/>
            </a:prstGeom>
          </p:spPr>
          <p:txBody>
            <a:bodyPr wrap="none">
              <a:spAutoFit/>
            </a:bodyPr>
            <a:lstStyle/>
            <a:p>
              <a:pPr>
                <a:lnSpc>
                  <a:spcPct val="150000"/>
                </a:lnSpc>
              </a:pPr>
              <a:r>
                <a:rPr lang="en-US" altLang="zh-CN" sz="1400" b="1" u="sng" dirty="0">
                  <a:solidFill>
                    <a:schemeClr val="tx1">
                      <a:lumMod val="65000"/>
                      <a:lumOff val="35000"/>
                    </a:schemeClr>
                  </a:solidFill>
                </a:rPr>
                <a:t>                                             </a:t>
              </a:r>
              <a:endParaRPr lang="en-US" altLang="zh-CN" sz="1400" b="1" u="sng" dirty="0">
                <a:solidFill>
                  <a:schemeClr val="tx1">
                    <a:lumMod val="65000"/>
                    <a:lumOff val="35000"/>
                  </a:schemeClr>
                </a:solidFill>
              </a:endParaRPr>
            </a:p>
            <a:p>
              <a:pPr>
                <a:lnSpc>
                  <a:spcPct val="150000"/>
                </a:lnSpc>
              </a:pPr>
              <a:r>
                <a:rPr lang="en-US" altLang="zh-CN" sz="1400" b="1" u="sng" dirty="0">
                  <a:solidFill>
                    <a:schemeClr val="tx1">
                      <a:lumMod val="65000"/>
                      <a:lumOff val="35000"/>
                    </a:schemeClr>
                  </a:solidFill>
                </a:rPr>
                <a:t>                                             </a:t>
              </a:r>
              <a:endParaRPr lang="en-US" altLang="zh-CN" sz="1400" b="1" u="sng" dirty="0">
                <a:solidFill>
                  <a:schemeClr val="tx1">
                    <a:lumMod val="65000"/>
                    <a:lumOff val="35000"/>
                  </a:schemeClr>
                </a:solidFill>
              </a:endParaRPr>
            </a:p>
          </p:txBody>
        </p:sp>
      </p:grpSp>
      <p:graphicFrame>
        <p:nvGraphicFramePr>
          <p:cNvPr id="4194319" name="表格 20"/>
          <p:cNvGraphicFramePr>
            <a:graphicFrameLocks noGrp="1"/>
          </p:cNvGraphicFramePr>
          <p:nvPr/>
        </p:nvGraphicFramePr>
        <p:xfrm>
          <a:off x="4309395" y="4587074"/>
          <a:ext cx="2835869" cy="1463675"/>
        </p:xfrm>
        <a:graphic>
          <a:graphicData uri="http://schemas.openxmlformats.org/drawingml/2006/table">
            <a:tbl>
              <a:tblPr firstRow="1" bandRow="1">
                <a:tableStyleId>{5C22544A-7EE6-4342-B048-85BDC9FD1C3A}</a:tableStyleId>
              </a:tblPr>
              <a:tblGrid>
                <a:gridCol w="283586"/>
                <a:gridCol w="2552283"/>
              </a:tblGrid>
              <a:tr h="1463675">
                <a:tc>
                  <a:txBody>
                    <a:bodyPr/>
                    <a:lstStyle/>
                    <a:p>
                      <a:pPr algn="ctr">
                        <a:lnSpc>
                          <a:spcPct val="120000"/>
                        </a:lnSpc>
                      </a:pPr>
                      <a:r>
                        <a:rPr lang="zh-CN" altLang="en-US" sz="1500" dirty="0">
                          <a:solidFill>
                            <a:srgbClr val="C00000"/>
                          </a:solidFill>
                          <a:latin typeface="微软雅黑" panose="020B0503020204020204" pitchFamily="34" charset="-122"/>
                          <a:ea typeface="微软雅黑" panose="020B0503020204020204" pitchFamily="34" charset="-122"/>
                        </a:rPr>
                        <a:t>√</a:t>
                      </a:r>
                      <a:endParaRPr lang="zh-CN" altLang="en-US" sz="1500" dirty="0">
                        <a:solidFill>
                          <a:srgbClr val="C00000"/>
                        </a:solidFill>
                        <a:latin typeface="微软雅黑" panose="020B0503020204020204" pitchFamily="34" charset="-122"/>
                        <a:ea typeface="微软雅黑" panose="020B0503020204020204" pitchFamily="34" charset="-122"/>
                      </a:endParaRPr>
                    </a:p>
                  </a:txBody>
                  <a:tcPr marL="91471" marR="91471" marT="45709" marB="457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500" b="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不得以任何形式与从业人员订立协议，免除或者减轻其对从业人员因生产安全事故伤亡依法应承担的责任</a:t>
                      </a:r>
                      <a:endParaRPr lang="zh-CN" altLang="en-US" sz="1500" b="0" kern="1200"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marL="91471" marR="91471" marT="45709" marB="4570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sp>
        <p:nvSpPr>
          <p:cNvPr id="1049359" name="KSO_Shape"/>
          <p:cNvSpPr/>
          <p:nvPr/>
        </p:nvSpPr>
        <p:spPr bwMode="auto">
          <a:xfrm>
            <a:off x="5068193" y="3348834"/>
            <a:ext cx="1222522" cy="1152517"/>
          </a:xfrm>
          <a:custGeom>
            <a:avLst/>
            <a:gdLst>
              <a:gd name="T0" fmla="*/ 384 w 1360"/>
              <a:gd name="T1" fmla="*/ 150 h 1360"/>
              <a:gd name="T2" fmla="*/ 472 w 1360"/>
              <a:gd name="T3" fmla="*/ 366 h 1360"/>
              <a:gd name="T4" fmla="*/ 598 w 1360"/>
              <a:gd name="T5" fmla="*/ 574 h 1360"/>
              <a:gd name="T6" fmla="*/ 717 w 1360"/>
              <a:gd name="T7" fmla="*/ 493 h 1360"/>
              <a:gd name="T8" fmla="*/ 813 w 1360"/>
              <a:gd name="T9" fmla="*/ 374 h 1360"/>
              <a:gd name="T10" fmla="*/ 902 w 1360"/>
              <a:gd name="T11" fmla="*/ 282 h 1360"/>
              <a:gd name="T12" fmla="*/ 982 w 1360"/>
              <a:gd name="T13" fmla="*/ 217 h 1360"/>
              <a:gd name="T14" fmla="*/ 1055 w 1360"/>
              <a:gd name="T15" fmla="*/ 176 h 1360"/>
              <a:gd name="T16" fmla="*/ 1118 w 1360"/>
              <a:gd name="T17" fmla="*/ 163 h 1360"/>
              <a:gd name="T18" fmla="*/ 1176 w 1360"/>
              <a:gd name="T19" fmla="*/ 176 h 1360"/>
              <a:gd name="T20" fmla="*/ 1224 w 1360"/>
              <a:gd name="T21" fmla="*/ 213 h 1360"/>
              <a:gd name="T22" fmla="*/ 1262 w 1360"/>
              <a:gd name="T23" fmla="*/ 269 h 1360"/>
              <a:gd name="T24" fmla="*/ 1172 w 1360"/>
              <a:gd name="T25" fmla="*/ 357 h 1360"/>
              <a:gd name="T26" fmla="*/ 1001 w 1360"/>
              <a:gd name="T27" fmla="*/ 503 h 1360"/>
              <a:gd name="T28" fmla="*/ 817 w 1360"/>
              <a:gd name="T29" fmla="*/ 708 h 1360"/>
              <a:gd name="T30" fmla="*/ 832 w 1360"/>
              <a:gd name="T31" fmla="*/ 861 h 1360"/>
              <a:gd name="T32" fmla="*/ 921 w 1360"/>
              <a:gd name="T33" fmla="*/ 953 h 1360"/>
              <a:gd name="T34" fmla="*/ 1007 w 1360"/>
              <a:gd name="T35" fmla="*/ 1026 h 1360"/>
              <a:gd name="T36" fmla="*/ 1090 w 1360"/>
              <a:gd name="T37" fmla="*/ 1078 h 1360"/>
              <a:gd name="T38" fmla="*/ 1170 w 1360"/>
              <a:gd name="T39" fmla="*/ 1109 h 1360"/>
              <a:gd name="T40" fmla="*/ 1247 w 1360"/>
              <a:gd name="T41" fmla="*/ 1118 h 1360"/>
              <a:gd name="T42" fmla="*/ 1360 w 1360"/>
              <a:gd name="T43" fmla="*/ 1105 h 1360"/>
              <a:gd name="T44" fmla="*/ 1329 w 1360"/>
              <a:gd name="T45" fmla="*/ 1170 h 1360"/>
              <a:gd name="T46" fmla="*/ 1291 w 1360"/>
              <a:gd name="T47" fmla="*/ 1243 h 1360"/>
              <a:gd name="T48" fmla="*/ 1258 w 1360"/>
              <a:gd name="T49" fmla="*/ 1293 h 1360"/>
              <a:gd name="T50" fmla="*/ 1195 w 1360"/>
              <a:gd name="T51" fmla="*/ 1341 h 1360"/>
              <a:gd name="T52" fmla="*/ 1107 w 1360"/>
              <a:gd name="T53" fmla="*/ 1350 h 1360"/>
              <a:gd name="T54" fmla="*/ 1038 w 1360"/>
              <a:gd name="T55" fmla="*/ 1331 h 1360"/>
              <a:gd name="T56" fmla="*/ 961 w 1360"/>
              <a:gd name="T57" fmla="*/ 1289 h 1360"/>
              <a:gd name="T58" fmla="*/ 879 w 1360"/>
              <a:gd name="T59" fmla="*/ 1224 h 1360"/>
              <a:gd name="T60" fmla="*/ 788 w 1360"/>
              <a:gd name="T61" fmla="*/ 1137 h 1360"/>
              <a:gd name="T62" fmla="*/ 692 w 1360"/>
              <a:gd name="T63" fmla="*/ 1026 h 1360"/>
              <a:gd name="T64" fmla="*/ 568 w 1360"/>
              <a:gd name="T65" fmla="*/ 1040 h 1360"/>
              <a:gd name="T66" fmla="*/ 487 w 1360"/>
              <a:gd name="T67" fmla="*/ 1147 h 1360"/>
              <a:gd name="T68" fmla="*/ 412 w 1360"/>
              <a:gd name="T69" fmla="*/ 1233 h 1360"/>
              <a:gd name="T70" fmla="*/ 343 w 1360"/>
              <a:gd name="T71" fmla="*/ 1297 h 1360"/>
              <a:gd name="T72" fmla="*/ 282 w 1360"/>
              <a:gd name="T73" fmla="*/ 1339 h 1360"/>
              <a:gd name="T74" fmla="*/ 228 w 1360"/>
              <a:gd name="T75" fmla="*/ 1358 h 1360"/>
              <a:gd name="T76" fmla="*/ 198 w 1360"/>
              <a:gd name="T77" fmla="*/ 1358 h 1360"/>
              <a:gd name="T78" fmla="*/ 125 w 1360"/>
              <a:gd name="T79" fmla="*/ 1327 h 1360"/>
              <a:gd name="T80" fmla="*/ 50 w 1360"/>
              <a:gd name="T81" fmla="*/ 1249 h 1360"/>
              <a:gd name="T82" fmla="*/ 17 w 1360"/>
              <a:gd name="T83" fmla="*/ 1174 h 1360"/>
              <a:gd name="T84" fmla="*/ 58 w 1360"/>
              <a:gd name="T85" fmla="*/ 1180 h 1360"/>
              <a:gd name="T86" fmla="*/ 123 w 1360"/>
              <a:gd name="T87" fmla="*/ 1168 h 1360"/>
              <a:gd name="T88" fmla="*/ 194 w 1360"/>
              <a:gd name="T89" fmla="*/ 1136 h 1360"/>
              <a:gd name="T90" fmla="*/ 267 w 1360"/>
              <a:gd name="T91" fmla="*/ 1080 h 1360"/>
              <a:gd name="T92" fmla="*/ 345 w 1360"/>
              <a:gd name="T93" fmla="*/ 1001 h 1360"/>
              <a:gd name="T94" fmla="*/ 424 w 1360"/>
              <a:gd name="T95" fmla="*/ 902 h 1360"/>
              <a:gd name="T96" fmla="*/ 466 w 1360"/>
              <a:gd name="T97" fmla="*/ 740 h 1360"/>
              <a:gd name="T98" fmla="*/ 376 w 1360"/>
              <a:gd name="T99" fmla="*/ 618 h 1360"/>
              <a:gd name="T100" fmla="*/ 303 w 1360"/>
              <a:gd name="T101" fmla="*/ 510 h 1360"/>
              <a:gd name="T102" fmla="*/ 249 w 1360"/>
              <a:gd name="T103" fmla="*/ 416 h 1360"/>
              <a:gd name="T104" fmla="*/ 215 w 1360"/>
              <a:gd name="T105" fmla="*/ 338 h 1360"/>
              <a:gd name="T106" fmla="*/ 199 w 1360"/>
              <a:gd name="T107" fmla="*/ 272 h 1360"/>
              <a:gd name="T108" fmla="*/ 207 w 1360"/>
              <a:gd name="T109" fmla="*/ 201 h 1360"/>
              <a:gd name="T110" fmla="*/ 255 w 1360"/>
              <a:gd name="T111" fmla="*/ 107 h 1360"/>
              <a:gd name="T112" fmla="*/ 345 w 1360"/>
              <a:gd name="T113"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60" h="1360">
                <a:moveTo>
                  <a:pt x="345" y="0"/>
                </a:moveTo>
                <a:lnTo>
                  <a:pt x="363" y="75"/>
                </a:lnTo>
                <a:lnTo>
                  <a:pt x="384" y="150"/>
                </a:lnTo>
                <a:lnTo>
                  <a:pt x="409" y="223"/>
                </a:lnTo>
                <a:lnTo>
                  <a:pt x="439" y="295"/>
                </a:lnTo>
                <a:lnTo>
                  <a:pt x="472" y="366"/>
                </a:lnTo>
                <a:lnTo>
                  <a:pt x="510" y="435"/>
                </a:lnTo>
                <a:lnTo>
                  <a:pt x="552" y="504"/>
                </a:lnTo>
                <a:lnTo>
                  <a:pt x="598" y="574"/>
                </a:lnTo>
                <a:lnTo>
                  <a:pt x="629" y="614"/>
                </a:lnTo>
                <a:lnTo>
                  <a:pt x="685" y="539"/>
                </a:lnTo>
                <a:lnTo>
                  <a:pt x="717" y="493"/>
                </a:lnTo>
                <a:lnTo>
                  <a:pt x="750" y="451"/>
                </a:lnTo>
                <a:lnTo>
                  <a:pt x="783" y="410"/>
                </a:lnTo>
                <a:lnTo>
                  <a:pt x="813" y="374"/>
                </a:lnTo>
                <a:lnTo>
                  <a:pt x="844" y="341"/>
                </a:lnTo>
                <a:lnTo>
                  <a:pt x="873" y="311"/>
                </a:lnTo>
                <a:lnTo>
                  <a:pt x="902" y="282"/>
                </a:lnTo>
                <a:lnTo>
                  <a:pt x="930" y="257"/>
                </a:lnTo>
                <a:lnTo>
                  <a:pt x="957" y="236"/>
                </a:lnTo>
                <a:lnTo>
                  <a:pt x="982" y="217"/>
                </a:lnTo>
                <a:lnTo>
                  <a:pt x="1007" y="199"/>
                </a:lnTo>
                <a:lnTo>
                  <a:pt x="1032" y="186"/>
                </a:lnTo>
                <a:lnTo>
                  <a:pt x="1055" y="176"/>
                </a:lnTo>
                <a:lnTo>
                  <a:pt x="1076" y="169"/>
                </a:lnTo>
                <a:lnTo>
                  <a:pt x="1099" y="165"/>
                </a:lnTo>
                <a:lnTo>
                  <a:pt x="1118" y="163"/>
                </a:lnTo>
                <a:lnTo>
                  <a:pt x="1139" y="165"/>
                </a:lnTo>
                <a:lnTo>
                  <a:pt x="1157" y="169"/>
                </a:lnTo>
                <a:lnTo>
                  <a:pt x="1176" y="176"/>
                </a:lnTo>
                <a:lnTo>
                  <a:pt x="1191" y="184"/>
                </a:lnTo>
                <a:lnTo>
                  <a:pt x="1208" y="198"/>
                </a:lnTo>
                <a:lnTo>
                  <a:pt x="1224" y="213"/>
                </a:lnTo>
                <a:lnTo>
                  <a:pt x="1237" y="230"/>
                </a:lnTo>
                <a:lnTo>
                  <a:pt x="1251" y="249"/>
                </a:lnTo>
                <a:lnTo>
                  <a:pt x="1262" y="269"/>
                </a:lnTo>
                <a:lnTo>
                  <a:pt x="1278" y="292"/>
                </a:lnTo>
                <a:lnTo>
                  <a:pt x="1226" y="320"/>
                </a:lnTo>
                <a:lnTo>
                  <a:pt x="1172" y="357"/>
                </a:lnTo>
                <a:lnTo>
                  <a:pt x="1116" y="399"/>
                </a:lnTo>
                <a:lnTo>
                  <a:pt x="1059" y="447"/>
                </a:lnTo>
                <a:lnTo>
                  <a:pt x="1001" y="503"/>
                </a:lnTo>
                <a:lnTo>
                  <a:pt x="942" y="564"/>
                </a:lnTo>
                <a:lnTo>
                  <a:pt x="880" y="633"/>
                </a:lnTo>
                <a:lnTo>
                  <a:pt x="817" y="708"/>
                </a:lnTo>
                <a:lnTo>
                  <a:pt x="762" y="777"/>
                </a:lnTo>
                <a:lnTo>
                  <a:pt x="802" y="825"/>
                </a:lnTo>
                <a:lnTo>
                  <a:pt x="832" y="861"/>
                </a:lnTo>
                <a:lnTo>
                  <a:pt x="861" y="894"/>
                </a:lnTo>
                <a:lnTo>
                  <a:pt x="892" y="925"/>
                </a:lnTo>
                <a:lnTo>
                  <a:pt x="921" y="953"/>
                </a:lnTo>
                <a:lnTo>
                  <a:pt x="950" y="980"/>
                </a:lnTo>
                <a:lnTo>
                  <a:pt x="978" y="1003"/>
                </a:lnTo>
                <a:lnTo>
                  <a:pt x="1007" y="1026"/>
                </a:lnTo>
                <a:lnTo>
                  <a:pt x="1034" y="1045"/>
                </a:lnTo>
                <a:lnTo>
                  <a:pt x="1063" y="1063"/>
                </a:lnTo>
                <a:lnTo>
                  <a:pt x="1090" y="1078"/>
                </a:lnTo>
                <a:lnTo>
                  <a:pt x="1116" y="1090"/>
                </a:lnTo>
                <a:lnTo>
                  <a:pt x="1143" y="1101"/>
                </a:lnTo>
                <a:lnTo>
                  <a:pt x="1170" y="1109"/>
                </a:lnTo>
                <a:lnTo>
                  <a:pt x="1197" y="1114"/>
                </a:lnTo>
                <a:lnTo>
                  <a:pt x="1222" y="1118"/>
                </a:lnTo>
                <a:lnTo>
                  <a:pt x="1247" y="1118"/>
                </a:lnTo>
                <a:lnTo>
                  <a:pt x="1291" y="1116"/>
                </a:lnTo>
                <a:lnTo>
                  <a:pt x="1333" y="1111"/>
                </a:lnTo>
                <a:lnTo>
                  <a:pt x="1360" y="1105"/>
                </a:lnTo>
                <a:lnTo>
                  <a:pt x="1360" y="1105"/>
                </a:lnTo>
                <a:lnTo>
                  <a:pt x="1343" y="1141"/>
                </a:lnTo>
                <a:lnTo>
                  <a:pt x="1329" y="1170"/>
                </a:lnTo>
                <a:lnTo>
                  <a:pt x="1316" y="1197"/>
                </a:lnTo>
                <a:lnTo>
                  <a:pt x="1304" y="1222"/>
                </a:lnTo>
                <a:lnTo>
                  <a:pt x="1291" y="1243"/>
                </a:lnTo>
                <a:lnTo>
                  <a:pt x="1279" y="1262"/>
                </a:lnTo>
                <a:lnTo>
                  <a:pt x="1270" y="1279"/>
                </a:lnTo>
                <a:lnTo>
                  <a:pt x="1258" y="1293"/>
                </a:lnTo>
                <a:lnTo>
                  <a:pt x="1249" y="1304"/>
                </a:lnTo>
                <a:lnTo>
                  <a:pt x="1224" y="1325"/>
                </a:lnTo>
                <a:lnTo>
                  <a:pt x="1195" y="1341"/>
                </a:lnTo>
                <a:lnTo>
                  <a:pt x="1164" y="1348"/>
                </a:lnTo>
                <a:lnTo>
                  <a:pt x="1128" y="1352"/>
                </a:lnTo>
                <a:lnTo>
                  <a:pt x="1107" y="1350"/>
                </a:lnTo>
                <a:lnTo>
                  <a:pt x="1084" y="1347"/>
                </a:lnTo>
                <a:lnTo>
                  <a:pt x="1061" y="1341"/>
                </a:lnTo>
                <a:lnTo>
                  <a:pt x="1038" y="1331"/>
                </a:lnTo>
                <a:lnTo>
                  <a:pt x="1013" y="1320"/>
                </a:lnTo>
                <a:lnTo>
                  <a:pt x="988" y="1306"/>
                </a:lnTo>
                <a:lnTo>
                  <a:pt x="961" y="1289"/>
                </a:lnTo>
                <a:lnTo>
                  <a:pt x="934" y="1270"/>
                </a:lnTo>
                <a:lnTo>
                  <a:pt x="907" y="1249"/>
                </a:lnTo>
                <a:lnTo>
                  <a:pt x="879" y="1224"/>
                </a:lnTo>
                <a:lnTo>
                  <a:pt x="850" y="1199"/>
                </a:lnTo>
                <a:lnTo>
                  <a:pt x="819" y="1168"/>
                </a:lnTo>
                <a:lnTo>
                  <a:pt x="788" y="1137"/>
                </a:lnTo>
                <a:lnTo>
                  <a:pt x="758" y="1103"/>
                </a:lnTo>
                <a:lnTo>
                  <a:pt x="725" y="1067"/>
                </a:lnTo>
                <a:lnTo>
                  <a:pt x="692" y="1026"/>
                </a:lnTo>
                <a:lnTo>
                  <a:pt x="629" y="951"/>
                </a:lnTo>
                <a:lnTo>
                  <a:pt x="597" y="997"/>
                </a:lnTo>
                <a:lnTo>
                  <a:pt x="568" y="1040"/>
                </a:lnTo>
                <a:lnTo>
                  <a:pt x="541" y="1078"/>
                </a:lnTo>
                <a:lnTo>
                  <a:pt x="512" y="1114"/>
                </a:lnTo>
                <a:lnTo>
                  <a:pt x="487" y="1147"/>
                </a:lnTo>
                <a:lnTo>
                  <a:pt x="460" y="1180"/>
                </a:lnTo>
                <a:lnTo>
                  <a:pt x="435" y="1207"/>
                </a:lnTo>
                <a:lnTo>
                  <a:pt x="412" y="1233"/>
                </a:lnTo>
                <a:lnTo>
                  <a:pt x="387" y="1256"/>
                </a:lnTo>
                <a:lnTo>
                  <a:pt x="366" y="1279"/>
                </a:lnTo>
                <a:lnTo>
                  <a:pt x="343" y="1297"/>
                </a:lnTo>
                <a:lnTo>
                  <a:pt x="322" y="1314"/>
                </a:lnTo>
                <a:lnTo>
                  <a:pt x="303" y="1327"/>
                </a:lnTo>
                <a:lnTo>
                  <a:pt x="282" y="1339"/>
                </a:lnTo>
                <a:lnTo>
                  <a:pt x="265" y="1348"/>
                </a:lnTo>
                <a:lnTo>
                  <a:pt x="246" y="1354"/>
                </a:lnTo>
                <a:lnTo>
                  <a:pt x="228" y="1358"/>
                </a:lnTo>
                <a:lnTo>
                  <a:pt x="211" y="1360"/>
                </a:lnTo>
                <a:lnTo>
                  <a:pt x="211" y="1360"/>
                </a:lnTo>
                <a:lnTo>
                  <a:pt x="198" y="1358"/>
                </a:lnTo>
                <a:lnTo>
                  <a:pt x="173" y="1352"/>
                </a:lnTo>
                <a:lnTo>
                  <a:pt x="150" y="1343"/>
                </a:lnTo>
                <a:lnTo>
                  <a:pt x="125" y="1327"/>
                </a:lnTo>
                <a:lnTo>
                  <a:pt x="100" y="1306"/>
                </a:lnTo>
                <a:lnTo>
                  <a:pt x="75" y="1279"/>
                </a:lnTo>
                <a:lnTo>
                  <a:pt x="50" y="1249"/>
                </a:lnTo>
                <a:lnTo>
                  <a:pt x="25" y="1212"/>
                </a:lnTo>
                <a:lnTo>
                  <a:pt x="0" y="1170"/>
                </a:lnTo>
                <a:lnTo>
                  <a:pt x="17" y="1174"/>
                </a:lnTo>
                <a:lnTo>
                  <a:pt x="33" y="1178"/>
                </a:lnTo>
                <a:lnTo>
                  <a:pt x="46" y="1180"/>
                </a:lnTo>
                <a:lnTo>
                  <a:pt x="58" y="1180"/>
                </a:lnTo>
                <a:lnTo>
                  <a:pt x="79" y="1178"/>
                </a:lnTo>
                <a:lnTo>
                  <a:pt x="102" y="1174"/>
                </a:lnTo>
                <a:lnTo>
                  <a:pt x="123" y="1168"/>
                </a:lnTo>
                <a:lnTo>
                  <a:pt x="146" y="1161"/>
                </a:lnTo>
                <a:lnTo>
                  <a:pt x="171" y="1149"/>
                </a:lnTo>
                <a:lnTo>
                  <a:pt x="194" y="1136"/>
                </a:lnTo>
                <a:lnTo>
                  <a:pt x="219" y="1118"/>
                </a:lnTo>
                <a:lnTo>
                  <a:pt x="242" y="1101"/>
                </a:lnTo>
                <a:lnTo>
                  <a:pt x="267" y="1080"/>
                </a:lnTo>
                <a:lnTo>
                  <a:pt x="293" y="1055"/>
                </a:lnTo>
                <a:lnTo>
                  <a:pt x="318" y="1030"/>
                </a:lnTo>
                <a:lnTo>
                  <a:pt x="345" y="1001"/>
                </a:lnTo>
                <a:lnTo>
                  <a:pt x="370" y="971"/>
                </a:lnTo>
                <a:lnTo>
                  <a:pt x="397" y="938"/>
                </a:lnTo>
                <a:lnTo>
                  <a:pt x="424" y="902"/>
                </a:lnTo>
                <a:lnTo>
                  <a:pt x="453" y="863"/>
                </a:lnTo>
                <a:lnTo>
                  <a:pt x="504" y="790"/>
                </a:lnTo>
                <a:lnTo>
                  <a:pt x="466" y="740"/>
                </a:lnTo>
                <a:lnTo>
                  <a:pt x="434" y="698"/>
                </a:lnTo>
                <a:lnTo>
                  <a:pt x="405" y="658"/>
                </a:lnTo>
                <a:lnTo>
                  <a:pt x="376" y="618"/>
                </a:lnTo>
                <a:lnTo>
                  <a:pt x="349" y="581"/>
                </a:lnTo>
                <a:lnTo>
                  <a:pt x="326" y="545"/>
                </a:lnTo>
                <a:lnTo>
                  <a:pt x="303" y="510"/>
                </a:lnTo>
                <a:lnTo>
                  <a:pt x="284" y="478"/>
                </a:lnTo>
                <a:lnTo>
                  <a:pt x="267" y="447"/>
                </a:lnTo>
                <a:lnTo>
                  <a:pt x="249" y="416"/>
                </a:lnTo>
                <a:lnTo>
                  <a:pt x="236" y="389"/>
                </a:lnTo>
                <a:lnTo>
                  <a:pt x="224" y="363"/>
                </a:lnTo>
                <a:lnTo>
                  <a:pt x="215" y="338"/>
                </a:lnTo>
                <a:lnTo>
                  <a:pt x="209" y="315"/>
                </a:lnTo>
                <a:lnTo>
                  <a:pt x="203" y="293"/>
                </a:lnTo>
                <a:lnTo>
                  <a:pt x="199" y="272"/>
                </a:lnTo>
                <a:lnTo>
                  <a:pt x="199" y="255"/>
                </a:lnTo>
                <a:lnTo>
                  <a:pt x="201" y="228"/>
                </a:lnTo>
                <a:lnTo>
                  <a:pt x="207" y="201"/>
                </a:lnTo>
                <a:lnTo>
                  <a:pt x="219" y="173"/>
                </a:lnTo>
                <a:lnTo>
                  <a:pt x="236" y="140"/>
                </a:lnTo>
                <a:lnTo>
                  <a:pt x="255" y="107"/>
                </a:lnTo>
                <a:lnTo>
                  <a:pt x="280" y="73"/>
                </a:lnTo>
                <a:lnTo>
                  <a:pt x="311" y="38"/>
                </a:lnTo>
                <a:lnTo>
                  <a:pt x="345" y="0"/>
                </a:lnTo>
                <a:close/>
              </a:path>
            </a:pathLst>
          </a:custGeom>
          <a:solidFill>
            <a:srgbClr val="DC3C00"/>
          </a:solidFill>
          <a:ln>
            <a:noFill/>
          </a:ln>
        </p:spPr>
        <p:txBody>
          <a:bodyPr lIns="68580" tIns="34290" rIns="68580" bIns="34290"/>
          <a:lstStyle/>
          <a:p>
            <a:pPr eaLnBrk="1" fontAlgn="auto" hangingPunct="1">
              <a:spcBef>
                <a:spcPts val="0"/>
              </a:spcBef>
              <a:spcAft>
                <a:spcPts val="0"/>
              </a:spcAft>
            </a:pPr>
            <a:endParaRPr lang="zh-CN" altLang="en-US" sz="1350">
              <a:latin typeface="+mn-lt"/>
              <a:ea typeface="+mn-ea"/>
            </a:endParaRPr>
          </a:p>
        </p:txBody>
      </p:sp>
      <p:pic>
        <p:nvPicPr>
          <p:cNvPr id="2097276" name="Picture 8" descr="44"/>
          <p:cNvPicPr>
            <a:picLocks noChangeAspect="1" noChangeArrowheads="1"/>
          </p:cNvPicPr>
          <p:nvPr/>
        </p:nvPicPr>
        <p:blipFill>
          <a:blip r:embed="rId3"/>
          <a:srcRect/>
          <a:stretch>
            <a:fillRect/>
          </a:stretch>
        </p:blipFill>
        <p:spPr bwMode="auto">
          <a:xfrm>
            <a:off x="8113018" y="4074929"/>
            <a:ext cx="2868514" cy="2794191"/>
          </a:xfrm>
          <a:prstGeom prst="rect">
            <a:avLst/>
          </a:prstGeom>
          <a:noFill/>
          <a:ln>
            <a:noFill/>
          </a:ln>
          <a:effectLst/>
        </p:spPr>
      </p:pic>
      <p:sp>
        <p:nvSpPr>
          <p:cNvPr id="1049360" name="六边形 23"/>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52</a:t>
            </a:r>
            <a:endParaRPr lang="zh-CN" altLang="en-US" sz="280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77" name="图片 26"/>
          <p:cNvPicPr>
            <a:picLocks noChangeAspect="1"/>
          </p:cNvPicPr>
          <p:nvPr/>
        </p:nvPicPr>
        <p:blipFill rotWithShape="1">
          <a:blip r:embed="rId1" cstate="print"/>
          <a:srcRect b="4851"/>
          <a:stretch>
            <a:fillRect/>
          </a:stretch>
        </p:blipFill>
        <p:spPr>
          <a:xfrm flipH="1">
            <a:off x="5299759" y="1383473"/>
            <a:ext cx="1617455" cy="2052000"/>
          </a:xfrm>
          <a:prstGeom prst="rect">
            <a:avLst/>
          </a:prstGeom>
        </p:spPr>
      </p:pic>
      <p:grpSp>
        <p:nvGrpSpPr>
          <p:cNvPr id="328" name="组合 1"/>
          <p:cNvGrpSpPr>
            <a:grpSpLocks noChangeAspect="1"/>
          </p:cNvGrpSpPr>
          <p:nvPr/>
        </p:nvGrpSpPr>
        <p:grpSpPr>
          <a:xfrm>
            <a:off x="4671456" y="1274515"/>
            <a:ext cx="2874056" cy="2880320"/>
            <a:chOff x="3476855" y="2096872"/>
            <a:chExt cx="2520001" cy="2520691"/>
          </a:xfrm>
        </p:grpSpPr>
        <p:sp>
          <p:nvSpPr>
            <p:cNvPr id="1049361" name="任意多边形 2"/>
            <p:cNvSpPr>
              <a:spLocks noChangeAspect="1"/>
            </p:cNvSpPr>
            <p:nvPr/>
          </p:nvSpPr>
          <p:spPr>
            <a:xfrm>
              <a:off x="3476856" y="2096872"/>
              <a:ext cx="2520000" cy="2520000"/>
            </a:xfrm>
            <a:custGeom>
              <a:avLst/>
              <a:gdLst>
                <a:gd name="connsiteX0" fmla="*/ 1260000 w 2520000"/>
                <a:gd name="connsiteY0" fmla="*/ 180000 h 2520000"/>
                <a:gd name="connsiteX1" fmla="*/ 180000 w 2520000"/>
                <a:gd name="connsiteY1" fmla="*/ 1260000 h 2520000"/>
                <a:gd name="connsiteX2" fmla="*/ 1260000 w 2520000"/>
                <a:gd name="connsiteY2" fmla="*/ 2340000 h 2520000"/>
                <a:gd name="connsiteX3" fmla="*/ 2340000 w 2520000"/>
                <a:gd name="connsiteY3" fmla="*/ 1260000 h 2520000"/>
                <a:gd name="connsiteX4" fmla="*/ 1260000 w 2520000"/>
                <a:gd name="connsiteY4" fmla="*/ 180000 h 2520000"/>
                <a:gd name="connsiteX5" fmla="*/ 1260000 w 2520000"/>
                <a:gd name="connsiteY5" fmla="*/ 0 h 2520000"/>
                <a:gd name="connsiteX6" fmla="*/ 2520000 w 2520000"/>
                <a:gd name="connsiteY6" fmla="*/ 1260000 h 2520000"/>
                <a:gd name="connsiteX7" fmla="*/ 1260000 w 2520000"/>
                <a:gd name="connsiteY7" fmla="*/ 2520000 h 2520000"/>
                <a:gd name="connsiteX8" fmla="*/ 0 w 2520000"/>
                <a:gd name="connsiteY8" fmla="*/ 1260000 h 2520000"/>
                <a:gd name="connsiteX9" fmla="*/ 1260000 w 2520000"/>
                <a:gd name="connsiteY9" fmla="*/ 0 h 25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0000" h="2520000">
                  <a:moveTo>
                    <a:pt x="1260000" y="180000"/>
                  </a:moveTo>
                  <a:cubicBezTo>
                    <a:pt x="663532" y="180000"/>
                    <a:pt x="180000" y="663532"/>
                    <a:pt x="180000" y="1260000"/>
                  </a:cubicBezTo>
                  <a:cubicBezTo>
                    <a:pt x="180000" y="1856468"/>
                    <a:pt x="663532" y="2340000"/>
                    <a:pt x="1260000" y="2340000"/>
                  </a:cubicBezTo>
                  <a:cubicBezTo>
                    <a:pt x="1856468" y="2340000"/>
                    <a:pt x="2340000" y="1856468"/>
                    <a:pt x="2340000" y="1260000"/>
                  </a:cubicBezTo>
                  <a:cubicBezTo>
                    <a:pt x="2340000" y="663532"/>
                    <a:pt x="1856468" y="180000"/>
                    <a:pt x="1260000" y="180000"/>
                  </a:cubicBezTo>
                  <a:close/>
                  <a:moveTo>
                    <a:pt x="1260000" y="0"/>
                  </a:moveTo>
                  <a:cubicBezTo>
                    <a:pt x="1955879" y="0"/>
                    <a:pt x="2520000" y="564121"/>
                    <a:pt x="2520000" y="1260000"/>
                  </a:cubicBezTo>
                  <a:cubicBezTo>
                    <a:pt x="2520000" y="1955879"/>
                    <a:pt x="1955879" y="2520000"/>
                    <a:pt x="1260000" y="2520000"/>
                  </a:cubicBezTo>
                  <a:cubicBezTo>
                    <a:pt x="564121" y="2520000"/>
                    <a:pt x="0" y="1955879"/>
                    <a:pt x="0" y="1260000"/>
                  </a:cubicBezTo>
                  <a:cubicBezTo>
                    <a:pt x="0" y="564121"/>
                    <a:pt x="564121" y="0"/>
                    <a:pt x="126000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362" name="空心弧 3"/>
            <p:cNvSpPr>
              <a:spLocks noChangeAspect="1"/>
            </p:cNvSpPr>
            <p:nvPr/>
          </p:nvSpPr>
          <p:spPr>
            <a:xfrm rot="18000000">
              <a:off x="3476856" y="2096872"/>
              <a:ext cx="2520000" cy="2520000"/>
            </a:xfrm>
            <a:prstGeom prst="blockArc">
              <a:avLst>
                <a:gd name="adj1" fmla="val 10796108"/>
                <a:gd name="adj2" fmla="val 17951701"/>
                <a:gd name="adj3" fmla="val 6837"/>
              </a:avLst>
            </a:prstGeom>
            <a:solidFill>
              <a:srgbClr val="4472C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9363" name="空心弧 4"/>
            <p:cNvSpPr>
              <a:spLocks noChangeAspect="1"/>
            </p:cNvSpPr>
            <p:nvPr/>
          </p:nvSpPr>
          <p:spPr>
            <a:xfrm rot="3600000" flipH="1">
              <a:off x="3476855" y="2097563"/>
              <a:ext cx="2520000" cy="2520000"/>
            </a:xfrm>
            <a:prstGeom prst="blockArc">
              <a:avLst>
                <a:gd name="adj1" fmla="val 10792588"/>
                <a:gd name="adj2" fmla="val 18055246"/>
                <a:gd name="adj3" fmla="val 7202"/>
              </a:avLst>
            </a:pr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049364" name="椭圆 6"/>
          <p:cNvSpPr/>
          <p:nvPr/>
        </p:nvSpPr>
        <p:spPr>
          <a:xfrm>
            <a:off x="7293512" y="1309165"/>
            <a:ext cx="504000" cy="504000"/>
          </a:xfrm>
          <a:prstGeom prst="ellipse">
            <a:avLst/>
          </a:pr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cs typeface="Arial" panose="020B0604020202020204" pitchFamily="34" charset="0"/>
              </a:rPr>
              <a:t>3</a:t>
            </a:r>
            <a:endParaRPr lang="zh-CN" altLang="en-US" sz="2800" b="1" dirty="0">
              <a:latin typeface="Arial" panose="020B0604020202020204" pitchFamily="34" charset="0"/>
              <a:cs typeface="Arial" panose="020B0604020202020204" pitchFamily="34" charset="0"/>
            </a:endParaRPr>
          </a:p>
        </p:txBody>
      </p:sp>
      <p:sp>
        <p:nvSpPr>
          <p:cNvPr id="1049365" name="椭圆 7"/>
          <p:cNvSpPr/>
          <p:nvPr/>
        </p:nvSpPr>
        <p:spPr>
          <a:xfrm>
            <a:off x="7283480" y="3621141"/>
            <a:ext cx="504000" cy="504000"/>
          </a:xfrm>
          <a:prstGeom prst="ellipse">
            <a:avLst/>
          </a:pr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cs typeface="Arial" panose="020B0604020202020204" pitchFamily="34" charset="0"/>
              </a:rPr>
              <a:t>5</a:t>
            </a:r>
            <a:endParaRPr lang="zh-CN" altLang="en-US" sz="2800" b="1" dirty="0">
              <a:latin typeface="Arial" panose="020B0604020202020204" pitchFamily="34" charset="0"/>
              <a:cs typeface="Arial" panose="020B0604020202020204" pitchFamily="34" charset="0"/>
            </a:endParaRPr>
          </a:p>
        </p:txBody>
      </p:sp>
      <p:sp>
        <p:nvSpPr>
          <p:cNvPr id="1049366" name="椭圆 8"/>
          <p:cNvSpPr/>
          <p:nvPr/>
        </p:nvSpPr>
        <p:spPr>
          <a:xfrm>
            <a:off x="7694868" y="2458334"/>
            <a:ext cx="504000" cy="504000"/>
          </a:xfrm>
          <a:prstGeom prst="ellipse">
            <a:avLst/>
          </a:pr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cs typeface="Arial" panose="020B0604020202020204" pitchFamily="34" charset="0"/>
              </a:rPr>
              <a:t>4</a:t>
            </a:r>
            <a:endParaRPr lang="zh-CN" altLang="en-US" sz="2800" b="1" dirty="0">
              <a:latin typeface="Arial" panose="020B0604020202020204" pitchFamily="34" charset="0"/>
              <a:cs typeface="Arial" panose="020B0604020202020204" pitchFamily="34" charset="0"/>
            </a:endParaRPr>
          </a:p>
        </p:txBody>
      </p:sp>
      <p:sp>
        <p:nvSpPr>
          <p:cNvPr id="1049367" name="椭圆 16"/>
          <p:cNvSpPr/>
          <p:nvPr/>
        </p:nvSpPr>
        <p:spPr>
          <a:xfrm>
            <a:off x="4404932" y="1305809"/>
            <a:ext cx="504000" cy="50400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cs typeface="Arial" panose="020B0604020202020204" pitchFamily="34" charset="0"/>
              </a:rPr>
              <a:t>1</a:t>
            </a:r>
            <a:endParaRPr lang="zh-CN" altLang="en-US" sz="2800" b="1" dirty="0">
              <a:latin typeface="Arial" panose="020B0604020202020204" pitchFamily="34" charset="0"/>
              <a:cs typeface="Arial" panose="020B0604020202020204" pitchFamily="34" charset="0"/>
            </a:endParaRPr>
          </a:p>
        </p:txBody>
      </p:sp>
      <p:sp>
        <p:nvSpPr>
          <p:cNvPr id="1049368" name="椭圆 17"/>
          <p:cNvSpPr/>
          <p:nvPr/>
        </p:nvSpPr>
        <p:spPr>
          <a:xfrm>
            <a:off x="3972045" y="2458334"/>
            <a:ext cx="504000" cy="50400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cs typeface="Arial" panose="020B0604020202020204" pitchFamily="34" charset="0"/>
              </a:rPr>
              <a:t>2</a:t>
            </a:r>
            <a:endParaRPr lang="zh-CN" altLang="en-US" sz="2800" b="1" dirty="0">
              <a:latin typeface="Arial" panose="020B0604020202020204" pitchFamily="34" charset="0"/>
              <a:cs typeface="Arial" panose="020B0604020202020204" pitchFamily="34" charset="0"/>
            </a:endParaRPr>
          </a:p>
        </p:txBody>
      </p:sp>
      <p:sp>
        <p:nvSpPr>
          <p:cNvPr id="1049369" name="椭圆 18"/>
          <p:cNvSpPr/>
          <p:nvPr/>
        </p:nvSpPr>
        <p:spPr>
          <a:xfrm>
            <a:off x="4395052" y="3615739"/>
            <a:ext cx="504000" cy="50400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cs typeface="Arial" panose="020B0604020202020204" pitchFamily="34" charset="0"/>
              </a:rPr>
              <a:t>6</a:t>
            </a:r>
            <a:endParaRPr lang="zh-CN" altLang="en-US" sz="2800" b="1" dirty="0">
              <a:latin typeface="Arial" panose="020B0604020202020204" pitchFamily="34" charset="0"/>
              <a:cs typeface="Arial" panose="020B0604020202020204" pitchFamily="34" charset="0"/>
            </a:endParaRPr>
          </a:p>
        </p:txBody>
      </p:sp>
      <p:sp>
        <p:nvSpPr>
          <p:cNvPr id="1049370" name="矩形 8"/>
          <p:cNvSpPr>
            <a:spLocks noChangeArrowheads="1"/>
          </p:cNvSpPr>
          <p:nvPr/>
        </p:nvSpPr>
        <p:spPr bwMode="auto">
          <a:xfrm flipH="1">
            <a:off x="5317960" y="3317383"/>
            <a:ext cx="1640425" cy="458908"/>
          </a:xfrm>
          <a:prstGeom prst="rect">
            <a:avLst/>
          </a:prstGeom>
        </p:spPr>
        <p:txBody>
          <a:bodyPr wrap="square">
            <a:spAutoFit/>
          </a:bodyPr>
          <a:lstStyle/>
          <a:p>
            <a:pPr algn="ctr">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从业人员权利</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45846" name="直接箭头连接符 30"/>
          <p:cNvCxnSpPr/>
          <p:nvPr/>
        </p:nvCxnSpPr>
        <p:spPr>
          <a:xfrm flipH="1">
            <a:off x="6330172" y="4208888"/>
            <a:ext cx="803952" cy="785849"/>
          </a:xfrm>
          <a:prstGeom prst="straightConnector1">
            <a:avLst/>
          </a:prstGeom>
          <a:ln w="28575">
            <a:solidFill>
              <a:schemeClr val="tx1">
                <a:lumMod val="65000"/>
                <a:lumOff val="35000"/>
              </a:schemeClr>
            </a:solidFill>
            <a:prstDash val="dash"/>
            <a:tailEnd type="triangle" w="lg" len="lg"/>
          </a:ln>
        </p:spPr>
        <p:style>
          <a:lnRef idx="1">
            <a:schemeClr val="accent1"/>
          </a:lnRef>
          <a:fillRef idx="0">
            <a:schemeClr val="accent1"/>
          </a:fillRef>
          <a:effectRef idx="0">
            <a:schemeClr val="accent1"/>
          </a:effectRef>
          <a:fontRef idx="minor">
            <a:schemeClr val="tx1"/>
          </a:fontRef>
        </p:style>
      </p:cxnSp>
      <p:cxnSp>
        <p:nvCxnSpPr>
          <p:cNvPr id="3145847" name="直接连接符 9"/>
          <p:cNvCxnSpPr/>
          <p:nvPr/>
        </p:nvCxnSpPr>
        <p:spPr>
          <a:xfrm>
            <a:off x="10560727" y="2294835"/>
            <a:ext cx="0" cy="792000"/>
          </a:xfrm>
          <a:prstGeom prst="line">
            <a:avLst/>
          </a:prstGeom>
          <a:ln w="57150">
            <a:solidFill>
              <a:srgbClr val="30A1C3"/>
            </a:solidFill>
          </a:ln>
        </p:spPr>
        <p:style>
          <a:lnRef idx="1">
            <a:schemeClr val="accent1"/>
          </a:lnRef>
          <a:fillRef idx="0">
            <a:schemeClr val="accent1"/>
          </a:fillRef>
          <a:effectRef idx="0">
            <a:schemeClr val="accent1"/>
          </a:effectRef>
          <a:fontRef idx="minor">
            <a:schemeClr val="tx1"/>
          </a:fontRef>
        </p:style>
      </p:cxnSp>
      <p:cxnSp>
        <p:nvCxnSpPr>
          <p:cNvPr id="3145848" name="直接连接符 31"/>
          <p:cNvCxnSpPr/>
          <p:nvPr/>
        </p:nvCxnSpPr>
        <p:spPr>
          <a:xfrm>
            <a:off x="10560727" y="3589030"/>
            <a:ext cx="0" cy="900000"/>
          </a:xfrm>
          <a:prstGeom prst="line">
            <a:avLst/>
          </a:prstGeom>
          <a:ln w="57150">
            <a:solidFill>
              <a:srgbClr val="30A1C3"/>
            </a:solidFill>
          </a:ln>
        </p:spPr>
        <p:style>
          <a:lnRef idx="1">
            <a:schemeClr val="accent1"/>
          </a:lnRef>
          <a:fillRef idx="0">
            <a:schemeClr val="accent1"/>
          </a:fillRef>
          <a:effectRef idx="0">
            <a:schemeClr val="accent1"/>
          </a:effectRef>
          <a:fontRef idx="minor">
            <a:schemeClr val="tx1"/>
          </a:fontRef>
        </p:style>
      </p:cxnSp>
      <p:sp>
        <p:nvSpPr>
          <p:cNvPr id="1049371" name="矩形 25"/>
          <p:cNvSpPr/>
          <p:nvPr/>
        </p:nvSpPr>
        <p:spPr>
          <a:xfrm>
            <a:off x="1374407" y="980728"/>
            <a:ext cx="3044990" cy="1154162"/>
          </a:xfrm>
          <a:prstGeom prst="rect">
            <a:avLst/>
          </a:prstGeom>
        </p:spPr>
        <p:txBody>
          <a:bodyPr wrap="square">
            <a:spAutoFit/>
          </a:bodyPr>
          <a:lstStyle/>
          <a:p>
            <a:pPr algn="r">
              <a:lnSpc>
                <a:spcPct val="150000"/>
              </a:lnSpc>
            </a:pPr>
            <a:r>
              <a:rPr lang="zh-CN" altLang="en-US" b="1" dirty="0">
                <a:solidFill>
                  <a:srgbClr val="4472C4"/>
                </a:solidFill>
                <a:latin typeface="微软雅黑" panose="020B0503020204020204" pitchFamily="34" charset="-122"/>
                <a:ea typeface="微软雅黑" panose="020B0503020204020204" pitchFamily="34" charset="-122"/>
              </a:rPr>
              <a:t>知情权</a:t>
            </a:r>
            <a:endParaRPr lang="en-US" altLang="zh-CN" b="1" dirty="0">
              <a:solidFill>
                <a:srgbClr val="4472C4"/>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了解其作业场所和工作岗位存在的</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r" eaLnBrk="1" fontAlgn="auto" hangingPunct="1">
              <a:lnSpc>
                <a:spcPct val="150000"/>
              </a:lnSpc>
              <a:spcBef>
                <a:spcPts val="0"/>
              </a:spcBef>
              <a:spcAft>
                <a:spcPts val="0"/>
              </a:spcAft>
            </a:pPr>
            <a:r>
              <a:rPr lang="zh-CN" altLang="en-US" sz="1400" b="1" dirty="0">
                <a:solidFill>
                  <a:srgbClr val="4472C4"/>
                </a:solidFill>
                <a:latin typeface="微软雅黑" panose="020B0503020204020204" pitchFamily="34" charset="-122"/>
                <a:ea typeface="微软雅黑" panose="020B0503020204020204" pitchFamily="34" charset="-122"/>
              </a:rPr>
              <a:t>危险因素、防范措施</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及事故</a:t>
            </a:r>
            <a:r>
              <a:rPr lang="zh-CN" altLang="en-US" sz="1400" b="1" dirty="0">
                <a:solidFill>
                  <a:srgbClr val="4472C4"/>
                </a:solidFill>
                <a:latin typeface="微软雅黑" panose="020B0503020204020204" pitchFamily="34" charset="-122"/>
                <a:ea typeface="微软雅黑" panose="020B0503020204020204" pitchFamily="34" charset="-122"/>
              </a:rPr>
              <a:t>应急措施</a:t>
            </a:r>
            <a:endParaRPr lang="zh-CN" altLang="en-US" sz="1400" b="1" dirty="0">
              <a:solidFill>
                <a:srgbClr val="4472C4"/>
              </a:solidFill>
              <a:latin typeface="微软雅黑" panose="020B0503020204020204" pitchFamily="34" charset="-122"/>
              <a:ea typeface="微软雅黑" panose="020B0503020204020204" pitchFamily="34" charset="-122"/>
            </a:endParaRPr>
          </a:p>
        </p:txBody>
      </p:sp>
      <p:sp>
        <p:nvSpPr>
          <p:cNvPr id="1049372" name="矩形 32"/>
          <p:cNvSpPr/>
          <p:nvPr/>
        </p:nvSpPr>
        <p:spPr>
          <a:xfrm>
            <a:off x="1180199" y="2294837"/>
            <a:ext cx="2825715" cy="792909"/>
          </a:xfrm>
          <a:prstGeom prst="rect">
            <a:avLst/>
          </a:prstGeom>
        </p:spPr>
        <p:txBody>
          <a:bodyPr wrap="square">
            <a:spAutoFit/>
          </a:bodyPr>
          <a:lstStyle/>
          <a:p>
            <a:pPr algn="r">
              <a:lnSpc>
                <a:spcPct val="150000"/>
              </a:lnSpc>
            </a:pPr>
            <a:r>
              <a:rPr lang="zh-CN" altLang="en-US" b="1" dirty="0">
                <a:solidFill>
                  <a:srgbClr val="4472C4"/>
                </a:solidFill>
                <a:latin typeface="微软雅黑" panose="020B0503020204020204" pitchFamily="34" charset="-122"/>
                <a:ea typeface="微软雅黑" panose="020B0503020204020204" pitchFamily="34" charset="-122"/>
              </a:rPr>
              <a:t>建议权</a:t>
            </a:r>
            <a:endParaRPr lang="zh-CN" altLang="en-US" b="1" dirty="0">
              <a:solidFill>
                <a:srgbClr val="4472C4"/>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对本单位的安全工作提出建议</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9373" name="矩形 33"/>
          <p:cNvSpPr/>
          <p:nvPr/>
        </p:nvSpPr>
        <p:spPr>
          <a:xfrm>
            <a:off x="1180199" y="3396841"/>
            <a:ext cx="3220529" cy="941796"/>
          </a:xfrm>
          <a:prstGeom prst="rect">
            <a:avLst/>
          </a:prstGeom>
        </p:spPr>
        <p:txBody>
          <a:bodyPr wrap="square">
            <a:spAutoFit/>
          </a:bodyPr>
          <a:lstStyle/>
          <a:p>
            <a:pPr algn="r">
              <a:lnSpc>
                <a:spcPct val="120000"/>
              </a:lnSpc>
            </a:pPr>
            <a:r>
              <a:rPr lang="zh-CN" altLang="en-US" b="1" dirty="0">
                <a:solidFill>
                  <a:srgbClr val="4472C4"/>
                </a:solidFill>
                <a:latin typeface="微软雅黑" panose="020B0503020204020204" pitchFamily="34" charset="-122"/>
                <a:ea typeface="微软雅黑" panose="020B0503020204020204" pitchFamily="34" charset="-122"/>
              </a:rPr>
              <a:t>索赔权</a:t>
            </a:r>
            <a:endParaRPr lang="en-US" altLang="zh-CN" b="1" dirty="0">
              <a:solidFill>
                <a:srgbClr val="4472C4"/>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因安全事故受到损害的，除享有工伤社会保险外，有权向本单位提出赔偿要求</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9374" name="矩形 34"/>
          <p:cNvSpPr/>
          <p:nvPr/>
        </p:nvSpPr>
        <p:spPr>
          <a:xfrm>
            <a:off x="7797514" y="1097771"/>
            <a:ext cx="2784915" cy="941796"/>
          </a:xfrm>
          <a:prstGeom prst="rect">
            <a:avLst/>
          </a:prstGeom>
        </p:spPr>
        <p:txBody>
          <a:bodyPr wrap="square">
            <a:spAutoFit/>
          </a:bodyPr>
          <a:lstStyle/>
          <a:p>
            <a:pPr>
              <a:lnSpc>
                <a:spcPct val="120000"/>
              </a:lnSpc>
            </a:pPr>
            <a:r>
              <a:rPr lang="zh-CN" altLang="en-US" b="1" dirty="0">
                <a:solidFill>
                  <a:srgbClr val="DC3C00"/>
                </a:solidFill>
                <a:latin typeface="微软雅黑" panose="020B0503020204020204" pitchFamily="34" charset="-122"/>
                <a:ea typeface="微软雅黑" panose="020B0503020204020204" pitchFamily="34" charset="-122"/>
              </a:rPr>
              <a:t>批评、控告权</a:t>
            </a:r>
            <a:endParaRPr lang="zh-CN" altLang="en-US" b="1" dirty="0">
              <a:solidFill>
                <a:srgbClr val="DC3C00"/>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对本单位安全生产工作中存在的问题提出批评、检举、控告</a:t>
            </a:r>
            <a:endParaRPr lang="zh-CN" altLang="en-US" sz="1400" b="1" dirty="0">
              <a:solidFill>
                <a:srgbClr val="C00000"/>
              </a:solidFill>
              <a:latin typeface="微软雅黑" panose="020B0503020204020204" pitchFamily="34" charset="-122"/>
              <a:ea typeface="微软雅黑" panose="020B0503020204020204" pitchFamily="34" charset="-122"/>
            </a:endParaRPr>
          </a:p>
        </p:txBody>
      </p:sp>
      <p:sp>
        <p:nvSpPr>
          <p:cNvPr id="1049375" name="矩形 35"/>
          <p:cNvSpPr/>
          <p:nvPr/>
        </p:nvSpPr>
        <p:spPr>
          <a:xfrm>
            <a:off x="8186189" y="2251850"/>
            <a:ext cx="2139028" cy="941796"/>
          </a:xfrm>
          <a:prstGeom prst="rect">
            <a:avLst/>
          </a:prstGeom>
        </p:spPr>
        <p:txBody>
          <a:bodyPr wrap="square">
            <a:spAutoFit/>
          </a:bodyPr>
          <a:lstStyle/>
          <a:p>
            <a:pPr>
              <a:lnSpc>
                <a:spcPct val="120000"/>
              </a:lnSpc>
            </a:pPr>
            <a:r>
              <a:rPr lang="zh-CN" altLang="en-US" b="1" dirty="0">
                <a:solidFill>
                  <a:srgbClr val="DC3C00"/>
                </a:solidFill>
                <a:latin typeface="微软雅黑" panose="020B0503020204020204" pitchFamily="34" charset="-122"/>
                <a:ea typeface="微软雅黑" panose="020B0503020204020204" pitchFamily="34" charset="-122"/>
              </a:rPr>
              <a:t>拒绝违章权</a:t>
            </a:r>
            <a:endParaRPr lang="zh-CN" altLang="en-US" b="1" dirty="0">
              <a:solidFill>
                <a:srgbClr val="DC3C00"/>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有权拒绝违章指挥和强令冒险作业</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9376" name="矩形 36"/>
          <p:cNvSpPr/>
          <p:nvPr/>
        </p:nvSpPr>
        <p:spPr>
          <a:xfrm>
            <a:off x="7769446" y="3288703"/>
            <a:ext cx="2795092" cy="1200329"/>
          </a:xfrm>
          <a:prstGeom prst="rect">
            <a:avLst/>
          </a:prstGeom>
        </p:spPr>
        <p:txBody>
          <a:bodyPr wrap="square">
            <a:spAutoFit/>
          </a:bodyPr>
          <a:lstStyle/>
          <a:p>
            <a:pPr>
              <a:lnSpc>
                <a:spcPct val="120000"/>
              </a:lnSpc>
            </a:pPr>
            <a:r>
              <a:rPr lang="zh-CN" altLang="en-US" b="1" dirty="0">
                <a:solidFill>
                  <a:srgbClr val="DC3C00"/>
                </a:solidFill>
                <a:latin typeface="微软雅黑" panose="020B0503020204020204" pitchFamily="34" charset="-122"/>
                <a:ea typeface="微软雅黑" panose="020B0503020204020204" pitchFamily="34" charset="-122"/>
              </a:rPr>
              <a:t>停止作业权</a:t>
            </a:r>
            <a:endParaRPr lang="en-US" altLang="zh-CN" b="1" dirty="0">
              <a:solidFill>
                <a:srgbClr val="DC3C00"/>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发现直接危及人身安全的紧急情况时，有权停止作业或者在采取可能的应急措施后撤离作业场所</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9377" name="矩形 5"/>
          <p:cNvSpPr/>
          <p:nvPr/>
        </p:nvSpPr>
        <p:spPr>
          <a:xfrm>
            <a:off x="3972045" y="5048419"/>
            <a:ext cx="4716254" cy="787523"/>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生产经营单位不得因从业人员在前款</a:t>
            </a:r>
            <a:r>
              <a:rPr lang="zh-CN" altLang="en-US" sz="1600" b="1" dirty="0">
                <a:solidFill>
                  <a:srgbClr val="DC3C00"/>
                </a:solidFill>
                <a:latin typeface="微软雅黑" panose="020B0503020204020204" pitchFamily="34" charset="-122"/>
                <a:ea typeface="微软雅黑" panose="020B0503020204020204" pitchFamily="34" charset="-122"/>
              </a:rPr>
              <a:t>③④⑤</a:t>
            </a:r>
            <a:r>
              <a:rPr lang="zh-CN" altLang="en-US" sz="1600" dirty="0">
                <a:latin typeface="微软雅黑" panose="020B0503020204020204" pitchFamily="34" charset="-122"/>
                <a:ea typeface="微软雅黑" panose="020B0503020204020204" pitchFamily="34" charset="-122"/>
              </a:rPr>
              <a:t>而降低其工资、福利等待遇或者解除与其订立的劳动合同</a:t>
            </a:r>
            <a:endParaRPr lang="zh-CN" altLang="en-US" sz="1600" dirty="0">
              <a:latin typeface="微软雅黑" panose="020B0503020204020204" pitchFamily="34" charset="-122"/>
              <a:ea typeface="微软雅黑" panose="020B0503020204020204" pitchFamily="34" charset="-122"/>
            </a:endParaRPr>
          </a:p>
        </p:txBody>
      </p:sp>
      <p:sp>
        <p:nvSpPr>
          <p:cNvPr id="1049378" name="六边形 23"/>
          <p:cNvSpPr/>
          <p:nvPr/>
        </p:nvSpPr>
        <p:spPr>
          <a:xfrm>
            <a:off x="9975272" y="100621"/>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56</a:t>
            </a:r>
            <a:endParaRPr lang="zh-CN" altLang="en-US" sz="2800" dirty="0"/>
          </a:p>
        </p:txBody>
      </p:sp>
      <p:sp>
        <p:nvSpPr>
          <p:cNvPr id="1049379" name="六边形 24"/>
          <p:cNvSpPr/>
          <p:nvPr/>
        </p:nvSpPr>
        <p:spPr>
          <a:xfrm>
            <a:off x="6980126" y="100621"/>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53</a:t>
            </a:r>
            <a:endParaRPr lang="zh-CN" altLang="en-US" sz="2800" dirty="0"/>
          </a:p>
        </p:txBody>
      </p:sp>
      <p:sp>
        <p:nvSpPr>
          <p:cNvPr id="1049380" name="六边形 28"/>
          <p:cNvSpPr/>
          <p:nvPr/>
        </p:nvSpPr>
        <p:spPr>
          <a:xfrm>
            <a:off x="7978508" y="100621"/>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54</a:t>
            </a:r>
            <a:endParaRPr lang="zh-CN" altLang="en-US" sz="2800" dirty="0"/>
          </a:p>
        </p:txBody>
      </p:sp>
      <p:sp>
        <p:nvSpPr>
          <p:cNvPr id="1049381" name="六边形 29"/>
          <p:cNvSpPr/>
          <p:nvPr/>
        </p:nvSpPr>
        <p:spPr>
          <a:xfrm>
            <a:off x="8976890" y="100621"/>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55</a:t>
            </a:r>
            <a:endParaRPr lang="zh-CN" altLang="en-US" sz="2800" dirty="0"/>
          </a:p>
        </p:txBody>
      </p:sp>
      <p:sp>
        <p:nvSpPr>
          <p:cNvPr id="1049382" name="文本框 37"/>
          <p:cNvSpPr txBox="1"/>
          <p:nvPr/>
        </p:nvSpPr>
        <p:spPr>
          <a:xfrm>
            <a:off x="272113" y="4327103"/>
            <a:ext cx="5594930" cy="307777"/>
          </a:xfrm>
          <a:prstGeom prst="rect">
            <a:avLst/>
          </a:prstGeom>
          <a:noFill/>
        </p:spPr>
        <p:txBody>
          <a:bodyPr wrap="square">
            <a:spAutoFit/>
          </a:bodyPr>
          <a:lstStyle/>
          <a:p>
            <a:pPr algn="ctr"/>
            <a:r>
              <a:rPr lang="zh-CN" altLang="en-US" sz="1400" b="1" dirty="0">
                <a:latin typeface="微软雅黑" panose="020B0503020204020204" pitchFamily="34" charset="-122"/>
                <a:ea typeface="微软雅黑" panose="020B0503020204020204" pitchFamily="34" charset="-122"/>
              </a:rPr>
              <a:t>生产经营单位发生生产安全事故后，</a:t>
            </a:r>
            <a:r>
              <a:rPr lang="zh-CN" altLang="en-US" sz="1400" b="1" dirty="0">
                <a:solidFill>
                  <a:srgbClr val="0F73BE"/>
                </a:solidFill>
                <a:latin typeface="微软雅黑" panose="020B0503020204020204" pitchFamily="34" charset="-122"/>
                <a:ea typeface="微软雅黑" panose="020B0503020204020204" pitchFamily="34" charset="-122"/>
              </a:rPr>
              <a:t>应当及时采取措施救治有关人员。</a:t>
            </a:r>
            <a:endParaRPr lang="zh-CN" altLang="en-US" sz="1400" b="1" dirty="0">
              <a:solidFill>
                <a:srgbClr val="0F73BE"/>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20" name="表格 11"/>
          <p:cNvGraphicFramePr>
            <a:graphicFrameLocks noGrp="1"/>
          </p:cNvGraphicFramePr>
          <p:nvPr/>
        </p:nvGraphicFramePr>
        <p:xfrm>
          <a:off x="1299911" y="1844431"/>
          <a:ext cx="3147368" cy="2376488"/>
        </p:xfrm>
        <a:graphic>
          <a:graphicData uri="http://schemas.openxmlformats.org/drawingml/2006/table">
            <a:tbl>
              <a:tblPr firstRow="1" bandRow="1">
                <a:tableStyleId>{5C22544A-7EE6-4342-B048-85BDC9FD1C3A}</a:tableStyleId>
              </a:tblPr>
              <a:tblGrid>
                <a:gridCol w="273344"/>
                <a:gridCol w="2874024"/>
              </a:tblGrid>
              <a:tr h="548444">
                <a:tc gridSpan="2">
                  <a:txBody>
                    <a:bodyPr/>
                    <a:lstStyle/>
                    <a:p>
                      <a:pPr algn="r">
                        <a:lnSpc>
                          <a:spcPct val="150000"/>
                        </a:lnSpc>
                      </a:pPr>
                      <a:r>
                        <a:rPr lang="zh-CN" altLang="en-US" sz="2000" spc="0" dirty="0">
                          <a:solidFill>
                            <a:schemeClr val="tx1">
                              <a:lumMod val="65000"/>
                              <a:lumOff val="35000"/>
                            </a:schemeClr>
                          </a:solidFill>
                          <a:latin typeface="微软雅黑" panose="020B0503020204020204" pitchFamily="34" charset="-122"/>
                          <a:ea typeface="微软雅黑" panose="020B0503020204020204" pitchFamily="34" charset="-122"/>
                        </a:rPr>
                        <a:t>应当</a:t>
                      </a:r>
                      <a:endParaRPr lang="zh-CN" altLang="en-US" sz="2000" spc="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67" marR="91467" marT="45638" marB="4563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hMerge="1">
                  <a:tcPr/>
                </a:tc>
              </a:tr>
              <a:tr h="457011">
                <a:tc>
                  <a:txBody>
                    <a:bodyPr/>
                    <a:lstStyle/>
                    <a:p>
                      <a:pPr algn="r">
                        <a:lnSpc>
                          <a:spcPct val="150000"/>
                        </a:lnSpc>
                      </a:pPr>
                      <a:r>
                        <a:rPr lang="zh-CN" altLang="en-US" sz="1400" b="0" dirty="0">
                          <a:solidFill>
                            <a:srgbClr val="C00000"/>
                          </a:solidFill>
                          <a:latin typeface="微软雅黑" panose="020B0503020204020204" pitchFamily="34" charset="-122"/>
                          <a:ea typeface="微软雅黑" panose="020B0503020204020204" pitchFamily="34" charset="-122"/>
                        </a:rPr>
                        <a:t>√</a:t>
                      </a:r>
                      <a:endParaRPr lang="zh-CN" altLang="en-US" sz="1400" b="0" dirty="0">
                        <a:solidFill>
                          <a:srgbClr val="C00000"/>
                        </a:solidFill>
                        <a:latin typeface="微软雅黑" panose="020B0503020204020204" pitchFamily="34" charset="-122"/>
                        <a:ea typeface="微软雅黑" panose="020B0503020204020204" pitchFamily="34" charset="-122"/>
                      </a:endParaRPr>
                    </a:p>
                  </a:txBody>
                  <a:tcPr marL="91467" marR="91467" marT="45638" marB="4563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gn="r">
                        <a:lnSpc>
                          <a:spcPct val="150000"/>
                        </a:lnSpc>
                      </a:pPr>
                      <a:r>
                        <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rPr>
                        <a:t>接受安全生产教育和培训</a:t>
                      </a:r>
                      <a:endPar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67" marR="91467" marT="45638" marB="4563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457011">
                <a:tc>
                  <a:txBody>
                    <a:bodyPr/>
                    <a:lstStyle/>
                    <a:p>
                      <a:pPr marL="0" marR="0" indent="0" algn="r" defTabSz="914400" rtl="0" eaLnBrk="1" fontAlgn="auto" latinLnBrk="0" hangingPunct="1">
                        <a:lnSpc>
                          <a:spcPct val="150000"/>
                        </a:lnSpc>
                        <a:spcBef>
                          <a:spcPts val="0"/>
                        </a:spcBef>
                        <a:spcAft>
                          <a:spcPts val="0"/>
                        </a:spcAft>
                        <a:buClrTx/>
                        <a:buSzTx/>
                        <a:buFontTx/>
                        <a:buNone/>
                      </a:pPr>
                      <a:r>
                        <a:rPr lang="zh-CN" altLang="en-US" sz="1400" b="0" dirty="0">
                          <a:solidFill>
                            <a:srgbClr val="C00000"/>
                          </a:solidFill>
                          <a:latin typeface="微软雅黑" panose="020B0503020204020204" pitchFamily="34" charset="-122"/>
                          <a:ea typeface="微软雅黑" panose="020B0503020204020204" pitchFamily="34" charset="-122"/>
                        </a:rPr>
                        <a:t>√</a:t>
                      </a:r>
                      <a:endParaRPr lang="zh-CN" altLang="en-US" sz="1400" b="0" dirty="0">
                        <a:solidFill>
                          <a:srgbClr val="C00000"/>
                        </a:solidFill>
                        <a:latin typeface="微软雅黑" panose="020B0503020204020204" pitchFamily="34" charset="-122"/>
                        <a:ea typeface="微软雅黑" panose="020B0503020204020204" pitchFamily="34" charset="-122"/>
                      </a:endParaRPr>
                    </a:p>
                  </a:txBody>
                  <a:tcPr marL="91467" marR="91467" marT="45638" marB="4563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gn="r">
                        <a:lnSpc>
                          <a:spcPct val="150000"/>
                        </a:lnSpc>
                      </a:pPr>
                      <a:r>
                        <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rPr>
                        <a:t>掌握本职工作所需的安全生产知识</a:t>
                      </a:r>
                      <a:endPar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67" marR="91467" marT="45638" marB="4563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457011">
                <a:tc>
                  <a:txBody>
                    <a:bodyPr/>
                    <a:lstStyle/>
                    <a:p>
                      <a:pPr marL="0" marR="0" indent="0" algn="r" defTabSz="914400" rtl="0" eaLnBrk="1" fontAlgn="auto" latinLnBrk="0" hangingPunct="1">
                        <a:lnSpc>
                          <a:spcPct val="150000"/>
                        </a:lnSpc>
                        <a:spcBef>
                          <a:spcPts val="0"/>
                        </a:spcBef>
                        <a:spcAft>
                          <a:spcPts val="0"/>
                        </a:spcAft>
                        <a:buClrTx/>
                        <a:buSzTx/>
                        <a:buFontTx/>
                        <a:buNone/>
                      </a:pPr>
                      <a:r>
                        <a:rPr lang="zh-CN" altLang="en-US" sz="1400" b="0" dirty="0">
                          <a:solidFill>
                            <a:srgbClr val="C00000"/>
                          </a:solidFill>
                          <a:latin typeface="微软雅黑" panose="020B0503020204020204" pitchFamily="34" charset="-122"/>
                          <a:ea typeface="微软雅黑" panose="020B0503020204020204" pitchFamily="34" charset="-122"/>
                        </a:rPr>
                        <a:t>√</a:t>
                      </a:r>
                      <a:endParaRPr lang="zh-CN" altLang="en-US" sz="1400" b="0" dirty="0">
                        <a:solidFill>
                          <a:srgbClr val="C00000"/>
                        </a:solidFill>
                        <a:latin typeface="微软雅黑" panose="020B0503020204020204" pitchFamily="34" charset="-122"/>
                        <a:ea typeface="微软雅黑" panose="020B0503020204020204" pitchFamily="34" charset="-122"/>
                      </a:endParaRPr>
                    </a:p>
                  </a:txBody>
                  <a:tcPr marL="91467" marR="91467" marT="45638" marB="4563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gn="r">
                        <a:lnSpc>
                          <a:spcPct val="150000"/>
                        </a:lnSpc>
                      </a:pPr>
                      <a:r>
                        <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rPr>
                        <a:t>提高安全生产技能</a:t>
                      </a:r>
                      <a:endPar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67" marR="91467" marT="45638" marB="4563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457011">
                <a:tc>
                  <a:txBody>
                    <a:bodyPr/>
                    <a:lstStyle/>
                    <a:p>
                      <a:pPr marL="0" marR="0" indent="0" algn="r" defTabSz="914400" rtl="0" eaLnBrk="1" fontAlgn="auto" latinLnBrk="0" hangingPunct="1">
                        <a:lnSpc>
                          <a:spcPct val="150000"/>
                        </a:lnSpc>
                        <a:spcBef>
                          <a:spcPts val="0"/>
                        </a:spcBef>
                        <a:spcAft>
                          <a:spcPts val="0"/>
                        </a:spcAft>
                        <a:buClrTx/>
                        <a:buSzTx/>
                        <a:buFontTx/>
                        <a:buNone/>
                      </a:pPr>
                      <a:r>
                        <a:rPr lang="zh-CN" altLang="en-US" sz="1400" b="0" dirty="0">
                          <a:solidFill>
                            <a:srgbClr val="C00000"/>
                          </a:solidFill>
                          <a:latin typeface="微软雅黑" panose="020B0503020204020204" pitchFamily="34" charset="-122"/>
                          <a:ea typeface="微软雅黑" panose="020B0503020204020204" pitchFamily="34" charset="-122"/>
                        </a:rPr>
                        <a:t>√</a:t>
                      </a:r>
                      <a:endParaRPr lang="zh-CN" altLang="en-US" sz="1400" b="0" dirty="0">
                        <a:solidFill>
                          <a:srgbClr val="C00000"/>
                        </a:solidFill>
                        <a:latin typeface="微软雅黑" panose="020B0503020204020204" pitchFamily="34" charset="-122"/>
                        <a:ea typeface="微软雅黑" panose="020B0503020204020204" pitchFamily="34" charset="-122"/>
                      </a:endParaRPr>
                    </a:p>
                  </a:txBody>
                  <a:tcPr marL="91467" marR="91467" marT="45638" marB="4563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gn="r">
                        <a:lnSpc>
                          <a:spcPct val="150000"/>
                        </a:lnSpc>
                      </a:pPr>
                      <a:r>
                        <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rPr>
                        <a:t>增强事故预防和应急处理能力</a:t>
                      </a:r>
                      <a:endPar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67" marR="91467" marT="45638" marB="4563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pic>
        <p:nvPicPr>
          <p:cNvPr id="2097278" name="图片 6"/>
          <p:cNvPicPr>
            <a:picLocks noChangeAspect="1"/>
          </p:cNvPicPr>
          <p:nvPr/>
        </p:nvPicPr>
        <p:blipFill rotWithShape="1">
          <a:blip r:embed="rId1" cstate="print"/>
          <a:srcRect b="4851"/>
          <a:stretch>
            <a:fillRect/>
          </a:stretch>
        </p:blipFill>
        <p:spPr>
          <a:xfrm flipH="1">
            <a:off x="5176148" y="1745006"/>
            <a:ext cx="1546966" cy="1962576"/>
          </a:xfrm>
          <a:prstGeom prst="rect">
            <a:avLst/>
          </a:prstGeom>
        </p:spPr>
      </p:pic>
      <p:sp>
        <p:nvSpPr>
          <p:cNvPr id="1049383" name="矩形 8"/>
          <p:cNvSpPr>
            <a:spLocks noChangeArrowheads="1"/>
          </p:cNvSpPr>
          <p:nvPr/>
        </p:nvSpPr>
        <p:spPr bwMode="auto">
          <a:xfrm flipH="1">
            <a:off x="5176148" y="3582405"/>
            <a:ext cx="1640425" cy="458908"/>
          </a:xfrm>
          <a:prstGeom prst="rect">
            <a:avLst/>
          </a:prstGeom>
        </p:spPr>
        <p:txBody>
          <a:bodyPr wrap="square">
            <a:spAutoFit/>
          </a:bodyPr>
          <a:lstStyle/>
          <a:p>
            <a:pPr algn="ctr">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从业人员义务</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30" name="组合 1"/>
          <p:cNvGrpSpPr>
            <a:grpSpLocks noChangeAspect="1"/>
          </p:cNvGrpSpPr>
          <p:nvPr/>
        </p:nvGrpSpPr>
        <p:grpSpPr>
          <a:xfrm>
            <a:off x="4440858" y="1557040"/>
            <a:ext cx="2952080" cy="2952080"/>
            <a:chOff x="3471363" y="2096872"/>
            <a:chExt cx="2525493" cy="2520691"/>
          </a:xfrm>
        </p:grpSpPr>
        <p:sp>
          <p:nvSpPr>
            <p:cNvPr id="1049384" name="任意多边形 2"/>
            <p:cNvSpPr>
              <a:spLocks noChangeAspect="1"/>
            </p:cNvSpPr>
            <p:nvPr/>
          </p:nvSpPr>
          <p:spPr>
            <a:xfrm>
              <a:off x="3476856" y="2096872"/>
              <a:ext cx="2520000" cy="2520000"/>
            </a:xfrm>
            <a:custGeom>
              <a:avLst/>
              <a:gdLst>
                <a:gd name="connsiteX0" fmla="*/ 1260000 w 2520000"/>
                <a:gd name="connsiteY0" fmla="*/ 180000 h 2520000"/>
                <a:gd name="connsiteX1" fmla="*/ 180000 w 2520000"/>
                <a:gd name="connsiteY1" fmla="*/ 1260000 h 2520000"/>
                <a:gd name="connsiteX2" fmla="*/ 1260000 w 2520000"/>
                <a:gd name="connsiteY2" fmla="*/ 2340000 h 2520000"/>
                <a:gd name="connsiteX3" fmla="*/ 2340000 w 2520000"/>
                <a:gd name="connsiteY3" fmla="*/ 1260000 h 2520000"/>
                <a:gd name="connsiteX4" fmla="*/ 1260000 w 2520000"/>
                <a:gd name="connsiteY4" fmla="*/ 180000 h 2520000"/>
                <a:gd name="connsiteX5" fmla="*/ 1260000 w 2520000"/>
                <a:gd name="connsiteY5" fmla="*/ 0 h 2520000"/>
                <a:gd name="connsiteX6" fmla="*/ 2520000 w 2520000"/>
                <a:gd name="connsiteY6" fmla="*/ 1260000 h 2520000"/>
                <a:gd name="connsiteX7" fmla="*/ 1260000 w 2520000"/>
                <a:gd name="connsiteY7" fmla="*/ 2520000 h 2520000"/>
                <a:gd name="connsiteX8" fmla="*/ 0 w 2520000"/>
                <a:gd name="connsiteY8" fmla="*/ 1260000 h 2520000"/>
                <a:gd name="connsiteX9" fmla="*/ 1260000 w 2520000"/>
                <a:gd name="connsiteY9" fmla="*/ 0 h 25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0000" h="2520000">
                  <a:moveTo>
                    <a:pt x="1260000" y="180000"/>
                  </a:moveTo>
                  <a:cubicBezTo>
                    <a:pt x="663532" y="180000"/>
                    <a:pt x="180000" y="663532"/>
                    <a:pt x="180000" y="1260000"/>
                  </a:cubicBezTo>
                  <a:cubicBezTo>
                    <a:pt x="180000" y="1856468"/>
                    <a:pt x="663532" y="2340000"/>
                    <a:pt x="1260000" y="2340000"/>
                  </a:cubicBezTo>
                  <a:cubicBezTo>
                    <a:pt x="1856468" y="2340000"/>
                    <a:pt x="2340000" y="1856468"/>
                    <a:pt x="2340000" y="1260000"/>
                  </a:cubicBezTo>
                  <a:cubicBezTo>
                    <a:pt x="2340000" y="663532"/>
                    <a:pt x="1856468" y="180000"/>
                    <a:pt x="1260000" y="180000"/>
                  </a:cubicBezTo>
                  <a:close/>
                  <a:moveTo>
                    <a:pt x="1260000" y="0"/>
                  </a:moveTo>
                  <a:cubicBezTo>
                    <a:pt x="1955879" y="0"/>
                    <a:pt x="2520000" y="564121"/>
                    <a:pt x="2520000" y="1260000"/>
                  </a:cubicBezTo>
                  <a:cubicBezTo>
                    <a:pt x="2520000" y="1955879"/>
                    <a:pt x="1955879" y="2520000"/>
                    <a:pt x="1260000" y="2520000"/>
                  </a:cubicBezTo>
                  <a:cubicBezTo>
                    <a:pt x="564121" y="2520000"/>
                    <a:pt x="0" y="1955879"/>
                    <a:pt x="0" y="1260000"/>
                  </a:cubicBezTo>
                  <a:cubicBezTo>
                    <a:pt x="0" y="564121"/>
                    <a:pt x="564121" y="0"/>
                    <a:pt x="126000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385" name="空心弧 3"/>
            <p:cNvSpPr>
              <a:spLocks noChangeAspect="1"/>
            </p:cNvSpPr>
            <p:nvPr/>
          </p:nvSpPr>
          <p:spPr>
            <a:xfrm rot="-3600000">
              <a:off x="3476856" y="2096872"/>
              <a:ext cx="2520000" cy="2520000"/>
            </a:xfrm>
            <a:prstGeom prst="blockArc">
              <a:avLst>
                <a:gd name="adj1" fmla="val 11005388"/>
                <a:gd name="adj2" fmla="val 17887613"/>
                <a:gd name="adj3" fmla="val 6770"/>
              </a:avLst>
            </a:prstGeom>
            <a:solidFill>
              <a:srgbClr val="4472C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9386" name="空心弧 4"/>
            <p:cNvSpPr>
              <a:spLocks noChangeAspect="1"/>
            </p:cNvSpPr>
            <p:nvPr/>
          </p:nvSpPr>
          <p:spPr>
            <a:xfrm rot="3600000" flipH="1">
              <a:off x="3476855" y="2097563"/>
              <a:ext cx="2520000" cy="2520000"/>
            </a:xfrm>
            <a:prstGeom prst="blockArc">
              <a:avLst>
                <a:gd name="adj1" fmla="val 10904343"/>
                <a:gd name="adj2" fmla="val 17887613"/>
                <a:gd name="adj3" fmla="val 6770"/>
              </a:avLst>
            </a:prstGeom>
            <a:solidFill>
              <a:srgbClr val="FCCE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9387" name="空心弧 5"/>
            <p:cNvSpPr>
              <a:spLocks noChangeAspect="1"/>
            </p:cNvSpPr>
            <p:nvPr/>
          </p:nvSpPr>
          <p:spPr>
            <a:xfrm rot="8760000" flipH="1">
              <a:off x="3471363" y="2096872"/>
              <a:ext cx="2520000" cy="2520000"/>
            </a:xfrm>
            <a:prstGeom prst="blockArc">
              <a:avLst>
                <a:gd name="adj1" fmla="val 12173575"/>
                <a:gd name="adj2" fmla="val 16064934"/>
                <a:gd name="adj3" fmla="val 6929"/>
              </a:avLst>
            </a:pr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aphicFrame>
        <p:nvGraphicFramePr>
          <p:cNvPr id="4194321" name="表格 10"/>
          <p:cNvGraphicFramePr>
            <a:graphicFrameLocks noGrp="1"/>
          </p:cNvGraphicFramePr>
          <p:nvPr/>
        </p:nvGraphicFramePr>
        <p:xfrm>
          <a:off x="7392938" y="1992511"/>
          <a:ext cx="4313878" cy="2470438"/>
        </p:xfrm>
        <a:graphic>
          <a:graphicData uri="http://schemas.openxmlformats.org/drawingml/2006/table">
            <a:tbl>
              <a:tblPr firstRow="1" bandRow="1">
                <a:tableStyleId>{5C22544A-7EE6-4342-B048-85BDC9FD1C3A}</a:tableStyleId>
              </a:tblPr>
              <a:tblGrid>
                <a:gridCol w="431388"/>
                <a:gridCol w="3882490"/>
              </a:tblGrid>
              <a:tr h="640486">
                <a:tc gridSpan="2">
                  <a:txBody>
                    <a:bodyPr/>
                    <a:lstStyle/>
                    <a:p>
                      <a:pPr algn="l">
                        <a:lnSpc>
                          <a:spcPct val="150000"/>
                        </a:lnSpc>
                      </a:pPr>
                      <a:r>
                        <a:rPr lang="zh-CN" altLang="en-US" sz="2000" spc="0" dirty="0">
                          <a:solidFill>
                            <a:schemeClr val="tx1">
                              <a:lumMod val="65000"/>
                              <a:lumOff val="35000"/>
                            </a:schemeClr>
                          </a:solidFill>
                          <a:latin typeface="微软雅黑" panose="020B0503020204020204" pitchFamily="34" charset="-122"/>
                          <a:ea typeface="微软雅黑" panose="020B0503020204020204" pitchFamily="34" charset="-122"/>
                        </a:rPr>
                        <a:t>从业人员在作业过程中</a:t>
                      </a:r>
                      <a:endParaRPr lang="zh-CN" altLang="en-US" sz="2000" spc="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67" marR="91467" marT="45746" marB="45746">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hMerge="1">
                  <a:tcPr/>
                </a:tc>
              </a:tr>
              <a:tr h="457488">
                <a:tc>
                  <a:txBody>
                    <a:bodyPr/>
                    <a:lstStyle/>
                    <a:p>
                      <a:pPr marL="0" marR="0" lvl="0" indent="0" algn="l" defTabSz="914400" rtl="0" eaLnBrk="1" fontAlgn="auto" latinLnBrk="0" hangingPunct="1">
                        <a:lnSpc>
                          <a:spcPct val="150000"/>
                        </a:lnSpc>
                        <a:spcBef>
                          <a:spcPts val="0"/>
                        </a:spcBef>
                        <a:spcAft>
                          <a:spcPts val="0"/>
                        </a:spcAft>
                        <a:buClrTx/>
                        <a:buSzTx/>
                        <a:buFontTx/>
                        <a:buNone/>
                      </a:pPr>
                      <a:r>
                        <a:rPr lang="zh-CN" altLang="en-US" sz="1400" dirty="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a:txBody>
                  <a:tcPr marL="91467" marR="91467" marT="45746" marB="4574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gn="l">
                        <a:lnSpc>
                          <a:spcPct val="150000"/>
                        </a:lnSpc>
                      </a:pPr>
                      <a:r>
                        <a:rPr lang="zh-CN" altLang="en-US" sz="1400" b="0" dirty="0">
                          <a:solidFill>
                            <a:srgbClr val="132A88"/>
                          </a:solidFill>
                          <a:latin typeface="微软雅黑" panose="020B0503020204020204" pitchFamily="34" charset="-122"/>
                          <a:ea typeface="微软雅黑" panose="020B0503020204020204" pitchFamily="34" charset="-122"/>
                        </a:rPr>
                        <a:t>应当严格落实岗位安全责任</a:t>
                      </a:r>
                      <a:endParaRPr lang="zh-CN" altLang="en-US" sz="1400" b="0" dirty="0">
                        <a:solidFill>
                          <a:srgbClr val="132A88"/>
                        </a:solidFill>
                        <a:latin typeface="微软雅黑" panose="020B0503020204020204" pitchFamily="34" charset="-122"/>
                        <a:ea typeface="微软雅黑" panose="020B0503020204020204" pitchFamily="34" charset="-122"/>
                      </a:endParaRPr>
                    </a:p>
                  </a:txBody>
                  <a:tcPr marL="91467" marR="91467" marT="45746" marB="45746">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457488">
                <a:tc>
                  <a:txBody>
                    <a:bodyPr/>
                    <a:lstStyle/>
                    <a:p>
                      <a:pPr algn="l">
                        <a:lnSpc>
                          <a:spcPct val="150000"/>
                        </a:lnSpc>
                      </a:pPr>
                      <a:r>
                        <a:rPr lang="zh-CN" altLang="en-US" sz="1400" dirty="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a:txBody>
                  <a:tcPr marL="91467" marR="91467" marT="45746" marB="4574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gn="l">
                        <a:lnSpc>
                          <a:spcPct val="150000"/>
                        </a:lnSpc>
                      </a:pPr>
                      <a:r>
                        <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rPr>
                        <a:t>遵守本单位的安全生产规章制度和操作规程</a:t>
                      </a:r>
                      <a:endPar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67" marR="91467" marT="45746" marB="45746">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457488">
                <a:tc>
                  <a:txBody>
                    <a:bodyPr/>
                    <a:lstStyle/>
                    <a:p>
                      <a:pPr marL="0" marR="0" indent="0" algn="l" defTabSz="914400" rtl="0" eaLnBrk="1" fontAlgn="auto" latinLnBrk="0" hangingPunct="1">
                        <a:lnSpc>
                          <a:spcPct val="150000"/>
                        </a:lnSpc>
                        <a:spcBef>
                          <a:spcPts val="0"/>
                        </a:spcBef>
                        <a:spcAft>
                          <a:spcPts val="0"/>
                        </a:spcAft>
                        <a:buClrTx/>
                        <a:buSzTx/>
                        <a:buFontTx/>
                        <a:buNone/>
                      </a:pPr>
                      <a:r>
                        <a:rPr lang="zh-CN" altLang="en-US" sz="1400" dirty="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a:txBody>
                  <a:tcPr marL="91467" marR="91467" marT="45746" marB="4574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gn="l">
                        <a:lnSpc>
                          <a:spcPct val="150000"/>
                        </a:lnSpc>
                      </a:pPr>
                      <a:r>
                        <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rPr>
                        <a:t>服从管理</a:t>
                      </a:r>
                      <a:endPar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67" marR="91467" marT="45746" marB="45746">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457488">
                <a:tc>
                  <a:txBody>
                    <a:bodyPr/>
                    <a:lstStyle/>
                    <a:p>
                      <a:pPr marL="0" marR="0" indent="0" algn="l" defTabSz="914400" rtl="0" eaLnBrk="1" fontAlgn="auto" latinLnBrk="0" hangingPunct="1">
                        <a:lnSpc>
                          <a:spcPct val="150000"/>
                        </a:lnSpc>
                        <a:spcBef>
                          <a:spcPts val="0"/>
                        </a:spcBef>
                        <a:spcAft>
                          <a:spcPts val="0"/>
                        </a:spcAft>
                        <a:buClrTx/>
                        <a:buSzTx/>
                        <a:buFontTx/>
                        <a:buNone/>
                      </a:pPr>
                      <a:r>
                        <a:rPr lang="zh-CN" altLang="en-US" sz="1400" dirty="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a:txBody>
                  <a:tcPr marL="91467" marR="91467" marT="45746" marB="4574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gn="l">
                        <a:lnSpc>
                          <a:spcPct val="150000"/>
                        </a:lnSpc>
                      </a:pPr>
                      <a:r>
                        <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rPr>
                        <a:t>正确佩戴和使用劳动防护用品</a:t>
                      </a:r>
                      <a:endPar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67" marR="91467" marT="45746" marB="45746">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graphicFrame>
        <p:nvGraphicFramePr>
          <p:cNvPr id="4194322" name="表格 13"/>
          <p:cNvGraphicFramePr>
            <a:graphicFrameLocks noGrp="1"/>
          </p:cNvGraphicFramePr>
          <p:nvPr/>
        </p:nvGraphicFramePr>
        <p:xfrm>
          <a:off x="3915252" y="4696277"/>
          <a:ext cx="5493910" cy="1555462"/>
        </p:xfrm>
        <a:graphic>
          <a:graphicData uri="http://schemas.openxmlformats.org/drawingml/2006/table">
            <a:tbl>
              <a:tblPr firstRow="1" bandRow="1">
                <a:tableStyleId>{5C22544A-7EE6-4342-B048-85BDC9FD1C3A}</a:tableStyleId>
              </a:tblPr>
              <a:tblGrid>
                <a:gridCol w="549391"/>
                <a:gridCol w="4944519"/>
              </a:tblGrid>
              <a:tr h="640486">
                <a:tc gridSpan="2">
                  <a:txBody>
                    <a:bodyPr/>
                    <a:lstStyle/>
                    <a:p>
                      <a:pPr algn="l">
                        <a:lnSpc>
                          <a:spcPct val="150000"/>
                        </a:lnSpc>
                      </a:pPr>
                      <a:r>
                        <a:rPr lang="zh-CN" altLang="en-US" sz="2000" spc="0" dirty="0">
                          <a:solidFill>
                            <a:schemeClr val="tx1">
                              <a:lumMod val="65000"/>
                              <a:lumOff val="35000"/>
                            </a:schemeClr>
                          </a:solidFill>
                          <a:latin typeface="微软雅黑" panose="020B0503020204020204" pitchFamily="34" charset="-122"/>
                          <a:ea typeface="微软雅黑" panose="020B0503020204020204" pitchFamily="34" charset="-122"/>
                        </a:rPr>
                        <a:t>发现事故隐患或者其他不安全因素</a:t>
                      </a:r>
                      <a:endParaRPr lang="zh-CN" altLang="en-US" sz="2000" spc="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67" marR="91467" marT="45746" marB="45746">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hMerge="1">
                  <a:tcPr/>
                </a:tc>
              </a:tr>
              <a:tr h="457488">
                <a:tc>
                  <a:txBody>
                    <a:bodyPr/>
                    <a:lstStyle/>
                    <a:p>
                      <a:pPr algn="l">
                        <a:lnSpc>
                          <a:spcPct val="150000"/>
                        </a:lnSpc>
                      </a:pPr>
                      <a:r>
                        <a:rPr lang="zh-CN" altLang="en-US" sz="1400" dirty="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a:txBody>
                  <a:tcPr marL="91467" marR="91467" marT="45746" marB="4574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gn="l">
                        <a:lnSpc>
                          <a:spcPct val="150000"/>
                        </a:lnSpc>
                      </a:pPr>
                      <a:r>
                        <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rPr>
                        <a:t>应当立即向现场安全生产管理人员或者本单位负责人报告</a:t>
                      </a:r>
                      <a:endPar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67" marR="91467" marT="45746" marB="45746">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457488">
                <a:tc>
                  <a:txBody>
                    <a:bodyPr/>
                    <a:lstStyle/>
                    <a:p>
                      <a:pPr marL="0" marR="0" indent="0" algn="l" defTabSz="914400" rtl="0" eaLnBrk="1" fontAlgn="auto" latinLnBrk="0" hangingPunct="1">
                        <a:lnSpc>
                          <a:spcPct val="150000"/>
                        </a:lnSpc>
                        <a:spcBef>
                          <a:spcPts val="0"/>
                        </a:spcBef>
                        <a:spcAft>
                          <a:spcPts val="0"/>
                        </a:spcAft>
                        <a:buClrTx/>
                        <a:buSzTx/>
                        <a:buFontTx/>
                        <a:buNone/>
                      </a:pPr>
                      <a:r>
                        <a:rPr lang="zh-CN" altLang="en-US" sz="1400" dirty="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a:txBody>
                  <a:tcPr marL="91467" marR="91467" marT="45746" marB="4574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gn="l">
                        <a:lnSpc>
                          <a:spcPct val="150000"/>
                        </a:lnSpc>
                      </a:pPr>
                      <a:r>
                        <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rPr>
                        <a:t>接到报告的人员应当及时予以处理</a:t>
                      </a:r>
                      <a:endPar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67" marR="91467" marT="45746" marB="45746">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cxnSp>
        <p:nvCxnSpPr>
          <p:cNvPr id="3145849" name="直接连接符 15"/>
          <p:cNvCxnSpPr/>
          <p:nvPr/>
        </p:nvCxnSpPr>
        <p:spPr>
          <a:xfrm>
            <a:off x="6720038" y="4314026"/>
            <a:ext cx="2181992" cy="623374"/>
          </a:xfrm>
          <a:prstGeom prst="line">
            <a:avLst/>
          </a:prstGeom>
          <a:ln>
            <a:solidFill>
              <a:srgbClr val="DC3C00"/>
            </a:solidFill>
            <a:prstDash val="dash"/>
          </a:ln>
        </p:spPr>
        <p:style>
          <a:lnRef idx="1">
            <a:schemeClr val="accent1"/>
          </a:lnRef>
          <a:fillRef idx="0">
            <a:schemeClr val="accent1"/>
          </a:fillRef>
          <a:effectRef idx="0">
            <a:schemeClr val="accent1"/>
          </a:effectRef>
          <a:fontRef idx="minor">
            <a:schemeClr val="tx1"/>
          </a:fontRef>
        </p:style>
      </p:cxnSp>
      <p:cxnSp>
        <p:nvCxnSpPr>
          <p:cNvPr id="3145850" name="直接连接符 16"/>
          <p:cNvCxnSpPr/>
          <p:nvPr/>
        </p:nvCxnSpPr>
        <p:spPr>
          <a:xfrm flipV="1">
            <a:off x="2908905" y="4301527"/>
            <a:ext cx="2181992" cy="623374"/>
          </a:xfrm>
          <a:prstGeom prst="line">
            <a:avLst/>
          </a:prstGeom>
          <a:ln>
            <a:solidFill>
              <a:srgbClr val="DC3C00"/>
            </a:solidFill>
            <a:prstDash val="dash"/>
          </a:ln>
        </p:spPr>
        <p:style>
          <a:lnRef idx="1">
            <a:schemeClr val="accent1"/>
          </a:lnRef>
          <a:fillRef idx="0">
            <a:schemeClr val="accent1"/>
          </a:fillRef>
          <a:effectRef idx="0">
            <a:schemeClr val="accent1"/>
          </a:effectRef>
          <a:fontRef idx="minor">
            <a:schemeClr val="tx1"/>
          </a:fontRef>
        </p:style>
      </p:cxnSp>
      <p:sp>
        <p:nvSpPr>
          <p:cNvPr id="1049388" name="六边形 17"/>
          <p:cNvSpPr/>
          <p:nvPr/>
        </p:nvSpPr>
        <p:spPr>
          <a:xfrm>
            <a:off x="9975272" y="100621"/>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59</a:t>
            </a:r>
            <a:endParaRPr lang="zh-CN" altLang="en-US" sz="2800" dirty="0"/>
          </a:p>
        </p:txBody>
      </p:sp>
      <p:sp>
        <p:nvSpPr>
          <p:cNvPr id="1049389" name="六边形 19"/>
          <p:cNvSpPr/>
          <p:nvPr/>
        </p:nvSpPr>
        <p:spPr>
          <a:xfrm>
            <a:off x="7978508" y="100621"/>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57</a:t>
            </a:r>
            <a:endParaRPr lang="zh-CN" altLang="en-US" sz="2800" dirty="0"/>
          </a:p>
        </p:txBody>
      </p:sp>
      <p:sp>
        <p:nvSpPr>
          <p:cNvPr id="1049390" name="六边形 20"/>
          <p:cNvSpPr/>
          <p:nvPr/>
        </p:nvSpPr>
        <p:spPr>
          <a:xfrm>
            <a:off x="8976890" y="100621"/>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58</a:t>
            </a:r>
            <a:endParaRPr lang="zh-CN" altLang="en-US" sz="28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391" name="矩形 2"/>
          <p:cNvSpPr/>
          <p:nvPr/>
        </p:nvSpPr>
        <p:spPr>
          <a:xfrm>
            <a:off x="4085349" y="2427064"/>
            <a:ext cx="8305986" cy="338554"/>
          </a:xfrm>
          <a:prstGeom prst="rect">
            <a:avLst/>
          </a:prstGeom>
        </p:spPr>
        <p:txBody>
          <a:bodyPr wrap="square">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对生产经营单位违反安全生产法律、法规，侵犯从业人员合法权益的行为，有权要求纠正</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392" name="空心弧 6"/>
          <p:cNvSpPr/>
          <p:nvPr/>
        </p:nvSpPr>
        <p:spPr>
          <a:xfrm rot="5400000">
            <a:off x="-1824086" y="901130"/>
            <a:ext cx="5376140" cy="5376140"/>
          </a:xfrm>
          <a:prstGeom prst="blockArc">
            <a:avLst>
              <a:gd name="adj1" fmla="val 12863839"/>
              <a:gd name="adj2" fmla="val 19489812"/>
              <a:gd name="adj3" fmla="val 2968"/>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9393" name="椭圆 16"/>
          <p:cNvSpPr/>
          <p:nvPr/>
        </p:nvSpPr>
        <p:spPr>
          <a:xfrm>
            <a:off x="3633565" y="2331642"/>
            <a:ext cx="504000" cy="50400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cs typeface="Arial" panose="020B0604020202020204" pitchFamily="34" charset="0"/>
              </a:rPr>
              <a:t>2</a:t>
            </a:r>
            <a:endParaRPr lang="zh-CN" altLang="en-US" sz="2800" b="1" dirty="0">
              <a:latin typeface="Arial" panose="020B0604020202020204" pitchFamily="34" charset="0"/>
              <a:cs typeface="Arial" panose="020B0604020202020204" pitchFamily="34" charset="0"/>
            </a:endParaRPr>
          </a:p>
        </p:txBody>
      </p:sp>
      <p:sp>
        <p:nvSpPr>
          <p:cNvPr id="1049394" name="椭圆 17"/>
          <p:cNvSpPr/>
          <p:nvPr/>
        </p:nvSpPr>
        <p:spPr>
          <a:xfrm>
            <a:off x="3833349" y="3321813"/>
            <a:ext cx="504000" cy="50400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cs typeface="Arial" panose="020B0604020202020204" pitchFamily="34" charset="0"/>
              </a:rPr>
              <a:t>3</a:t>
            </a:r>
            <a:endParaRPr lang="zh-CN" altLang="en-US" sz="2800" b="1" dirty="0">
              <a:latin typeface="Arial" panose="020B0604020202020204" pitchFamily="34" charset="0"/>
              <a:cs typeface="Arial" panose="020B0604020202020204" pitchFamily="34" charset="0"/>
            </a:endParaRPr>
          </a:p>
        </p:txBody>
      </p:sp>
      <p:sp>
        <p:nvSpPr>
          <p:cNvPr id="1049395" name="矩形 18"/>
          <p:cNvSpPr/>
          <p:nvPr/>
        </p:nvSpPr>
        <p:spPr>
          <a:xfrm>
            <a:off x="4325144" y="3301047"/>
            <a:ext cx="7664100" cy="584775"/>
          </a:xfrm>
          <a:prstGeom prst="rect">
            <a:avLst/>
          </a:prstGeom>
        </p:spPr>
        <p:txBody>
          <a:bodyPr wrap="square">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发现生产经营单位违章  指挥、强令冒险作业或者发现事故隐患时，有权提出解决的建议，生产经营单位应当及时研究答复</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396" name="椭圆 19"/>
          <p:cNvSpPr/>
          <p:nvPr/>
        </p:nvSpPr>
        <p:spPr>
          <a:xfrm>
            <a:off x="3633565" y="4332007"/>
            <a:ext cx="504000" cy="50400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cs typeface="Arial" panose="020B0604020202020204" pitchFamily="34" charset="0"/>
              </a:rPr>
              <a:t>4</a:t>
            </a:r>
            <a:endParaRPr lang="zh-CN" altLang="en-US" sz="2800" b="1" dirty="0">
              <a:latin typeface="Arial" panose="020B0604020202020204" pitchFamily="34" charset="0"/>
              <a:cs typeface="Arial" panose="020B0604020202020204" pitchFamily="34" charset="0"/>
            </a:endParaRPr>
          </a:p>
        </p:txBody>
      </p:sp>
      <p:sp>
        <p:nvSpPr>
          <p:cNvPr id="1049397" name="矩形 20"/>
          <p:cNvSpPr/>
          <p:nvPr/>
        </p:nvSpPr>
        <p:spPr>
          <a:xfrm>
            <a:off x="4201219" y="4291620"/>
            <a:ext cx="7807578" cy="584775"/>
          </a:xfrm>
          <a:prstGeom prst="rect">
            <a:avLst/>
          </a:prstGeom>
        </p:spPr>
        <p:txBody>
          <a:bodyPr wrap="square">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发现危及从业人员生命安全的情况时，有权向生产经营单位建议组织从业人员撤离危险场所，生产经营单位必须立即作出处理</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398" name="六边形 26"/>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60</a:t>
            </a:r>
            <a:endParaRPr lang="zh-CN" altLang="en-US" sz="2800" dirty="0"/>
          </a:p>
        </p:txBody>
      </p:sp>
      <p:sp>
        <p:nvSpPr>
          <p:cNvPr id="1049399" name="椭圆 30"/>
          <p:cNvSpPr/>
          <p:nvPr/>
        </p:nvSpPr>
        <p:spPr>
          <a:xfrm>
            <a:off x="3184014" y="5281888"/>
            <a:ext cx="504000" cy="50400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cs typeface="Arial" panose="020B0604020202020204" pitchFamily="34" charset="0"/>
              </a:rPr>
              <a:t>5</a:t>
            </a:r>
            <a:endParaRPr lang="zh-CN" altLang="en-US" sz="2800" b="1" dirty="0">
              <a:latin typeface="Arial" panose="020B0604020202020204" pitchFamily="34" charset="0"/>
              <a:cs typeface="Arial" panose="020B0604020202020204" pitchFamily="34" charset="0"/>
            </a:endParaRPr>
          </a:p>
        </p:txBody>
      </p:sp>
      <p:sp>
        <p:nvSpPr>
          <p:cNvPr id="1049400" name="矩形 31"/>
          <p:cNvSpPr/>
          <p:nvPr/>
        </p:nvSpPr>
        <p:spPr>
          <a:xfrm>
            <a:off x="3710626" y="5361095"/>
            <a:ext cx="8097412" cy="338554"/>
          </a:xfrm>
          <a:prstGeom prst="rect">
            <a:avLst/>
          </a:prstGeom>
        </p:spPr>
        <p:txBody>
          <a:bodyPr wrap="square">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有权依法参加事故调查，向有关部门提出处理意见，并要求追究有关人员的责任。</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401" name="椭圆 33"/>
          <p:cNvSpPr/>
          <p:nvPr/>
        </p:nvSpPr>
        <p:spPr>
          <a:xfrm>
            <a:off x="3206626" y="1410096"/>
            <a:ext cx="504000" cy="50400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cs typeface="Arial" panose="020B0604020202020204" pitchFamily="34" charset="0"/>
              </a:rPr>
              <a:t>1</a:t>
            </a:r>
            <a:endParaRPr lang="zh-CN" altLang="en-US" sz="2800" b="1" dirty="0">
              <a:latin typeface="Arial" panose="020B0604020202020204" pitchFamily="34" charset="0"/>
              <a:cs typeface="Arial" panose="020B0604020202020204" pitchFamily="34" charset="0"/>
            </a:endParaRPr>
          </a:p>
        </p:txBody>
      </p:sp>
      <p:sp>
        <p:nvSpPr>
          <p:cNvPr id="1049402" name="矩形 34"/>
          <p:cNvSpPr/>
          <p:nvPr/>
        </p:nvSpPr>
        <p:spPr>
          <a:xfrm>
            <a:off x="3695464" y="1327629"/>
            <a:ext cx="8305986" cy="584775"/>
          </a:xfrm>
          <a:prstGeom prst="rect">
            <a:avLst/>
          </a:prstGeom>
        </p:spPr>
        <p:txBody>
          <a:bodyPr wrap="square">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对建设项目的安全设施与主体工程同时设计、同时施工、同时投入生产和使用进行监督，提出意见</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32" name="组合 35"/>
          <p:cNvGrpSpPr>
            <a:grpSpLocks noChangeAspect="1"/>
          </p:cNvGrpSpPr>
          <p:nvPr/>
        </p:nvGrpSpPr>
        <p:grpSpPr>
          <a:xfrm>
            <a:off x="410659" y="2393563"/>
            <a:ext cx="2316604" cy="2316604"/>
            <a:chOff x="2597356" y="1052736"/>
            <a:chExt cx="3820240" cy="3838296"/>
          </a:xfrm>
        </p:grpSpPr>
        <p:sp>
          <p:nvSpPr>
            <p:cNvPr id="1049403" name="任意多边形 36"/>
            <p:cNvSpPr/>
            <p:nvPr/>
          </p:nvSpPr>
          <p:spPr>
            <a:xfrm>
              <a:off x="2597356" y="1052736"/>
              <a:ext cx="3820240" cy="3838296"/>
            </a:xfrm>
            <a:custGeom>
              <a:avLst/>
              <a:gdLst>
                <a:gd name="connsiteX0" fmla="*/ 0 w 3820240"/>
                <a:gd name="connsiteY0" fmla="*/ 2097935 h 3838296"/>
                <a:gd name="connsiteX1" fmla="*/ 324934 w 3820240"/>
                <a:gd name="connsiteY1" fmla="*/ 2097935 h 3838296"/>
                <a:gd name="connsiteX2" fmla="*/ 346731 w 3820240"/>
                <a:gd name="connsiteY2" fmla="*/ 2240760 h 3838296"/>
                <a:gd name="connsiteX3" fmla="*/ 1910120 w 3820240"/>
                <a:gd name="connsiteY3" fmla="*/ 3514958 h 3838296"/>
                <a:gd name="connsiteX4" fmla="*/ 3473509 w 3820240"/>
                <a:gd name="connsiteY4" fmla="*/ 2240760 h 3838296"/>
                <a:gd name="connsiteX5" fmla="*/ 3495307 w 3820240"/>
                <a:gd name="connsiteY5" fmla="*/ 2097935 h 3838296"/>
                <a:gd name="connsiteX6" fmla="*/ 3820240 w 3820240"/>
                <a:gd name="connsiteY6" fmla="*/ 2097935 h 3838296"/>
                <a:gd name="connsiteX7" fmla="*/ 3819360 w 3820240"/>
                <a:gd name="connsiteY7" fmla="*/ 2115370 h 3838296"/>
                <a:gd name="connsiteX8" fmla="*/ 1910120 w 3820240"/>
                <a:gd name="connsiteY8" fmla="*/ 3838296 h 3838296"/>
                <a:gd name="connsiteX9" fmla="*/ 881 w 3820240"/>
                <a:gd name="connsiteY9" fmla="*/ 2115370 h 3838296"/>
                <a:gd name="connsiteX10" fmla="*/ 1910120 w 3820240"/>
                <a:gd name="connsiteY10" fmla="*/ 0 h 3838296"/>
                <a:gd name="connsiteX11" fmla="*/ 3819360 w 3820240"/>
                <a:gd name="connsiteY11" fmla="*/ 1722926 h 3838296"/>
                <a:gd name="connsiteX12" fmla="*/ 3820240 w 3820240"/>
                <a:gd name="connsiteY12" fmla="*/ 1740362 h 3838296"/>
                <a:gd name="connsiteX13" fmla="*/ 3495307 w 3820240"/>
                <a:gd name="connsiteY13" fmla="*/ 1740362 h 3838296"/>
                <a:gd name="connsiteX14" fmla="*/ 3473509 w 3820240"/>
                <a:gd name="connsiteY14" fmla="*/ 1597537 h 3838296"/>
                <a:gd name="connsiteX15" fmla="*/ 1910120 w 3820240"/>
                <a:gd name="connsiteY15" fmla="*/ 323338 h 3838296"/>
                <a:gd name="connsiteX16" fmla="*/ 346731 w 3820240"/>
                <a:gd name="connsiteY16" fmla="*/ 1597537 h 3838296"/>
                <a:gd name="connsiteX17" fmla="*/ 324934 w 3820240"/>
                <a:gd name="connsiteY17" fmla="*/ 1740362 h 3838296"/>
                <a:gd name="connsiteX18" fmla="*/ 0 w 3820240"/>
                <a:gd name="connsiteY18" fmla="*/ 1740362 h 3838296"/>
                <a:gd name="connsiteX19" fmla="*/ 881 w 3820240"/>
                <a:gd name="connsiteY19" fmla="*/ 1722926 h 3838296"/>
                <a:gd name="connsiteX20" fmla="*/ 1910120 w 3820240"/>
                <a:gd name="connsiteY20" fmla="*/ 0 h 3838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20240" h="3838296">
                  <a:moveTo>
                    <a:pt x="0" y="2097935"/>
                  </a:moveTo>
                  <a:lnTo>
                    <a:pt x="324934" y="2097935"/>
                  </a:lnTo>
                  <a:lnTo>
                    <a:pt x="346731" y="2240760"/>
                  </a:lnTo>
                  <a:cubicBezTo>
                    <a:pt x="495535" y="2967944"/>
                    <a:pt x="1138946" y="3514958"/>
                    <a:pt x="1910120" y="3514958"/>
                  </a:cubicBezTo>
                  <a:cubicBezTo>
                    <a:pt x="2681295" y="3514958"/>
                    <a:pt x="3324706" y="2967944"/>
                    <a:pt x="3473509" y="2240760"/>
                  </a:cubicBezTo>
                  <a:lnTo>
                    <a:pt x="3495307" y="2097935"/>
                  </a:lnTo>
                  <a:lnTo>
                    <a:pt x="3820240" y="2097935"/>
                  </a:lnTo>
                  <a:lnTo>
                    <a:pt x="3819360" y="2115370"/>
                  </a:lnTo>
                  <a:cubicBezTo>
                    <a:pt x="3721080" y="3083112"/>
                    <a:pt x="2903792" y="3838296"/>
                    <a:pt x="1910120" y="3838296"/>
                  </a:cubicBezTo>
                  <a:cubicBezTo>
                    <a:pt x="916449" y="3838296"/>
                    <a:pt x="99160" y="3083112"/>
                    <a:pt x="881" y="2115370"/>
                  </a:cubicBezTo>
                  <a:close/>
                  <a:moveTo>
                    <a:pt x="1910120" y="0"/>
                  </a:moveTo>
                  <a:cubicBezTo>
                    <a:pt x="2903792" y="0"/>
                    <a:pt x="3721080" y="755185"/>
                    <a:pt x="3819360" y="1722926"/>
                  </a:cubicBezTo>
                  <a:lnTo>
                    <a:pt x="3820240" y="1740362"/>
                  </a:lnTo>
                  <a:lnTo>
                    <a:pt x="3495307" y="1740362"/>
                  </a:lnTo>
                  <a:lnTo>
                    <a:pt x="3473509" y="1597537"/>
                  </a:lnTo>
                  <a:cubicBezTo>
                    <a:pt x="3324706" y="870353"/>
                    <a:pt x="2681295" y="323338"/>
                    <a:pt x="1910120" y="323338"/>
                  </a:cubicBezTo>
                  <a:cubicBezTo>
                    <a:pt x="1138946" y="323338"/>
                    <a:pt x="495535" y="870353"/>
                    <a:pt x="346731" y="1597537"/>
                  </a:cubicBezTo>
                  <a:lnTo>
                    <a:pt x="324934" y="1740362"/>
                  </a:lnTo>
                  <a:lnTo>
                    <a:pt x="0" y="1740362"/>
                  </a:lnTo>
                  <a:lnTo>
                    <a:pt x="881" y="1722926"/>
                  </a:lnTo>
                  <a:cubicBezTo>
                    <a:pt x="99160" y="755185"/>
                    <a:pt x="916449" y="0"/>
                    <a:pt x="1910120" y="0"/>
                  </a:cubicBezTo>
                  <a:close/>
                </a:path>
              </a:pathLst>
            </a:custGeom>
            <a:solidFill>
              <a:srgbClr val="ED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9404" name="同心圆 37"/>
            <p:cNvSpPr/>
            <p:nvPr/>
          </p:nvSpPr>
          <p:spPr>
            <a:xfrm>
              <a:off x="3169844" y="1634252"/>
              <a:ext cx="2675264" cy="2675264"/>
            </a:xfrm>
            <a:prstGeom prst="donut">
              <a:avLst>
                <a:gd name="adj" fmla="val 13009"/>
              </a:avLst>
            </a:prstGeom>
            <a:solidFill>
              <a:srgbClr val="ED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9405" name="矩形 38"/>
            <p:cNvSpPr/>
            <p:nvPr/>
          </p:nvSpPr>
          <p:spPr>
            <a:xfrm>
              <a:off x="4328690" y="1243692"/>
              <a:ext cx="357573" cy="3456384"/>
            </a:xfrm>
            <a:prstGeom prst="rect">
              <a:avLst/>
            </a:prstGeom>
            <a:solidFill>
              <a:srgbClr val="ED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9406" name="矩形 39"/>
          <p:cNvSpPr/>
          <p:nvPr/>
        </p:nvSpPr>
        <p:spPr>
          <a:xfrm>
            <a:off x="1082598" y="3321722"/>
            <a:ext cx="990977" cy="369332"/>
          </a:xfrm>
          <a:prstGeom prst="rect">
            <a:avLst/>
          </a:prstGeom>
        </p:spPr>
        <p:txBody>
          <a:bodyPr wrap="non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工     会</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407" name="椭圆 2"/>
          <p:cNvSpPr/>
          <p:nvPr/>
        </p:nvSpPr>
        <p:spPr>
          <a:xfrm>
            <a:off x="3188670" y="2354215"/>
            <a:ext cx="1800225" cy="1800225"/>
          </a:xfrm>
          <a:prstGeom prst="ellipse">
            <a:avLst/>
          </a:prstGeom>
          <a:solidFill>
            <a:srgbClr val="00AD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r>
              <a:rPr lang="zh-CN" altLang="en-US" sz="2000" b="1" dirty="0">
                <a:latin typeface="微软雅黑" panose="020B0503020204020204" pitchFamily="34" charset="-122"/>
                <a:ea typeface="微软雅黑" panose="020B0503020204020204" pitchFamily="34" charset="-122"/>
              </a:rPr>
              <a:t>派遣</a:t>
            </a:r>
            <a:endParaRPr lang="en-US" altLang="zh-CN" sz="2000" b="1" dirty="0">
              <a:latin typeface="微软雅黑" panose="020B0503020204020204" pitchFamily="34" charset="-122"/>
              <a:ea typeface="微软雅黑" panose="020B0503020204020204" pitchFamily="34" charset="-122"/>
            </a:endParaRPr>
          </a:p>
          <a:p>
            <a:pPr algn="ctr">
              <a:lnSpc>
                <a:spcPct val="150000"/>
              </a:lnSpc>
            </a:pPr>
            <a:r>
              <a:rPr lang="zh-CN" altLang="en-US" sz="2000" b="1" dirty="0">
                <a:latin typeface="微软雅黑" panose="020B0503020204020204" pitchFamily="34" charset="-122"/>
                <a:ea typeface="微软雅黑" panose="020B0503020204020204" pitchFamily="34" charset="-122"/>
              </a:rPr>
              <a:t>人员</a:t>
            </a:r>
            <a:endParaRPr lang="zh-CN" altLang="en-US" sz="2000" b="1" dirty="0">
              <a:latin typeface="微软雅黑" panose="020B0503020204020204" pitchFamily="34" charset="-122"/>
              <a:ea typeface="微软雅黑" panose="020B0503020204020204" pitchFamily="34" charset="-122"/>
            </a:endParaRPr>
          </a:p>
        </p:txBody>
      </p:sp>
      <p:sp>
        <p:nvSpPr>
          <p:cNvPr id="1049408" name="椭圆 3"/>
          <p:cNvSpPr/>
          <p:nvPr/>
        </p:nvSpPr>
        <p:spPr>
          <a:xfrm>
            <a:off x="7320932" y="2420890"/>
            <a:ext cx="1800225" cy="1800225"/>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000" b="1" dirty="0">
              <a:latin typeface="微软雅黑" panose="020B0503020204020204" pitchFamily="34" charset="-122"/>
              <a:ea typeface="微软雅黑" panose="020B0503020204020204" pitchFamily="34" charset="-122"/>
            </a:endParaRPr>
          </a:p>
        </p:txBody>
      </p:sp>
      <p:sp>
        <p:nvSpPr>
          <p:cNvPr id="1049409" name="矩形 8"/>
          <p:cNvSpPr>
            <a:spLocks noChangeArrowheads="1"/>
          </p:cNvSpPr>
          <p:nvPr/>
        </p:nvSpPr>
        <p:spPr bwMode="auto">
          <a:xfrm>
            <a:off x="7513018" y="3090813"/>
            <a:ext cx="1416050" cy="461962"/>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400" b="1">
                <a:solidFill>
                  <a:schemeClr val="bg1"/>
                </a:solidFill>
                <a:latin typeface="微软雅黑" panose="020B0503020204020204" pitchFamily="34" charset="-122"/>
                <a:ea typeface="微软雅黑" panose="020B0503020204020204" pitchFamily="34" charset="-122"/>
              </a:rPr>
              <a:t>从业人员</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049410" name="矩形 11"/>
          <p:cNvSpPr>
            <a:spLocks noChangeArrowheads="1"/>
          </p:cNvSpPr>
          <p:nvPr/>
        </p:nvSpPr>
        <p:spPr bwMode="auto">
          <a:xfrm>
            <a:off x="5806100" y="2363594"/>
            <a:ext cx="697627" cy="149989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50000"/>
              </a:lnSpc>
              <a:spcBef>
                <a:spcPct val="0"/>
              </a:spcBef>
              <a:buFontTx/>
              <a:buNone/>
            </a:pPr>
            <a:r>
              <a:rPr lang="zh-CN" altLang="en-US" sz="2000" b="1">
                <a:solidFill>
                  <a:schemeClr val="tx1">
                    <a:lumMod val="65000"/>
                    <a:lumOff val="35000"/>
                  </a:schemeClr>
                </a:solidFill>
                <a:latin typeface="微软雅黑" panose="020B0503020204020204" pitchFamily="34" charset="-122"/>
                <a:ea typeface="微软雅黑" panose="020B0503020204020204" pitchFamily="34" charset="-122"/>
              </a:rPr>
              <a:t>权利</a:t>
            </a:r>
            <a:endParaRPr lang="en-US" altLang="zh-CN" sz="20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250000"/>
              </a:lnSpc>
              <a:spcBef>
                <a:spcPct val="0"/>
              </a:spcBef>
              <a:buFontTx/>
              <a:buNone/>
            </a:pPr>
            <a:r>
              <a:rPr lang="zh-CN" altLang="en-US" sz="2000" b="1">
                <a:solidFill>
                  <a:schemeClr val="tx1">
                    <a:lumMod val="65000"/>
                    <a:lumOff val="35000"/>
                  </a:schemeClr>
                </a:solidFill>
                <a:latin typeface="微软雅黑" panose="020B0503020204020204" pitchFamily="34" charset="-122"/>
                <a:ea typeface="微软雅黑" panose="020B0503020204020204" pitchFamily="34" charset="-122"/>
              </a:rPr>
              <a:t>义务</a:t>
            </a:r>
            <a:endParaRPr lang="zh-CN" altLang="en-US" sz="2000" b="1">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45851" name="直接连接符 13"/>
          <p:cNvCxnSpPr/>
          <p:nvPr/>
        </p:nvCxnSpPr>
        <p:spPr>
          <a:xfrm>
            <a:off x="5274645" y="3205113"/>
            <a:ext cx="1728787" cy="0"/>
          </a:xfrm>
          <a:prstGeom prst="line">
            <a:avLst/>
          </a:prstGeom>
          <a:ln w="57150">
            <a:solidFill>
              <a:srgbClr val="007233"/>
            </a:solidFill>
          </a:ln>
        </p:spPr>
        <p:style>
          <a:lnRef idx="1">
            <a:schemeClr val="accent1"/>
          </a:lnRef>
          <a:fillRef idx="0">
            <a:schemeClr val="accent1"/>
          </a:fillRef>
          <a:effectRef idx="0">
            <a:schemeClr val="accent1"/>
          </a:effectRef>
          <a:fontRef idx="minor">
            <a:schemeClr val="tx1"/>
          </a:fontRef>
        </p:style>
      </p:cxnSp>
      <p:cxnSp>
        <p:nvCxnSpPr>
          <p:cNvPr id="3145852" name="直接连接符 14"/>
          <p:cNvCxnSpPr/>
          <p:nvPr/>
        </p:nvCxnSpPr>
        <p:spPr>
          <a:xfrm>
            <a:off x="5274645" y="3435300"/>
            <a:ext cx="1728787" cy="0"/>
          </a:xfrm>
          <a:prstGeom prst="line">
            <a:avLst/>
          </a:prstGeom>
          <a:ln w="57150">
            <a:solidFill>
              <a:srgbClr val="007233"/>
            </a:solidFill>
          </a:ln>
        </p:spPr>
        <p:style>
          <a:lnRef idx="1">
            <a:schemeClr val="accent1"/>
          </a:lnRef>
          <a:fillRef idx="0">
            <a:schemeClr val="accent1"/>
          </a:fillRef>
          <a:effectRef idx="0">
            <a:schemeClr val="accent1"/>
          </a:effectRef>
          <a:fontRef idx="minor">
            <a:schemeClr val="tx1"/>
          </a:fontRef>
        </p:style>
      </p:cxnSp>
      <p:sp>
        <p:nvSpPr>
          <p:cNvPr id="1049411" name="六边形 8"/>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61</a:t>
            </a:r>
            <a:endParaRPr lang="zh-CN" alt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2" name="Picture 2" descr="2"/>
          <p:cNvPicPr>
            <a:picLocks noChangeAspect="1" noChangeArrowheads="1"/>
          </p:cNvPicPr>
          <p:nvPr/>
        </p:nvPicPr>
        <p:blipFill>
          <a:blip r:embed="rId1"/>
          <a:srcRect/>
          <a:stretch>
            <a:fillRect/>
          </a:stretch>
        </p:blipFill>
        <p:spPr bwMode="auto">
          <a:xfrm>
            <a:off x="1747411" y="1026778"/>
            <a:ext cx="3676650" cy="3963987"/>
          </a:xfrm>
          <a:prstGeom prst="rect">
            <a:avLst/>
          </a:prstGeom>
          <a:noFill/>
          <a:ln>
            <a:noFill/>
          </a:ln>
        </p:spPr>
      </p:pic>
      <p:pic>
        <p:nvPicPr>
          <p:cNvPr id="2097163" name="图片 5"/>
          <p:cNvPicPr>
            <a:picLocks noChangeAspect="1"/>
          </p:cNvPicPr>
          <p:nvPr/>
        </p:nvPicPr>
        <p:blipFill>
          <a:blip r:embed="rId2"/>
          <a:srcRect/>
          <a:stretch>
            <a:fillRect/>
          </a:stretch>
        </p:blipFill>
        <p:spPr bwMode="auto">
          <a:xfrm>
            <a:off x="6836570" y="853184"/>
            <a:ext cx="1130300" cy="1050925"/>
          </a:xfrm>
          <a:prstGeom prst="rect">
            <a:avLst/>
          </a:prstGeom>
          <a:noFill/>
          <a:ln>
            <a:noFill/>
          </a:ln>
        </p:spPr>
      </p:pic>
      <p:pic>
        <p:nvPicPr>
          <p:cNvPr id="2097164" name="图片 7"/>
          <p:cNvPicPr>
            <a:picLocks noChangeAspect="1"/>
          </p:cNvPicPr>
          <p:nvPr/>
        </p:nvPicPr>
        <p:blipFill>
          <a:blip r:embed="rId3"/>
          <a:srcRect/>
          <a:stretch>
            <a:fillRect/>
          </a:stretch>
        </p:blipFill>
        <p:spPr bwMode="auto">
          <a:xfrm>
            <a:off x="9097962" y="953194"/>
            <a:ext cx="1274762" cy="850900"/>
          </a:xfrm>
          <a:prstGeom prst="rect">
            <a:avLst/>
          </a:prstGeom>
          <a:noFill/>
          <a:ln>
            <a:noFill/>
          </a:ln>
        </p:spPr>
      </p:pic>
      <p:pic>
        <p:nvPicPr>
          <p:cNvPr id="2097165" name="图片 10"/>
          <p:cNvPicPr>
            <a:picLocks noChangeAspect="1"/>
          </p:cNvPicPr>
          <p:nvPr/>
        </p:nvPicPr>
        <p:blipFill>
          <a:blip r:embed="rId4"/>
          <a:srcRect/>
          <a:stretch>
            <a:fillRect/>
          </a:stretch>
        </p:blipFill>
        <p:spPr bwMode="auto">
          <a:xfrm>
            <a:off x="9266646" y="2969901"/>
            <a:ext cx="1228725" cy="917575"/>
          </a:xfrm>
          <a:prstGeom prst="rect">
            <a:avLst/>
          </a:prstGeom>
          <a:noFill/>
          <a:ln>
            <a:noFill/>
          </a:ln>
        </p:spPr>
      </p:pic>
      <p:pic>
        <p:nvPicPr>
          <p:cNvPr id="2097166" name="Picture 6" descr="http://image.jdol.com.cn/gongqiu/img/201112/2f18fd8d0e594e24b9625da7ba801132.jpg"/>
          <p:cNvPicPr>
            <a:picLocks noGrp="1" noChangeAspect="1" noChangeArrowheads="1"/>
          </p:cNvPicPr>
          <p:nvPr>
            <p:ph idx="4294967295"/>
          </p:nvPr>
        </p:nvPicPr>
        <p:blipFill>
          <a:blip r:embed="rId5"/>
          <a:srcRect l="4434" t="1888" r="3564" b="2132"/>
          <a:stretch>
            <a:fillRect/>
          </a:stretch>
        </p:blipFill>
        <p:spPr>
          <a:xfrm>
            <a:off x="10609263" y="4287838"/>
            <a:ext cx="1584325" cy="1108075"/>
          </a:xfrm>
          <a:noFill/>
        </p:spPr>
      </p:pic>
      <p:pic>
        <p:nvPicPr>
          <p:cNvPr id="2097167" name="图片 13"/>
          <p:cNvPicPr>
            <a:picLocks noChangeAspect="1"/>
          </p:cNvPicPr>
          <p:nvPr/>
        </p:nvPicPr>
        <p:blipFill>
          <a:blip r:embed="rId6"/>
          <a:srcRect l="23111" t="258" r="11166" b="7634"/>
          <a:stretch>
            <a:fillRect/>
          </a:stretch>
        </p:blipFill>
        <p:spPr bwMode="auto">
          <a:xfrm>
            <a:off x="6883962" y="2872746"/>
            <a:ext cx="1296987" cy="971550"/>
          </a:xfrm>
          <a:prstGeom prst="rect">
            <a:avLst/>
          </a:prstGeom>
          <a:noFill/>
          <a:ln>
            <a:noFill/>
          </a:ln>
        </p:spPr>
      </p:pic>
      <p:pic>
        <p:nvPicPr>
          <p:cNvPr id="2097168" name="图片 14"/>
          <p:cNvPicPr>
            <a:picLocks noChangeAspect="1"/>
          </p:cNvPicPr>
          <p:nvPr/>
        </p:nvPicPr>
        <p:blipFill>
          <a:blip r:embed="rId7"/>
          <a:srcRect/>
          <a:stretch>
            <a:fillRect/>
          </a:stretch>
        </p:blipFill>
        <p:spPr bwMode="auto">
          <a:xfrm>
            <a:off x="8110865" y="2269556"/>
            <a:ext cx="1549400" cy="550862"/>
          </a:xfrm>
          <a:prstGeom prst="rect">
            <a:avLst/>
          </a:prstGeom>
          <a:noFill/>
          <a:ln>
            <a:noFill/>
          </a:ln>
        </p:spPr>
      </p:pic>
      <p:pic>
        <p:nvPicPr>
          <p:cNvPr id="2097169" name="Picture 4" descr="http://thumb108.test-ss.cn/photos/thumb_large/98072/116494621.jpg"/>
          <p:cNvPicPr>
            <a:picLocks noChangeAspect="1" noChangeArrowheads="1"/>
          </p:cNvPicPr>
          <p:nvPr/>
        </p:nvPicPr>
        <p:blipFill>
          <a:blip r:embed="rId8"/>
          <a:srcRect r="10008"/>
          <a:stretch>
            <a:fillRect/>
          </a:stretch>
        </p:blipFill>
        <p:spPr bwMode="auto">
          <a:xfrm>
            <a:off x="7035567" y="4370974"/>
            <a:ext cx="993775" cy="992187"/>
          </a:xfrm>
          <a:prstGeom prst="rect">
            <a:avLst/>
          </a:prstGeom>
          <a:noFill/>
          <a:ln>
            <a:noFill/>
          </a:ln>
        </p:spPr>
      </p:pic>
      <p:cxnSp>
        <p:nvCxnSpPr>
          <p:cNvPr id="3145736" name="直接连接符 17"/>
          <p:cNvCxnSpPr/>
          <p:nvPr/>
        </p:nvCxnSpPr>
        <p:spPr>
          <a:xfrm>
            <a:off x="5952332" y="263525"/>
            <a:ext cx="0" cy="6045200"/>
          </a:xfrm>
          <a:prstGeom prst="line">
            <a:avLst/>
          </a:prstGeom>
        </p:spPr>
        <p:style>
          <a:lnRef idx="1">
            <a:schemeClr val="accent1"/>
          </a:lnRef>
          <a:fillRef idx="0">
            <a:schemeClr val="accent1"/>
          </a:fillRef>
          <a:effectRef idx="0">
            <a:schemeClr val="accent1"/>
          </a:effectRef>
          <a:fontRef idx="minor">
            <a:schemeClr val="tx1"/>
          </a:fontRef>
        </p:style>
      </p:cxnSp>
      <p:sp>
        <p:nvSpPr>
          <p:cNvPr id="1048647" name="矩形 2"/>
          <p:cNvSpPr/>
          <p:nvPr/>
        </p:nvSpPr>
        <p:spPr>
          <a:xfrm>
            <a:off x="7373642" y="6156012"/>
            <a:ext cx="2723823"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另有规定的，适用其规定</a:t>
            </a:r>
            <a:endParaRPr lang="zh-CN" altLang="en-US" b="1" dirty="0">
              <a:latin typeface="微软雅黑" panose="020B0503020204020204" pitchFamily="34" charset="-122"/>
              <a:ea typeface="微软雅黑" panose="020B0503020204020204" pitchFamily="34" charset="-122"/>
            </a:endParaRPr>
          </a:p>
        </p:txBody>
      </p:sp>
      <p:sp>
        <p:nvSpPr>
          <p:cNvPr id="1048648" name="六边形 13"/>
          <p:cNvSpPr/>
          <p:nvPr/>
        </p:nvSpPr>
        <p:spPr>
          <a:xfrm>
            <a:off x="10777314" y="70949"/>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2</a:t>
            </a:r>
            <a:endParaRPr lang="zh-CN" altLang="en-US" sz="2800" dirty="0"/>
          </a:p>
        </p:txBody>
      </p:sp>
      <p:sp>
        <p:nvSpPr>
          <p:cNvPr id="1048649" name="矩形 14"/>
          <p:cNvSpPr/>
          <p:nvPr/>
        </p:nvSpPr>
        <p:spPr>
          <a:xfrm>
            <a:off x="6899021" y="1907356"/>
            <a:ext cx="1005403" cy="338554"/>
          </a:xfrm>
          <a:prstGeom prst="rect">
            <a:avLst/>
          </a:prstGeom>
        </p:spPr>
        <p:txBody>
          <a:bodyPr wrap="none">
            <a:spAutoFit/>
          </a:bodyPr>
          <a:lstStyle/>
          <a:p>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消防安全</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048650" name="矩形 15"/>
          <p:cNvSpPr/>
          <p:nvPr/>
        </p:nvSpPr>
        <p:spPr>
          <a:xfrm>
            <a:off x="9120981" y="1907356"/>
            <a:ext cx="1415772" cy="338554"/>
          </a:xfrm>
          <a:prstGeom prst="rect">
            <a:avLst/>
          </a:prstGeom>
        </p:spPr>
        <p:txBody>
          <a:bodyPr wrap="none">
            <a:spAutoFit/>
          </a:bodyPr>
          <a:lstStyle/>
          <a:p>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道路交通安全</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048651" name="矩形 16"/>
          <p:cNvSpPr/>
          <p:nvPr/>
        </p:nvSpPr>
        <p:spPr>
          <a:xfrm>
            <a:off x="6814196" y="3908584"/>
            <a:ext cx="1415772" cy="338554"/>
          </a:xfrm>
          <a:prstGeom prst="rect">
            <a:avLst/>
          </a:prstGeom>
        </p:spPr>
        <p:txBody>
          <a:bodyPr wrap="none">
            <a:spAutoFit/>
          </a:bodyPr>
          <a:lstStyle/>
          <a:p>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铁路交通安全</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048652" name="矩形 18"/>
          <p:cNvSpPr/>
          <p:nvPr/>
        </p:nvSpPr>
        <p:spPr>
          <a:xfrm>
            <a:off x="9120981" y="3908584"/>
            <a:ext cx="1415772" cy="338554"/>
          </a:xfrm>
          <a:prstGeom prst="rect">
            <a:avLst/>
          </a:prstGeom>
        </p:spPr>
        <p:txBody>
          <a:bodyPr wrap="none">
            <a:spAutoFit/>
          </a:bodyPr>
          <a:lstStyle/>
          <a:p>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水上交通安全</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048653" name="矩形 3"/>
          <p:cNvSpPr/>
          <p:nvPr/>
        </p:nvSpPr>
        <p:spPr>
          <a:xfrm>
            <a:off x="8120897" y="2892260"/>
            <a:ext cx="1415772" cy="338554"/>
          </a:xfrm>
          <a:prstGeom prst="rect">
            <a:avLst/>
          </a:prstGeom>
        </p:spPr>
        <p:txBody>
          <a:bodyPr wrap="none">
            <a:spAutoFit/>
          </a:bodyPr>
          <a:lstStyle/>
          <a:p>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民用航空安全</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048654" name="矩形 19"/>
          <p:cNvSpPr/>
          <p:nvPr/>
        </p:nvSpPr>
        <p:spPr>
          <a:xfrm>
            <a:off x="6854527" y="5436561"/>
            <a:ext cx="1415772" cy="338554"/>
          </a:xfrm>
          <a:prstGeom prst="rect">
            <a:avLst/>
          </a:prstGeom>
        </p:spPr>
        <p:txBody>
          <a:bodyPr wrap="none">
            <a:spAutoFit/>
          </a:bodyPr>
          <a:lstStyle/>
          <a:p>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核与辐射安全</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048655" name="矩形 20"/>
          <p:cNvSpPr/>
          <p:nvPr/>
        </p:nvSpPr>
        <p:spPr>
          <a:xfrm>
            <a:off x="9079597" y="5436561"/>
            <a:ext cx="1415772" cy="338554"/>
          </a:xfrm>
          <a:prstGeom prst="rect">
            <a:avLst/>
          </a:prstGeom>
        </p:spPr>
        <p:txBody>
          <a:bodyPr wrap="none">
            <a:spAutoFit/>
          </a:bodyPr>
          <a:lstStyle/>
          <a:p>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特种设备安全</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048657" name="矩形 7"/>
          <p:cNvSpPr/>
          <p:nvPr/>
        </p:nvSpPr>
        <p:spPr>
          <a:xfrm>
            <a:off x="528401" y="5136916"/>
            <a:ext cx="5352160" cy="833690"/>
          </a:xfrm>
          <a:prstGeom prst="rect">
            <a:avLst/>
          </a:prstGeom>
        </p:spPr>
        <p:txBody>
          <a:bodyPr wrap="square">
            <a:spAutoFit/>
          </a:bodyPr>
          <a:lstStyle/>
          <a:p>
            <a:pPr algn="ctr">
              <a:lnSpc>
                <a:spcPct val="150000"/>
              </a:lnSpc>
            </a:pPr>
            <a:r>
              <a:rPr lang="zh-CN" altLang="en-US" spc="1200" dirty="0">
                <a:latin typeface="微软雅黑" panose="020B0503020204020204" pitchFamily="34" charset="-122"/>
                <a:ea typeface="微软雅黑" panose="020B0503020204020204" pitchFamily="34" charset="-122"/>
              </a:rPr>
              <a:t>在中华人民共和国领域内</a:t>
            </a:r>
            <a:endParaRPr lang="en-US" altLang="zh-CN" spc="1200" dirty="0">
              <a:latin typeface="微软雅黑" panose="020B0503020204020204" pitchFamily="34" charset="-122"/>
              <a:ea typeface="微软雅黑" panose="020B0503020204020204" pitchFamily="34" charset="-122"/>
            </a:endParaRPr>
          </a:p>
          <a:p>
            <a:pPr algn="ctr">
              <a:lnSpc>
                <a:spcPct val="150000"/>
              </a:lnSpc>
            </a:pPr>
            <a:r>
              <a:rPr lang="zh-CN" altLang="en-US" sz="1600" dirty="0">
                <a:latin typeface="微软雅黑" panose="020B0503020204020204" pitchFamily="34" charset="-122"/>
                <a:ea typeface="微软雅黑" panose="020B0503020204020204" pitchFamily="34" charset="-122"/>
              </a:rPr>
              <a:t>从事生产经营活动的单位的</a:t>
            </a:r>
            <a:r>
              <a:rPr lang="zh-CN" altLang="en-US" sz="1600" b="1" dirty="0">
                <a:solidFill>
                  <a:srgbClr val="132A88"/>
                </a:solidFill>
                <a:latin typeface="微软雅黑" panose="020B0503020204020204" pitchFamily="34" charset="-122"/>
                <a:ea typeface="微软雅黑" panose="020B0503020204020204" pitchFamily="34" charset="-122"/>
              </a:rPr>
              <a:t>安全生产，适用本法</a:t>
            </a:r>
            <a:endParaRPr lang="zh-CN" altLang="en-US" sz="1600" b="1" dirty="0">
              <a:solidFill>
                <a:srgbClr val="132A88"/>
              </a:solidFill>
              <a:latin typeface="微软雅黑" panose="020B0503020204020204" pitchFamily="34" charset="-122"/>
              <a:ea typeface="微软雅黑" panose="020B0503020204020204" pitchFamily="34" charset="-122"/>
            </a:endParaRPr>
          </a:p>
        </p:txBody>
      </p:sp>
      <p:sp>
        <p:nvSpPr>
          <p:cNvPr id="1048658" name="矩形 8"/>
          <p:cNvSpPr/>
          <p:nvPr/>
        </p:nvSpPr>
        <p:spPr>
          <a:xfrm>
            <a:off x="7564360" y="404664"/>
            <a:ext cx="2492990"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有关法律、行政法规对</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412" name="任意多边形 2"/>
          <p:cNvSpPr/>
          <p:nvPr/>
        </p:nvSpPr>
        <p:spPr>
          <a:xfrm>
            <a:off x="2064346" y="2420888"/>
            <a:ext cx="8451776" cy="1116208"/>
          </a:xfrm>
          <a:custGeom>
            <a:avLst/>
            <a:gdLst>
              <a:gd name="connsiteX0" fmla="*/ 1800200 w 5724329"/>
              <a:gd name="connsiteY0" fmla="*/ 0 h 756000"/>
              <a:gd name="connsiteX1" fmla="*/ 5724329 w 5724329"/>
              <a:gd name="connsiteY1" fmla="*/ 0 h 756000"/>
              <a:gd name="connsiteX2" fmla="*/ 5724329 w 5724329"/>
              <a:gd name="connsiteY2" fmla="*/ 756000 h 756000"/>
              <a:gd name="connsiteX3" fmla="*/ 1800200 w 5724329"/>
              <a:gd name="connsiteY3" fmla="*/ 756000 h 756000"/>
              <a:gd name="connsiteX4" fmla="*/ 288032 w 5724329"/>
              <a:gd name="connsiteY4" fmla="*/ 0 h 756000"/>
              <a:gd name="connsiteX5" fmla="*/ 1008112 w 5724329"/>
              <a:gd name="connsiteY5" fmla="*/ 0 h 756000"/>
              <a:gd name="connsiteX6" fmla="*/ 1008112 w 5724329"/>
              <a:gd name="connsiteY6" fmla="*/ 756000 h 756000"/>
              <a:gd name="connsiteX7" fmla="*/ 288032 w 5724329"/>
              <a:gd name="connsiteY7" fmla="*/ 756000 h 756000"/>
              <a:gd name="connsiteX8" fmla="*/ 0 w 5724329"/>
              <a:gd name="connsiteY8" fmla="*/ 0 h 756000"/>
              <a:gd name="connsiteX9" fmla="*/ 144016 w 5724329"/>
              <a:gd name="connsiteY9" fmla="*/ 0 h 756000"/>
              <a:gd name="connsiteX10" fmla="*/ 144016 w 5724329"/>
              <a:gd name="connsiteY10" fmla="*/ 756000 h 756000"/>
              <a:gd name="connsiteX11" fmla="*/ 0 w 5724329"/>
              <a:gd name="connsiteY11" fmla="*/ 756000 h 7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4329" h="756000">
                <a:moveTo>
                  <a:pt x="1800200" y="0"/>
                </a:moveTo>
                <a:lnTo>
                  <a:pt x="5724329" y="0"/>
                </a:lnTo>
                <a:lnTo>
                  <a:pt x="5724329" y="756000"/>
                </a:lnTo>
                <a:lnTo>
                  <a:pt x="1800200" y="756000"/>
                </a:lnTo>
                <a:close/>
                <a:moveTo>
                  <a:pt x="288032" y="0"/>
                </a:moveTo>
                <a:lnTo>
                  <a:pt x="1008112" y="0"/>
                </a:lnTo>
                <a:lnTo>
                  <a:pt x="1008112" y="756000"/>
                </a:lnTo>
                <a:lnTo>
                  <a:pt x="288032" y="756000"/>
                </a:lnTo>
                <a:close/>
                <a:moveTo>
                  <a:pt x="0" y="0"/>
                </a:moveTo>
                <a:lnTo>
                  <a:pt x="144016" y="0"/>
                </a:lnTo>
                <a:lnTo>
                  <a:pt x="144016" y="756000"/>
                </a:lnTo>
                <a:lnTo>
                  <a:pt x="0" y="756000"/>
                </a:lnTo>
                <a:close/>
              </a:path>
            </a:pathLst>
          </a:custGeom>
          <a:solidFill>
            <a:srgbClr val="D51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13" name="文本框 3"/>
          <p:cNvSpPr txBox="1"/>
          <p:nvPr/>
        </p:nvSpPr>
        <p:spPr>
          <a:xfrm>
            <a:off x="2640410" y="2594273"/>
            <a:ext cx="1008112" cy="769441"/>
          </a:xfrm>
          <a:prstGeom prst="rect">
            <a:avLst/>
          </a:prstGeom>
          <a:noFill/>
        </p:spPr>
        <p:txBody>
          <a:bodyPr wrap="square" rtlCol="0">
            <a:spAutoFit/>
          </a:bodyPr>
          <a:lstStyle/>
          <a:p>
            <a:r>
              <a:rPr lang="en-US" altLang="zh-CN" sz="4400" dirty="0">
                <a:solidFill>
                  <a:schemeClr val="bg1"/>
                </a:solidFill>
              </a:rPr>
              <a:t>04</a:t>
            </a:r>
            <a:endParaRPr lang="zh-CN" altLang="en-US" sz="4400" dirty="0">
              <a:solidFill>
                <a:schemeClr val="bg1"/>
              </a:solidFill>
            </a:endParaRPr>
          </a:p>
        </p:txBody>
      </p:sp>
      <p:sp>
        <p:nvSpPr>
          <p:cNvPr id="1049414" name="文本框 4"/>
          <p:cNvSpPr txBox="1"/>
          <p:nvPr/>
        </p:nvSpPr>
        <p:spPr>
          <a:xfrm>
            <a:off x="4934402" y="2686605"/>
            <a:ext cx="567974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安全生产的监督管理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nvGrpSpPr>
          <p:cNvPr id="335" name="Group 9"/>
          <p:cNvGrpSpPr/>
          <p:nvPr/>
        </p:nvGrpSpPr>
        <p:grpSpPr>
          <a:xfrm>
            <a:off x="3736915" y="2605658"/>
            <a:ext cx="975342" cy="665720"/>
            <a:chOff x="8369395" y="1851903"/>
            <a:chExt cx="756172" cy="516127"/>
          </a:xfrm>
          <a:solidFill>
            <a:srgbClr val="D5107A"/>
          </a:solidFill>
        </p:grpSpPr>
        <p:sp>
          <p:nvSpPr>
            <p:cNvPr id="1049415" name="Rounded Rectangle 307"/>
            <p:cNvSpPr/>
            <p:nvPr/>
          </p:nvSpPr>
          <p:spPr bwMode="auto">
            <a:xfrm rot="1411326">
              <a:off x="8816736" y="2158730"/>
              <a:ext cx="308831" cy="209300"/>
            </a:xfrm>
            <a:custGeom>
              <a:avLst/>
              <a:gdLst/>
              <a:ahLst/>
              <a:cxnLst/>
              <a:rect l="l" t="t" r="r" b="b"/>
              <a:pathLst>
                <a:path w="308831" h="209299">
                  <a:moveTo>
                    <a:pt x="6932" y="0"/>
                  </a:moveTo>
                  <a:lnTo>
                    <a:pt x="62731" y="5004"/>
                  </a:lnTo>
                  <a:cubicBezTo>
                    <a:pt x="73820" y="4021"/>
                    <a:pt x="83149" y="12888"/>
                    <a:pt x="85697" y="24169"/>
                  </a:cubicBezTo>
                  <a:lnTo>
                    <a:pt x="85452" y="33272"/>
                  </a:lnTo>
                  <a:cubicBezTo>
                    <a:pt x="85954" y="32635"/>
                    <a:pt x="86485" y="32624"/>
                    <a:pt x="87017" y="32624"/>
                  </a:cubicBezTo>
                  <a:lnTo>
                    <a:pt x="270296" y="32624"/>
                  </a:lnTo>
                  <a:cubicBezTo>
                    <a:pt x="291578" y="32624"/>
                    <a:pt x="308831" y="49877"/>
                    <a:pt x="308831" y="71159"/>
                  </a:cubicBezTo>
                  <a:lnTo>
                    <a:pt x="308831" y="146071"/>
                  </a:lnTo>
                  <a:cubicBezTo>
                    <a:pt x="308831" y="167353"/>
                    <a:pt x="291578" y="184606"/>
                    <a:pt x="270296" y="184606"/>
                  </a:cubicBezTo>
                  <a:lnTo>
                    <a:pt x="87017" y="184606"/>
                  </a:lnTo>
                  <a:lnTo>
                    <a:pt x="81440" y="182295"/>
                  </a:lnTo>
                  <a:lnTo>
                    <a:pt x="81438" y="182371"/>
                  </a:lnTo>
                  <a:cubicBezTo>
                    <a:pt x="82699" y="196467"/>
                    <a:pt x="69880" y="211811"/>
                    <a:pt x="54012" y="208953"/>
                  </a:cubicBezTo>
                  <a:lnTo>
                    <a:pt x="0" y="208054"/>
                  </a:lnTo>
                  <a:cubicBezTo>
                    <a:pt x="11559" y="178614"/>
                    <a:pt x="19544" y="140965"/>
                    <a:pt x="23432" y="105100"/>
                  </a:cubicBezTo>
                  <a:cubicBezTo>
                    <a:pt x="23221" y="71020"/>
                    <a:pt x="17126" y="34619"/>
                    <a:pt x="693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ln>
                  <a:solidFill>
                    <a:srgbClr val="FFFFFF">
                      <a:alpha val="0"/>
                    </a:srgbClr>
                  </a:solidFill>
                </a:ln>
                <a:solidFill>
                  <a:srgbClr val="FFFFFF"/>
                </a:solidFill>
              </a:endParaRPr>
            </a:p>
          </p:txBody>
        </p:sp>
        <p:sp>
          <p:nvSpPr>
            <p:cNvPr id="1049416" name="Oval 247"/>
            <p:cNvSpPr/>
            <p:nvPr/>
          </p:nvSpPr>
          <p:spPr bwMode="auto">
            <a:xfrm>
              <a:off x="8369395" y="1851903"/>
              <a:ext cx="482863" cy="482863"/>
            </a:xfrm>
            <a:custGeom>
              <a:avLst/>
              <a:gdLst/>
              <a:ahLst/>
              <a:cxnLst/>
              <a:rect l="l" t="t" r="r" b="b"/>
              <a:pathLst>
                <a:path w="573170" h="573170">
                  <a:moveTo>
                    <a:pt x="286585" y="47056"/>
                  </a:moveTo>
                  <a:cubicBezTo>
                    <a:pt x="154297" y="47056"/>
                    <a:pt x="47056" y="154297"/>
                    <a:pt x="47056" y="286585"/>
                  </a:cubicBezTo>
                  <a:cubicBezTo>
                    <a:pt x="47056" y="418873"/>
                    <a:pt x="154297" y="526114"/>
                    <a:pt x="286585" y="526114"/>
                  </a:cubicBezTo>
                  <a:cubicBezTo>
                    <a:pt x="418873" y="526114"/>
                    <a:pt x="526114" y="418873"/>
                    <a:pt x="526114" y="286585"/>
                  </a:cubicBezTo>
                  <a:cubicBezTo>
                    <a:pt x="526114" y="154297"/>
                    <a:pt x="418873" y="47056"/>
                    <a:pt x="286585" y="47056"/>
                  </a:cubicBezTo>
                  <a:close/>
                  <a:moveTo>
                    <a:pt x="286585" y="0"/>
                  </a:moveTo>
                  <a:cubicBezTo>
                    <a:pt x="444862" y="0"/>
                    <a:pt x="573170" y="128308"/>
                    <a:pt x="573170" y="286585"/>
                  </a:cubicBezTo>
                  <a:cubicBezTo>
                    <a:pt x="573170" y="444862"/>
                    <a:pt x="444862" y="573170"/>
                    <a:pt x="286585" y="573170"/>
                  </a:cubicBezTo>
                  <a:cubicBezTo>
                    <a:pt x="128308" y="573170"/>
                    <a:pt x="0" y="444862"/>
                    <a:pt x="0" y="286585"/>
                  </a:cubicBezTo>
                  <a:cubicBezTo>
                    <a:pt x="0" y="128308"/>
                    <a:pt x="128308" y="0"/>
                    <a:pt x="28658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ln>
                  <a:solidFill>
                    <a:srgbClr val="FFFFFF">
                      <a:alpha val="0"/>
                    </a:srgbClr>
                  </a:solidFill>
                </a:ln>
                <a:solidFill>
                  <a:srgbClr val="FFFFFF"/>
                </a:solidFill>
              </a:endParaRPr>
            </a:p>
          </p:txBody>
        </p:sp>
        <p:sp>
          <p:nvSpPr>
            <p:cNvPr id="1049417" name="Freeform 257"/>
            <p:cNvSpPr/>
            <p:nvPr/>
          </p:nvSpPr>
          <p:spPr bwMode="black">
            <a:xfrm>
              <a:off x="8477432" y="1892946"/>
              <a:ext cx="187186" cy="125197"/>
            </a:xfrm>
            <a:custGeom>
              <a:avLst/>
              <a:gdLst>
                <a:gd name="T0" fmla="*/ 39 w 42"/>
                <a:gd name="T1" fmla="*/ 7 h 28"/>
                <a:gd name="T2" fmla="*/ 39 w 42"/>
                <a:gd name="T3" fmla="*/ 7 h 28"/>
                <a:gd name="T4" fmla="*/ 1 w 42"/>
                <a:gd name="T5" fmla="*/ 20 h 28"/>
                <a:gd name="T6" fmla="*/ 3 w 42"/>
                <a:gd name="T7" fmla="*/ 27 h 28"/>
                <a:gd name="T8" fmla="*/ 10 w 42"/>
                <a:gd name="T9" fmla="*/ 24 h 28"/>
                <a:gd name="T10" fmla="*/ 35 w 42"/>
                <a:gd name="T11" fmla="*/ 15 h 28"/>
                <a:gd name="T12" fmla="*/ 41 w 42"/>
                <a:gd name="T13" fmla="*/ 13 h 28"/>
                <a:gd name="T14" fmla="*/ 39 w 42"/>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8">
                  <a:moveTo>
                    <a:pt x="39" y="7"/>
                  </a:moveTo>
                  <a:cubicBezTo>
                    <a:pt x="39" y="7"/>
                    <a:pt x="39" y="7"/>
                    <a:pt x="39" y="7"/>
                  </a:cubicBezTo>
                  <a:cubicBezTo>
                    <a:pt x="25" y="0"/>
                    <a:pt x="8" y="6"/>
                    <a:pt x="1" y="20"/>
                  </a:cubicBezTo>
                  <a:cubicBezTo>
                    <a:pt x="0" y="23"/>
                    <a:pt x="1" y="25"/>
                    <a:pt x="3" y="27"/>
                  </a:cubicBezTo>
                  <a:cubicBezTo>
                    <a:pt x="6" y="28"/>
                    <a:pt x="8" y="27"/>
                    <a:pt x="10" y="24"/>
                  </a:cubicBezTo>
                  <a:cubicBezTo>
                    <a:pt x="14" y="15"/>
                    <a:pt x="25" y="11"/>
                    <a:pt x="35" y="15"/>
                  </a:cubicBezTo>
                  <a:cubicBezTo>
                    <a:pt x="37" y="16"/>
                    <a:pt x="40" y="15"/>
                    <a:pt x="41" y="13"/>
                  </a:cubicBezTo>
                  <a:cubicBezTo>
                    <a:pt x="42" y="11"/>
                    <a:pt x="41" y="8"/>
                    <a:pt x="39" y="7"/>
                  </a:cubicBezTo>
                  <a:close/>
                </a:path>
              </a:pathLst>
            </a:custGeom>
            <a:grpFill/>
            <a:ln>
              <a:noFill/>
            </a:ln>
          </p:spPr>
          <p:txBody>
            <a:bodyPr vert="horz" wrap="square" lIns="93247" tIns="46623" rIns="93247" bIns="46623" numCol="1" anchor="t" anchorCtr="0" compatLnSpc="1"/>
            <a:lstStyle/>
            <a:p>
              <a:endParaRPr lang="en-US" sz="1600">
                <a:ln>
                  <a:solidFill>
                    <a:srgbClr val="FFFFFF">
                      <a:alpha val="0"/>
                    </a:srgbClr>
                  </a:solidFill>
                </a:ln>
                <a:solidFill>
                  <a:srgbClr val="FFFFFF"/>
                </a:solidFill>
              </a:endParaRPr>
            </a:p>
          </p:txBody>
        </p:sp>
        <p:grpSp>
          <p:nvGrpSpPr>
            <p:cNvPr id="336" name="Group 13"/>
            <p:cNvGrpSpPr/>
            <p:nvPr/>
          </p:nvGrpSpPr>
          <p:grpSpPr bwMode="black">
            <a:xfrm>
              <a:off x="8459235" y="1994058"/>
              <a:ext cx="303219" cy="246679"/>
              <a:chOff x="5184779" y="225425"/>
              <a:chExt cx="1500184" cy="1220787"/>
            </a:xfrm>
            <a:grpFill/>
          </p:grpSpPr>
          <p:sp>
            <p:nvSpPr>
              <p:cNvPr id="1049418" name="Freeform 86"/>
              <p:cNvSpPr>
                <a:spLocks noEditPoints="1"/>
              </p:cNvSpPr>
              <p:nvPr/>
            </p:nvSpPr>
            <p:spPr bwMode="black">
              <a:xfrm>
                <a:off x="5184779" y="344490"/>
                <a:ext cx="1095376" cy="1101722"/>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p:spPr>
            <p:txBody>
              <a:bodyPr vert="horz" wrap="square" lIns="93247" tIns="46623" rIns="93247" bIns="46623" numCol="1" anchor="t" anchorCtr="0" compatLnSpc="1"/>
              <a:lstStyle/>
              <a:p>
                <a:endParaRPr lang="en-US" sz="1600">
                  <a:ln>
                    <a:solidFill>
                      <a:srgbClr val="FFFFFF">
                        <a:alpha val="0"/>
                      </a:srgbClr>
                    </a:solidFill>
                  </a:ln>
                  <a:solidFill>
                    <a:srgbClr val="FFFFFF"/>
                  </a:solidFill>
                </a:endParaRPr>
              </a:p>
            </p:txBody>
          </p:sp>
          <p:sp>
            <p:nvSpPr>
              <p:cNvPr id="1049419" name="Oval 87"/>
              <p:cNvSpPr>
                <a:spLocks noChangeArrowheads="1"/>
              </p:cNvSpPr>
              <p:nvPr/>
            </p:nvSpPr>
            <p:spPr bwMode="black">
              <a:xfrm>
                <a:off x="5630869" y="812799"/>
                <a:ext cx="203201" cy="203201"/>
              </a:xfrm>
              <a:prstGeom prst="ellipse">
                <a:avLst/>
              </a:prstGeom>
              <a:grpFill/>
              <a:ln>
                <a:noFill/>
              </a:ln>
            </p:spPr>
            <p:txBody>
              <a:bodyPr vert="horz" wrap="square" lIns="93247" tIns="46623" rIns="93247" bIns="46623" numCol="1" anchor="t" anchorCtr="0" compatLnSpc="1"/>
              <a:lstStyle/>
              <a:p>
                <a:endParaRPr lang="en-US" sz="1600">
                  <a:ln>
                    <a:solidFill>
                      <a:srgbClr val="FFFFFF">
                        <a:alpha val="0"/>
                      </a:srgbClr>
                    </a:solidFill>
                  </a:ln>
                  <a:solidFill>
                    <a:srgbClr val="FFFFFF"/>
                  </a:solidFill>
                </a:endParaRPr>
              </a:p>
            </p:txBody>
          </p:sp>
          <p:sp>
            <p:nvSpPr>
              <p:cNvPr id="1049420" name="Freeform 88"/>
              <p:cNvSpPr>
                <a:spLocks noEditPoints="1"/>
              </p:cNvSpPr>
              <p:nvPr/>
            </p:nvSpPr>
            <p:spPr bwMode="black">
              <a:xfrm>
                <a:off x="6129339" y="225425"/>
                <a:ext cx="555624" cy="598489"/>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p:spPr>
            <p:txBody>
              <a:bodyPr vert="horz" wrap="square" lIns="93247" tIns="46623" rIns="93247" bIns="46623" numCol="1" anchor="t" anchorCtr="0" compatLnSpc="1"/>
              <a:lstStyle/>
              <a:p>
                <a:endParaRPr lang="en-US" sz="1600">
                  <a:ln>
                    <a:solidFill>
                      <a:srgbClr val="FFFFFF">
                        <a:alpha val="0"/>
                      </a:srgbClr>
                    </a:solidFill>
                  </a:ln>
                  <a:solidFill>
                    <a:srgbClr val="FFFFFF"/>
                  </a:solidFill>
                </a:endParaRPr>
              </a:p>
            </p:txBody>
          </p:sp>
        </p:grpSp>
      </p:gr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421" name="圆角矩形 2"/>
          <p:cNvSpPr/>
          <p:nvPr/>
        </p:nvSpPr>
        <p:spPr>
          <a:xfrm>
            <a:off x="1019383" y="1358900"/>
            <a:ext cx="2305050" cy="1422400"/>
          </a:xfrm>
          <a:prstGeom prst="roundRect">
            <a:avLst>
              <a:gd name="adj" fmla="val 0"/>
            </a:avLst>
          </a:pr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b="1" dirty="0">
                <a:solidFill>
                  <a:schemeClr val="bg1"/>
                </a:solidFill>
                <a:latin typeface="微软雅黑" panose="020B0503020204020204" pitchFamily="34" charset="-122"/>
                <a:ea typeface="微软雅黑" panose="020B0503020204020204" pitchFamily="34" charset="-122"/>
              </a:rPr>
              <a:t>县级以上地方</a:t>
            </a:r>
            <a:endParaRPr lang="en-US" altLang="zh-CN" b="1" dirty="0">
              <a:solidFill>
                <a:schemeClr val="bg1"/>
              </a:solidFill>
              <a:latin typeface="微软雅黑" panose="020B0503020204020204" pitchFamily="34" charset="-122"/>
              <a:ea typeface="微软雅黑" panose="020B0503020204020204" pitchFamily="34" charset="-122"/>
            </a:endParaRPr>
          </a:p>
          <a:p>
            <a:pPr algn="ctr" defTabSz="2133600">
              <a:spcAft>
                <a:spcPct val="35000"/>
              </a:spcAft>
            </a:pPr>
            <a:r>
              <a:rPr lang="zh-CN" altLang="en-US" b="1" dirty="0">
                <a:solidFill>
                  <a:schemeClr val="bg1"/>
                </a:solidFill>
                <a:latin typeface="微软雅黑" panose="020B0503020204020204" pitchFamily="34" charset="-122"/>
                <a:ea typeface="微软雅黑" panose="020B0503020204020204" pitchFamily="34" charset="-122"/>
              </a:rPr>
              <a:t>各级人民政府</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1049422" name="圆角矩形 3"/>
          <p:cNvSpPr/>
          <p:nvPr/>
        </p:nvSpPr>
        <p:spPr>
          <a:xfrm>
            <a:off x="7254083" y="1358900"/>
            <a:ext cx="3935107" cy="1422400"/>
          </a:xfrm>
          <a:prstGeom prst="roundRect">
            <a:avLst>
              <a:gd name="adj" fmla="val 0"/>
            </a:avLst>
          </a:prstGeom>
          <a:solidFill>
            <a:srgbClr val="FF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b="1" dirty="0">
                <a:solidFill>
                  <a:schemeClr val="bg1"/>
                </a:solidFill>
                <a:latin typeface="微软雅黑" panose="020B0503020204020204" pitchFamily="34" charset="-122"/>
                <a:ea typeface="微软雅黑" panose="020B0503020204020204" pitchFamily="34" charset="-122"/>
              </a:rPr>
              <a:t>对本行政区域内容易发生重大</a:t>
            </a:r>
            <a:endParaRPr lang="en-US" altLang="zh-CN" b="1" dirty="0">
              <a:solidFill>
                <a:schemeClr val="bg1"/>
              </a:solidFill>
              <a:latin typeface="微软雅黑" panose="020B0503020204020204" pitchFamily="34" charset="-122"/>
              <a:ea typeface="微软雅黑" panose="020B0503020204020204" pitchFamily="34" charset="-122"/>
            </a:endParaRPr>
          </a:p>
          <a:p>
            <a:pPr algn="ctr" defTabSz="2133600">
              <a:spcAft>
                <a:spcPct val="35000"/>
              </a:spcAft>
            </a:pPr>
            <a:r>
              <a:rPr lang="zh-CN" altLang="en-US" b="1" dirty="0">
                <a:solidFill>
                  <a:schemeClr val="bg1"/>
                </a:solidFill>
                <a:latin typeface="微软雅黑" panose="020B0503020204020204" pitchFamily="34" charset="-122"/>
                <a:ea typeface="微软雅黑" panose="020B0503020204020204" pitchFamily="34" charset="-122"/>
              </a:rPr>
              <a:t>安全事故的生产经营单位</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3145853" name="直接箭头连接符 4"/>
          <p:cNvCxnSpPr/>
          <p:nvPr/>
        </p:nvCxnSpPr>
        <p:spPr>
          <a:xfrm>
            <a:off x="3324434" y="1844675"/>
            <a:ext cx="3713749"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4194323" name="表格 7"/>
          <p:cNvGraphicFramePr>
            <a:graphicFrameLocks noGrp="1"/>
          </p:cNvGraphicFramePr>
          <p:nvPr/>
        </p:nvGraphicFramePr>
        <p:xfrm>
          <a:off x="4120357" y="1989138"/>
          <a:ext cx="2881312" cy="914400"/>
        </p:xfrm>
        <a:graphic>
          <a:graphicData uri="http://schemas.openxmlformats.org/drawingml/2006/table">
            <a:tbl>
              <a:tblPr firstRow="1" bandRow="1">
                <a:tableStyleId>{5C22544A-7EE6-4342-B048-85BDC9FD1C3A}</a:tableStyleId>
              </a:tblPr>
              <a:tblGrid>
                <a:gridCol w="288131"/>
                <a:gridCol w="2593181"/>
              </a:tblGrid>
              <a:tr h="457200">
                <a:tc>
                  <a:txBody>
                    <a:bodyPr/>
                    <a:lstStyle/>
                    <a:p>
                      <a:pPr algn="ctr">
                        <a:lnSpc>
                          <a:spcPct val="150000"/>
                        </a:lnSpc>
                      </a:pPr>
                      <a:r>
                        <a:rPr lang="zh-CN" altLang="en-US" sz="1400" dirty="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a:txBody>
                  <a:tcPr marL="91499" marR="91499" marT="45717" marB="4571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noFill/>
                  </a:tcPr>
                </a:tc>
                <a:tc>
                  <a:txBody>
                    <a:bodyPr/>
                    <a:lstStyle/>
                    <a:p>
                      <a:pPr>
                        <a:lnSpc>
                          <a:spcPct val="150000"/>
                        </a:lnSpc>
                      </a:pPr>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rPr>
                        <a:t>根据本区域的安全生产状况</a:t>
                      </a:r>
                      <a:endPar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99" marR="91499"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noFill/>
                  </a:tcPr>
                </a:tc>
              </a:tr>
              <a:tr h="457200">
                <a:tc>
                  <a:txBody>
                    <a:bodyPr/>
                    <a:lstStyle/>
                    <a:p>
                      <a:pPr marL="0" marR="0" indent="0" algn="ctr" defTabSz="914400" rtl="0" eaLnBrk="1" fontAlgn="auto" latinLnBrk="0" hangingPunct="1">
                        <a:lnSpc>
                          <a:spcPct val="150000"/>
                        </a:lnSpc>
                        <a:spcBef>
                          <a:spcPts val="0"/>
                        </a:spcBef>
                        <a:spcAft>
                          <a:spcPts val="0"/>
                        </a:spcAft>
                        <a:buClrTx/>
                        <a:buSzTx/>
                        <a:buFontTx/>
                        <a:buNone/>
                      </a:pPr>
                      <a:r>
                        <a:rPr lang="zh-CN" altLang="en-US" sz="1400" dirty="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a:txBody>
                  <a:tcPr marL="91499" marR="91499" marT="45717" marB="4571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noFill/>
                  </a:tcPr>
                </a:tc>
                <a:tc>
                  <a:txBody>
                    <a:bodyPr/>
                    <a:lstStyle/>
                    <a:p>
                      <a:pPr>
                        <a:lnSpc>
                          <a:spcPct val="150000"/>
                        </a:lnSpc>
                      </a:pPr>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rPr>
                        <a:t>组织有关部门按照职责分工</a:t>
                      </a:r>
                      <a:endPar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99" marR="91499"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noFill/>
                  </a:tcPr>
                </a:tc>
              </a:tr>
            </a:tbl>
          </a:graphicData>
        </a:graphic>
      </p:graphicFrame>
      <p:sp>
        <p:nvSpPr>
          <p:cNvPr id="1049423" name="矩形 9"/>
          <p:cNvSpPr>
            <a:spLocks noChangeArrowheads="1"/>
          </p:cNvSpPr>
          <p:nvPr/>
        </p:nvSpPr>
        <p:spPr bwMode="auto">
          <a:xfrm>
            <a:off x="4592084" y="1268413"/>
            <a:ext cx="1723549" cy="499624"/>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2000" b="1" dirty="0">
                <a:solidFill>
                  <a:srgbClr val="C00000"/>
                </a:solidFill>
                <a:latin typeface="微软雅黑" panose="020B0503020204020204" pitchFamily="34" charset="-122"/>
                <a:ea typeface="微软雅黑" panose="020B0503020204020204" pitchFamily="34" charset="-122"/>
              </a:rPr>
              <a:t>进行严格检查</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049424" name="圆角矩形 11"/>
          <p:cNvSpPr/>
          <p:nvPr/>
        </p:nvSpPr>
        <p:spPr>
          <a:xfrm>
            <a:off x="1056234" y="3716338"/>
            <a:ext cx="1871662" cy="1193800"/>
          </a:xfrm>
          <a:prstGeom prst="roundRect">
            <a:avLst>
              <a:gd name="adj" fmla="val 0"/>
            </a:avLst>
          </a:pr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b="1" dirty="0">
                <a:solidFill>
                  <a:schemeClr val="bg1"/>
                </a:solidFill>
                <a:latin typeface="微软雅黑" panose="020B0503020204020204" pitchFamily="34" charset="-122"/>
                <a:ea typeface="微软雅黑" panose="020B0503020204020204" pitchFamily="34" charset="-122"/>
              </a:rPr>
              <a:t>应急管理部门</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1049425" name="圆角矩形 12"/>
          <p:cNvSpPr/>
          <p:nvPr/>
        </p:nvSpPr>
        <p:spPr>
          <a:xfrm>
            <a:off x="5017296" y="3716338"/>
            <a:ext cx="1876425" cy="1193800"/>
          </a:xfrm>
          <a:prstGeom prst="roundRect">
            <a:avLst>
              <a:gd name="adj" fmla="val 954"/>
            </a:avLst>
          </a:pr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安全生产年度</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监督检查计划</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426" name="圆角矩形 13"/>
          <p:cNvSpPr/>
          <p:nvPr/>
        </p:nvSpPr>
        <p:spPr>
          <a:xfrm>
            <a:off x="8991602" y="3732411"/>
            <a:ext cx="2197589" cy="1189038"/>
          </a:xfrm>
          <a:prstGeom prst="roundRect">
            <a:avLst>
              <a:gd name="adj" fmla="val 2037"/>
            </a:avLst>
          </a:prstGeom>
          <a:solidFill>
            <a:srgbClr val="FF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监督检查</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发现事故隐患，应当及时处理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427" name="矩形 17"/>
          <p:cNvSpPr>
            <a:spLocks noChangeArrowheads="1"/>
          </p:cNvSpPr>
          <p:nvPr/>
        </p:nvSpPr>
        <p:spPr bwMode="auto">
          <a:xfrm>
            <a:off x="2996159" y="4326931"/>
            <a:ext cx="1952875" cy="787523"/>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600" dirty="0">
                <a:latin typeface="微软雅黑" panose="020B0503020204020204" pitchFamily="34" charset="-122"/>
                <a:ea typeface="微软雅黑" panose="020B0503020204020204" pitchFamily="34" charset="-122"/>
              </a:rPr>
              <a:t>应当按照分类分级监督管理的要求</a:t>
            </a:r>
            <a:endParaRPr lang="zh-CN" altLang="en-US" sz="1600" dirty="0">
              <a:latin typeface="微软雅黑" panose="020B0503020204020204" pitchFamily="34" charset="-122"/>
              <a:ea typeface="微软雅黑" panose="020B0503020204020204" pitchFamily="34" charset="-122"/>
            </a:endParaRPr>
          </a:p>
        </p:txBody>
      </p:sp>
      <p:cxnSp>
        <p:nvCxnSpPr>
          <p:cNvPr id="3145854" name="直接箭头连接符 18"/>
          <p:cNvCxnSpPr/>
          <p:nvPr/>
        </p:nvCxnSpPr>
        <p:spPr>
          <a:xfrm>
            <a:off x="2996159" y="4276725"/>
            <a:ext cx="1952875"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49428" name="矩形 20"/>
          <p:cNvSpPr>
            <a:spLocks noChangeArrowheads="1"/>
          </p:cNvSpPr>
          <p:nvPr/>
        </p:nvSpPr>
        <p:spPr bwMode="auto">
          <a:xfrm>
            <a:off x="3831432" y="3813175"/>
            <a:ext cx="646112" cy="36830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a:latin typeface="微软雅黑" panose="020B0503020204020204" pitchFamily="34" charset="-122"/>
                <a:ea typeface="微软雅黑" panose="020B0503020204020204" pitchFamily="34" charset="-122"/>
              </a:rPr>
              <a:t>制定</a:t>
            </a:r>
            <a:endParaRPr lang="zh-CN" altLang="en-US" sz="1800">
              <a:latin typeface="微软雅黑" panose="020B0503020204020204" pitchFamily="34" charset="-122"/>
              <a:ea typeface="微软雅黑" panose="020B0503020204020204" pitchFamily="34" charset="-122"/>
            </a:endParaRPr>
          </a:p>
        </p:txBody>
      </p:sp>
      <p:cxnSp>
        <p:nvCxnSpPr>
          <p:cNvPr id="3145855" name="直接箭头连接符 21"/>
          <p:cNvCxnSpPr/>
          <p:nvPr/>
        </p:nvCxnSpPr>
        <p:spPr>
          <a:xfrm>
            <a:off x="7038182" y="4313238"/>
            <a:ext cx="1794916"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49429" name="矩形 22"/>
          <p:cNvSpPr>
            <a:spLocks noChangeArrowheads="1"/>
          </p:cNvSpPr>
          <p:nvPr/>
        </p:nvSpPr>
        <p:spPr bwMode="auto">
          <a:xfrm>
            <a:off x="6970464" y="3668832"/>
            <a:ext cx="1832352" cy="1116781"/>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FontTx/>
              <a:buNone/>
            </a:pPr>
            <a:r>
              <a:rPr lang="zh-CN" altLang="en-US" sz="1800" dirty="0">
                <a:latin typeface="微软雅黑" panose="020B0503020204020204" pitchFamily="34" charset="-122"/>
                <a:ea typeface="微软雅黑" panose="020B0503020204020204" pitchFamily="34" charset="-122"/>
              </a:rPr>
              <a:t>并按照年度监督检查计划进行</a:t>
            </a:r>
            <a:endParaRPr lang="zh-CN" altLang="en-US" sz="1800" dirty="0">
              <a:latin typeface="微软雅黑" panose="020B0503020204020204" pitchFamily="34" charset="-122"/>
              <a:ea typeface="微软雅黑" panose="020B0503020204020204" pitchFamily="34" charset="-122"/>
            </a:endParaRPr>
          </a:p>
        </p:txBody>
      </p:sp>
      <p:sp>
        <p:nvSpPr>
          <p:cNvPr id="1049430" name="六边形 15"/>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62</a:t>
            </a:r>
            <a:endParaRPr lang="zh-CN" altLang="en-US" sz="2800"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431" name="矩形 16"/>
          <p:cNvSpPr/>
          <p:nvPr/>
        </p:nvSpPr>
        <p:spPr bwMode="auto">
          <a:xfrm>
            <a:off x="4540440" y="2042037"/>
            <a:ext cx="3486150" cy="1368000"/>
          </a:xfrm>
          <a:prstGeom prst="rect">
            <a:avLst/>
          </a:prstGeom>
          <a:solidFill>
            <a:schemeClr val="bg1"/>
          </a:solidFill>
          <a:ln w="28575">
            <a:solidFill>
              <a:srgbClr val="D5107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tx1">
                  <a:lumMod val="75000"/>
                  <a:lumOff val="25000"/>
                </a:schemeClr>
              </a:solidFill>
            </a:endParaRPr>
          </a:p>
        </p:txBody>
      </p:sp>
      <p:sp>
        <p:nvSpPr>
          <p:cNvPr id="1049432" name="矩形 18"/>
          <p:cNvSpPr>
            <a:spLocks noChangeArrowheads="1"/>
          </p:cNvSpPr>
          <p:nvPr/>
        </p:nvSpPr>
        <p:spPr bwMode="auto">
          <a:xfrm>
            <a:off x="192138" y="1252194"/>
            <a:ext cx="10007204" cy="461665"/>
          </a:xfrm>
          <a:prstGeom prst="rect">
            <a:avLst/>
          </a:prstGeom>
          <a:noFill/>
          <a:ln>
            <a:noFill/>
          </a:ln>
        </p:spPr>
        <p:txBody>
          <a:bodyPr wrap="square">
            <a:spAutoFit/>
          </a:bodyPr>
          <a:lstStyle>
            <a:lvl1pPr defTabSz="2133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2133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2133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2133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2133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2133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spcAft>
                <a:spcPct val="35000"/>
              </a:spcAft>
              <a:buFontTx/>
              <a:buNone/>
            </a:pPr>
            <a:r>
              <a:rPr lang="zh-CN" altLang="en-US" sz="2400" b="1" dirty="0">
                <a:latin typeface="微软雅黑" panose="020B0503020204020204" pitchFamily="34" charset="-122"/>
                <a:ea typeface="微软雅黑" panose="020B0503020204020204" pitchFamily="34" charset="-122"/>
              </a:rPr>
              <a:t>负有安全生产监督管理职责的部门依照有关法律、法规的规定</a:t>
            </a:r>
            <a:endParaRPr lang="zh-CN" altLang="en-US" sz="2400" b="1" dirty="0">
              <a:latin typeface="微软雅黑" panose="020B0503020204020204" pitchFamily="34" charset="-122"/>
              <a:ea typeface="微软雅黑" panose="020B0503020204020204" pitchFamily="34" charset="-122"/>
            </a:endParaRPr>
          </a:p>
        </p:txBody>
      </p:sp>
      <p:cxnSp>
        <p:nvCxnSpPr>
          <p:cNvPr id="3145856" name="直接箭头连接符 7"/>
          <p:cNvCxnSpPr/>
          <p:nvPr/>
        </p:nvCxnSpPr>
        <p:spPr>
          <a:xfrm>
            <a:off x="3867340" y="2726037"/>
            <a:ext cx="647700"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49433" name="矩形 9"/>
          <p:cNvSpPr>
            <a:spLocks noChangeArrowheads="1"/>
          </p:cNvSpPr>
          <p:nvPr/>
        </p:nvSpPr>
        <p:spPr bwMode="auto">
          <a:xfrm>
            <a:off x="4684330" y="2789062"/>
            <a:ext cx="3172971" cy="458908"/>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800" b="1" dirty="0">
                <a:latin typeface="微软雅黑" panose="020B0503020204020204" pitchFamily="34" charset="-122"/>
                <a:ea typeface="微软雅黑" panose="020B0503020204020204" pitchFamily="34" charset="-122"/>
              </a:rPr>
              <a:t>安全生产条件和程序进行审查</a:t>
            </a:r>
            <a:endParaRPr lang="zh-CN" altLang="en-US" sz="1800" b="1" dirty="0">
              <a:latin typeface="微软雅黑" panose="020B0503020204020204" pitchFamily="34" charset="-122"/>
              <a:ea typeface="微软雅黑" panose="020B0503020204020204" pitchFamily="34" charset="-122"/>
            </a:endParaRPr>
          </a:p>
        </p:txBody>
      </p:sp>
      <p:sp>
        <p:nvSpPr>
          <p:cNvPr id="1049434" name="矩形 12"/>
          <p:cNvSpPr/>
          <p:nvPr/>
        </p:nvSpPr>
        <p:spPr bwMode="auto">
          <a:xfrm>
            <a:off x="398363" y="2042037"/>
            <a:ext cx="3378224" cy="1368000"/>
          </a:xfrm>
          <a:prstGeom prst="rect">
            <a:avLst/>
          </a:prstGeom>
          <a:solidFill>
            <a:schemeClr val="bg1"/>
          </a:solidFill>
          <a:ln w="28575">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tx1">
                  <a:lumMod val="75000"/>
                  <a:lumOff val="25000"/>
                </a:schemeClr>
              </a:solidFill>
            </a:endParaRPr>
          </a:p>
        </p:txBody>
      </p:sp>
      <p:sp>
        <p:nvSpPr>
          <p:cNvPr id="1049435" name="矩形 8"/>
          <p:cNvSpPr/>
          <p:nvPr/>
        </p:nvSpPr>
        <p:spPr bwMode="auto">
          <a:xfrm>
            <a:off x="397469" y="2210300"/>
            <a:ext cx="3379118" cy="886397"/>
          </a:xfrm>
          <a:prstGeom prst="rect">
            <a:avLst/>
          </a:prstGeom>
        </p:spPr>
        <p:txBody>
          <a:bodyPr wrap="square">
            <a:spAutoFit/>
          </a:bodyPr>
          <a:lstStyle/>
          <a:p>
            <a:pPr algn="ctr" defTabSz="2133600">
              <a:spcAft>
                <a:spcPct val="3500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涉及安全生产的事项需要审查批准</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defTabSz="2133600">
              <a:spcAft>
                <a:spcPct val="35000"/>
              </a:spcAft>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（包括批准、核准、许可、注册、认证、颁发证照等，下同）</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或者验收的</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4194324" name="表格 15"/>
          <p:cNvGraphicFramePr>
            <a:graphicFrameLocks noGrp="1"/>
          </p:cNvGraphicFramePr>
          <p:nvPr/>
        </p:nvGraphicFramePr>
        <p:xfrm>
          <a:off x="4687007" y="2126308"/>
          <a:ext cx="3221219" cy="693947"/>
        </p:xfrm>
        <a:graphic>
          <a:graphicData uri="http://schemas.openxmlformats.org/drawingml/2006/table">
            <a:tbl>
              <a:tblPr firstRow="1" bandRow="1">
                <a:tableStyleId>{5C22544A-7EE6-4342-B048-85BDC9FD1C3A}</a:tableStyleId>
              </a:tblPr>
              <a:tblGrid>
                <a:gridCol w="3221219"/>
              </a:tblGrid>
              <a:tr h="411956">
                <a:tc>
                  <a:txBody>
                    <a:bodyPr/>
                    <a:lstStyle/>
                    <a:p>
                      <a:pPr algn="ctr">
                        <a:lnSpc>
                          <a:spcPct val="150000"/>
                        </a:lnSpc>
                      </a:pPr>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rPr>
                        <a:t>必须严格依照有关法律、法规和国家标准或者行业标准规定的</a:t>
                      </a:r>
                      <a:endPar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76" marR="91476" marT="45793" marB="4579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noFill/>
                  </a:tcPr>
                </a:tc>
              </a:tr>
            </a:tbl>
          </a:graphicData>
        </a:graphic>
      </p:graphicFrame>
      <p:cxnSp>
        <p:nvCxnSpPr>
          <p:cNvPr id="3145857" name="直接箭头连接符 20"/>
          <p:cNvCxnSpPr/>
          <p:nvPr/>
        </p:nvCxnSpPr>
        <p:spPr>
          <a:xfrm>
            <a:off x="8201518" y="2910095"/>
            <a:ext cx="2836901"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49436" name="矩形 21"/>
          <p:cNvSpPr/>
          <p:nvPr/>
        </p:nvSpPr>
        <p:spPr bwMode="auto">
          <a:xfrm>
            <a:off x="11215703" y="2042036"/>
            <a:ext cx="750991" cy="2169826"/>
          </a:xfrm>
          <a:prstGeom prst="rect">
            <a:avLst/>
          </a:prstGeom>
          <a:solidFill>
            <a:srgbClr val="FF0000"/>
          </a:solidFill>
          <a:ln w="28575">
            <a:solidFill>
              <a:srgbClr val="D5107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tx1">
                  <a:lumMod val="75000"/>
                  <a:lumOff val="25000"/>
                </a:schemeClr>
              </a:solidFill>
            </a:endParaRPr>
          </a:p>
        </p:txBody>
      </p:sp>
      <p:sp>
        <p:nvSpPr>
          <p:cNvPr id="1049437" name="矩形 19"/>
          <p:cNvSpPr>
            <a:spLocks noChangeArrowheads="1"/>
          </p:cNvSpPr>
          <p:nvPr/>
        </p:nvSpPr>
        <p:spPr bwMode="auto">
          <a:xfrm>
            <a:off x="8061792" y="2374608"/>
            <a:ext cx="3082275" cy="889090"/>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FontTx/>
              <a:buNone/>
            </a:pPr>
            <a:r>
              <a:rPr lang="zh-CN" altLang="en-US" sz="1400" dirty="0">
                <a:solidFill>
                  <a:srgbClr val="FF0000"/>
                </a:solidFill>
                <a:latin typeface="微软雅黑" panose="020B0503020204020204" pitchFamily="34" charset="-122"/>
                <a:ea typeface="微软雅黑" panose="020B0503020204020204" pitchFamily="34" charset="-122"/>
              </a:rPr>
              <a:t>不符合</a:t>
            </a:r>
            <a:r>
              <a:rPr lang="zh-CN" altLang="en-US" sz="1400" dirty="0">
                <a:latin typeface="微软雅黑" panose="020B0503020204020204" pitchFamily="34" charset="-122"/>
                <a:ea typeface="微软雅黑" panose="020B0503020204020204" pitchFamily="34" charset="-122"/>
              </a:rPr>
              <a:t>有关法律、法规和国家标准或者行业标准规定的安全生产条件的</a:t>
            </a:r>
            <a:endParaRPr lang="zh-CN" altLang="en-US" sz="1400" dirty="0">
              <a:latin typeface="微软雅黑" panose="020B0503020204020204" pitchFamily="34" charset="-122"/>
              <a:ea typeface="微软雅黑" panose="020B0503020204020204" pitchFamily="34" charset="-122"/>
            </a:endParaRPr>
          </a:p>
        </p:txBody>
      </p:sp>
      <p:sp>
        <p:nvSpPr>
          <p:cNvPr id="1049438" name="矩形 22"/>
          <p:cNvSpPr>
            <a:spLocks noChangeArrowheads="1"/>
          </p:cNvSpPr>
          <p:nvPr/>
        </p:nvSpPr>
        <p:spPr bwMode="auto">
          <a:xfrm>
            <a:off x="11179885" y="2042038"/>
            <a:ext cx="822627" cy="2169825"/>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不得批准或者验收通过</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1049439" name="矩形 24"/>
          <p:cNvSpPr/>
          <p:nvPr/>
        </p:nvSpPr>
        <p:spPr bwMode="auto">
          <a:xfrm>
            <a:off x="397470" y="3667101"/>
            <a:ext cx="3365999" cy="1368000"/>
          </a:xfrm>
          <a:prstGeom prst="rect">
            <a:avLst/>
          </a:prstGeom>
          <a:solidFill>
            <a:schemeClr val="bg1"/>
          </a:solidFill>
          <a:ln w="28575">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tx1">
                  <a:lumMod val="75000"/>
                  <a:lumOff val="25000"/>
                </a:schemeClr>
              </a:solidFill>
            </a:endParaRPr>
          </a:p>
        </p:txBody>
      </p:sp>
      <p:sp>
        <p:nvSpPr>
          <p:cNvPr id="1049440" name="矩形 25"/>
          <p:cNvSpPr/>
          <p:nvPr/>
        </p:nvSpPr>
        <p:spPr>
          <a:xfrm>
            <a:off x="397052" y="3961821"/>
            <a:ext cx="3391816" cy="744538"/>
          </a:xfrm>
          <a:prstGeom prst="rect">
            <a:avLst/>
          </a:prstGeom>
        </p:spPr>
        <p:txBody>
          <a:bodyPr wrap="square">
            <a:spAutoFit/>
          </a:bodyPr>
          <a:lstStyle/>
          <a:p>
            <a:pPr algn="ctr" defTabSz="2133600">
              <a:spcAft>
                <a:spcPct val="35000"/>
              </a:spcAft>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对未依法取得批准或者</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defTabSz="2133600">
              <a:spcAft>
                <a:spcPct val="35000"/>
              </a:spcAft>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验收合格擅自从事活动</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3145858" name="直接箭头连接符 26"/>
          <p:cNvCxnSpPr/>
          <p:nvPr/>
        </p:nvCxnSpPr>
        <p:spPr>
          <a:xfrm>
            <a:off x="3788868" y="4372334"/>
            <a:ext cx="647700"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49441" name="矩形 27"/>
          <p:cNvSpPr/>
          <p:nvPr/>
        </p:nvSpPr>
        <p:spPr bwMode="auto">
          <a:xfrm>
            <a:off x="4540023" y="3667101"/>
            <a:ext cx="3521351" cy="1368000"/>
          </a:xfrm>
          <a:prstGeom prst="rect">
            <a:avLst/>
          </a:prstGeom>
          <a:solidFill>
            <a:schemeClr val="bg1"/>
          </a:solidFill>
          <a:ln w="28575">
            <a:solidFill>
              <a:srgbClr val="D5107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tx1">
                  <a:lumMod val="75000"/>
                  <a:lumOff val="25000"/>
                </a:schemeClr>
              </a:solidFill>
            </a:endParaRPr>
          </a:p>
        </p:txBody>
      </p:sp>
      <p:sp>
        <p:nvSpPr>
          <p:cNvPr id="1049442" name="矩形 28"/>
          <p:cNvSpPr/>
          <p:nvPr/>
        </p:nvSpPr>
        <p:spPr>
          <a:xfrm>
            <a:off x="4514623" y="3910669"/>
            <a:ext cx="3511550" cy="923330"/>
          </a:xfrm>
          <a:prstGeom prst="rect">
            <a:avLst/>
          </a:prstGeom>
        </p:spPr>
        <p:txBody>
          <a:bodyPr wrap="square">
            <a:spAutoFit/>
          </a:bodyPr>
          <a:lstStyle/>
          <a:p>
            <a:pPr algn="ctr" defTabSz="2133600">
              <a:spcAft>
                <a:spcPct val="35000"/>
              </a:spcAft>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负责行政审批的部门发现或者接到举报后应当</a:t>
            </a:r>
            <a:r>
              <a:rPr lang="zh-CN" altLang="en-US" b="1" dirty="0">
                <a:solidFill>
                  <a:srgbClr val="FF0000"/>
                </a:solidFill>
                <a:latin typeface="微软雅黑" panose="020B0503020204020204" pitchFamily="34" charset="-122"/>
                <a:ea typeface="微软雅黑" panose="020B0503020204020204" pitchFamily="34" charset="-122"/>
              </a:rPr>
              <a:t>立即予以取缔，并依法予以处理</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1049443" name="矩形 29"/>
          <p:cNvSpPr/>
          <p:nvPr/>
        </p:nvSpPr>
        <p:spPr bwMode="auto">
          <a:xfrm>
            <a:off x="408162" y="5301208"/>
            <a:ext cx="3355306" cy="1368000"/>
          </a:xfrm>
          <a:prstGeom prst="rect">
            <a:avLst/>
          </a:prstGeom>
          <a:solidFill>
            <a:schemeClr val="bg1"/>
          </a:solidFill>
          <a:ln w="28575">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tx1">
                  <a:lumMod val="75000"/>
                  <a:lumOff val="25000"/>
                </a:schemeClr>
              </a:solidFill>
            </a:endParaRPr>
          </a:p>
        </p:txBody>
      </p:sp>
      <p:sp>
        <p:nvSpPr>
          <p:cNvPr id="1049444" name="矩形 30"/>
          <p:cNvSpPr/>
          <p:nvPr/>
        </p:nvSpPr>
        <p:spPr>
          <a:xfrm>
            <a:off x="466304" y="5460291"/>
            <a:ext cx="3309866" cy="923330"/>
          </a:xfrm>
          <a:prstGeom prst="rect">
            <a:avLst/>
          </a:prstGeom>
        </p:spPr>
        <p:txBody>
          <a:bodyPr wrap="square">
            <a:spAutoFit/>
          </a:bodyPr>
          <a:lstStyle/>
          <a:p>
            <a:pPr algn="ctr" defTabSz="2133600">
              <a:spcAft>
                <a:spcPct val="35000"/>
              </a:spcAft>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负责行政审批的部门发现或者接到举报后应当立即予以取缔，并依法予以处理</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3145859" name="直接箭头连接符 31"/>
          <p:cNvCxnSpPr/>
          <p:nvPr/>
        </p:nvCxnSpPr>
        <p:spPr>
          <a:xfrm>
            <a:off x="3866923" y="5929910"/>
            <a:ext cx="647700"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49445" name="矩形 32"/>
          <p:cNvSpPr/>
          <p:nvPr/>
        </p:nvSpPr>
        <p:spPr bwMode="auto">
          <a:xfrm>
            <a:off x="4586059" y="5301208"/>
            <a:ext cx="3451224" cy="1368000"/>
          </a:xfrm>
          <a:prstGeom prst="rect">
            <a:avLst/>
          </a:prstGeom>
          <a:solidFill>
            <a:schemeClr val="bg1"/>
          </a:solidFill>
          <a:ln w="28575">
            <a:solidFill>
              <a:srgbClr val="D5107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tx1">
                  <a:lumMod val="75000"/>
                  <a:lumOff val="25000"/>
                </a:schemeClr>
              </a:solidFill>
            </a:endParaRPr>
          </a:p>
        </p:txBody>
      </p:sp>
      <p:sp>
        <p:nvSpPr>
          <p:cNvPr id="1049446" name="矩形 33"/>
          <p:cNvSpPr/>
          <p:nvPr/>
        </p:nvSpPr>
        <p:spPr>
          <a:xfrm>
            <a:off x="4559071" y="5926683"/>
            <a:ext cx="2571750" cy="368300"/>
          </a:xfrm>
          <a:prstGeom prst="rect">
            <a:avLst/>
          </a:prstGeom>
        </p:spPr>
        <p:txBody>
          <a:bodyPr>
            <a:spAutoFit/>
          </a:bodyPr>
          <a:lstStyle/>
          <a:p>
            <a:pPr algn="ctr" defTabSz="2133600">
              <a:spcAft>
                <a:spcPct val="35000"/>
              </a:spcAft>
            </a:pPr>
            <a:r>
              <a:rPr lang="zh-CN" altLang="en-US" b="1" dirty="0">
                <a:solidFill>
                  <a:srgbClr val="FF0000"/>
                </a:solidFill>
                <a:latin typeface="微软雅黑" panose="020B0503020204020204" pitchFamily="34" charset="-122"/>
                <a:ea typeface="微软雅黑" panose="020B0503020204020204" pitchFamily="34" charset="-122"/>
              </a:rPr>
              <a:t>应当撤销原批准</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1049447" name="六边形 34"/>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63</a:t>
            </a:r>
            <a:endParaRPr lang="zh-CN" altLang="en-US" sz="2800"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448" name="圆角矩形 3"/>
          <p:cNvSpPr/>
          <p:nvPr/>
        </p:nvSpPr>
        <p:spPr>
          <a:xfrm>
            <a:off x="8250337" y="2391120"/>
            <a:ext cx="2700338" cy="2012080"/>
          </a:xfrm>
          <a:prstGeom prst="roundRect">
            <a:avLst>
              <a:gd name="adj" fmla="val 954"/>
            </a:avLst>
          </a:prstGeom>
          <a:solidFill>
            <a:srgbClr val="D5107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sz="2400" b="1" dirty="0">
                <a:solidFill>
                  <a:schemeClr val="bg1"/>
                </a:solidFill>
                <a:latin typeface="微软雅黑" panose="020B0503020204020204" pitchFamily="34" charset="-122"/>
                <a:ea typeface="微软雅黑" panose="020B0503020204020204" pitchFamily="34" charset="-122"/>
              </a:rPr>
              <a:t>涉及安全</a:t>
            </a:r>
            <a:endParaRPr lang="en-US" altLang="zh-CN" sz="2400" b="1" dirty="0">
              <a:solidFill>
                <a:schemeClr val="bg1"/>
              </a:solidFill>
              <a:latin typeface="微软雅黑" panose="020B0503020204020204" pitchFamily="34" charset="-122"/>
              <a:ea typeface="微软雅黑" panose="020B0503020204020204" pitchFamily="34" charset="-122"/>
            </a:endParaRPr>
          </a:p>
          <a:p>
            <a:pPr algn="ctr" defTabSz="2133600">
              <a:spcAft>
                <a:spcPct val="35000"/>
              </a:spcAft>
            </a:pPr>
            <a:r>
              <a:rPr lang="zh-CN" altLang="en-US" sz="2400" b="1" dirty="0">
                <a:solidFill>
                  <a:schemeClr val="bg1"/>
                </a:solidFill>
                <a:latin typeface="微软雅黑" panose="020B0503020204020204" pitchFamily="34" charset="-122"/>
                <a:ea typeface="微软雅黑" panose="020B0503020204020204" pitchFamily="34" charset="-122"/>
              </a:rPr>
              <a:t>生产的事项</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3145860" name="直接箭头连接符 5"/>
          <p:cNvCxnSpPr/>
          <p:nvPr/>
        </p:nvCxnSpPr>
        <p:spPr>
          <a:xfrm>
            <a:off x="4656634" y="2996952"/>
            <a:ext cx="3456384"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4194325" name="表格 7"/>
          <p:cNvGraphicFramePr>
            <a:graphicFrameLocks noGrp="1"/>
          </p:cNvGraphicFramePr>
          <p:nvPr/>
        </p:nvGraphicFramePr>
        <p:xfrm>
          <a:off x="4622007" y="3259502"/>
          <a:ext cx="3409949" cy="1471360"/>
        </p:xfrm>
        <a:graphic>
          <a:graphicData uri="http://schemas.openxmlformats.org/drawingml/2006/table">
            <a:tbl>
              <a:tblPr firstRow="1" bandRow="1">
                <a:tableStyleId>{5C22544A-7EE6-4342-B048-85BDC9FD1C3A}</a:tableStyleId>
              </a:tblPr>
              <a:tblGrid>
                <a:gridCol w="340996"/>
                <a:gridCol w="3068953"/>
              </a:tblGrid>
              <a:tr h="457469">
                <a:tc>
                  <a:txBody>
                    <a:bodyPr/>
                    <a:lstStyle/>
                    <a:p>
                      <a:pPr algn="ctr">
                        <a:lnSpc>
                          <a:spcPct val="150000"/>
                        </a:lnSpc>
                      </a:pPr>
                      <a:r>
                        <a:rPr lang="zh-CN" altLang="en-US" sz="1400" dirty="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a:txBody>
                  <a:tcPr marL="91454" marR="91454" marT="45745" marB="457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noFill/>
                  </a:tcPr>
                </a:tc>
                <a:tc>
                  <a:txBody>
                    <a:bodyPr/>
                    <a:lstStyle/>
                    <a:p>
                      <a:pPr>
                        <a:lnSpc>
                          <a:spcPct val="150000"/>
                        </a:lnSpc>
                      </a:pPr>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rPr>
                        <a:t>不得收取费用</a:t>
                      </a:r>
                      <a:endPar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54" marR="91454" marT="45745" marB="457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noFill/>
                  </a:tcPr>
                </a:tc>
              </a:tr>
              <a:tr h="731569">
                <a:tc>
                  <a:txBody>
                    <a:bodyPr/>
                    <a:lstStyle/>
                    <a:p>
                      <a:pPr marL="0" marR="0" indent="0" algn="ctr" defTabSz="914400" rtl="0" eaLnBrk="1" fontAlgn="auto" latinLnBrk="0" hangingPunct="1">
                        <a:lnSpc>
                          <a:spcPct val="150000"/>
                        </a:lnSpc>
                        <a:spcBef>
                          <a:spcPts val="0"/>
                        </a:spcBef>
                        <a:spcAft>
                          <a:spcPts val="0"/>
                        </a:spcAft>
                        <a:buClrTx/>
                        <a:buSzTx/>
                        <a:buFontTx/>
                        <a:buNone/>
                      </a:pPr>
                      <a:r>
                        <a:rPr lang="zh-CN" altLang="en-US" sz="1400" dirty="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a:txBody>
                  <a:tcPr marL="91454" marR="91454" marT="45745" marB="457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noFill/>
                  </a:tcPr>
                </a:tc>
                <a:tc>
                  <a:txBody>
                    <a:bodyPr/>
                    <a:lstStyle/>
                    <a:p>
                      <a:pPr>
                        <a:lnSpc>
                          <a:spcPct val="150000"/>
                        </a:lnSpc>
                      </a:pPr>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rPr>
                        <a:t>不得要求接受审查、验收的单位购买其指定品牌或者指定生产、销售单位的安全设备、器材或者其他产品。</a:t>
                      </a:r>
                      <a:endPar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54" marR="91454" marT="45745" marB="457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noFill/>
                  </a:tcPr>
                </a:tc>
              </a:tr>
            </a:tbl>
          </a:graphicData>
        </a:graphic>
      </p:graphicFrame>
      <p:sp>
        <p:nvSpPr>
          <p:cNvPr id="1049449" name="矩形 8"/>
          <p:cNvSpPr/>
          <p:nvPr/>
        </p:nvSpPr>
        <p:spPr>
          <a:xfrm>
            <a:off x="5569872" y="2492896"/>
            <a:ext cx="1339850" cy="368300"/>
          </a:xfrm>
          <a:prstGeom prst="rect">
            <a:avLst/>
          </a:prstGeom>
        </p:spPr>
        <p:txBody>
          <a:bodyPr wrap="none">
            <a:spAutoFit/>
          </a:bodyPr>
          <a:lstStyle/>
          <a:p>
            <a:pPr algn="ctr" defTabSz="2133600">
              <a:spcAft>
                <a:spcPct val="35000"/>
              </a:spcAft>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审查、验收</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097279" name="Picture 2" descr="http://www.jitu5.com/uploads/allimg/141009/259858-141009100R169.jpg"/>
          <p:cNvPicPr>
            <a:picLocks noChangeAspect="1" noChangeArrowheads="1"/>
          </p:cNvPicPr>
          <p:nvPr/>
        </p:nvPicPr>
        <p:blipFill rotWithShape="1">
          <a:blip r:embed="rId1" cstate="print">
            <a:duotone>
              <a:schemeClr val="accent5">
                <a:shade val="45000"/>
                <a:satMod val="135000"/>
              </a:schemeClr>
              <a:prstClr val="white"/>
            </a:duotone>
          </a:blip>
          <a:srcRect l="5415" t="28006" r="9970"/>
          <a:stretch>
            <a:fillRect/>
          </a:stretch>
        </p:blipFill>
        <p:spPr bwMode="auto">
          <a:xfrm>
            <a:off x="2097870" y="2324791"/>
            <a:ext cx="2126141" cy="1391549"/>
          </a:xfrm>
          <a:prstGeom prst="rect">
            <a:avLst/>
          </a:prstGeom>
          <a:noFill/>
        </p:spPr>
      </p:pic>
      <p:sp>
        <p:nvSpPr>
          <p:cNvPr id="1049450" name="Rectangle 2"/>
          <p:cNvSpPr>
            <a:spLocks noGrp="1" noChangeArrowheads="1"/>
          </p:cNvSpPr>
          <p:nvPr/>
        </p:nvSpPr>
        <p:spPr bwMode="auto">
          <a:xfrm>
            <a:off x="2142591" y="3620564"/>
            <a:ext cx="2036763" cy="782637"/>
          </a:xfrm>
          <a:prstGeom prst="rect">
            <a:avLst/>
          </a:prstGeom>
          <a:noFill/>
          <a:ln>
            <a:noFill/>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000" b="1">
                <a:solidFill>
                  <a:schemeClr val="tx2"/>
                </a:solidFill>
                <a:latin typeface="微软雅黑" panose="020B0503020204020204" pitchFamily="34" charset="-122"/>
                <a:ea typeface="微软雅黑" panose="020B0503020204020204" pitchFamily="34" charset="-122"/>
                <a:sym typeface="Arial" panose="020B0604020202020204" pitchFamily="34" charset="0"/>
              </a:rPr>
              <a:t>负有安全监督</a:t>
            </a:r>
            <a:endParaRPr lang="en-US" altLang="zh-CN" sz="2000" b="1">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00000"/>
              </a:lnSpc>
              <a:spcBef>
                <a:spcPct val="0"/>
              </a:spcBef>
              <a:buFontTx/>
              <a:buNone/>
            </a:pPr>
            <a:r>
              <a:rPr lang="zh-CN" altLang="en-US" sz="2000" b="1">
                <a:solidFill>
                  <a:schemeClr val="tx2"/>
                </a:solidFill>
                <a:latin typeface="微软雅黑" panose="020B0503020204020204" pitchFamily="34" charset="-122"/>
                <a:ea typeface="微软雅黑" panose="020B0503020204020204" pitchFamily="34" charset="-122"/>
                <a:sym typeface="Arial" panose="020B0604020202020204" pitchFamily="34" charset="0"/>
              </a:rPr>
              <a:t>管理职责部门</a:t>
            </a:r>
            <a:endParaRPr lang="zh-CN" altLang="en-US" sz="3600">
              <a:solidFill>
                <a:schemeClr val="tx2"/>
              </a:solidFill>
              <a:latin typeface="Arial" panose="020B0604020202020204" pitchFamily="34" charset="0"/>
              <a:sym typeface="Arial" panose="020B0604020202020204" pitchFamily="34" charset="0"/>
            </a:endParaRPr>
          </a:p>
        </p:txBody>
      </p:sp>
      <p:sp>
        <p:nvSpPr>
          <p:cNvPr id="1049451" name="矩形 12"/>
          <p:cNvSpPr/>
          <p:nvPr/>
        </p:nvSpPr>
        <p:spPr>
          <a:xfrm>
            <a:off x="1874304" y="2325164"/>
            <a:ext cx="2573337" cy="2078037"/>
          </a:xfrm>
          <a:prstGeom prst="rect">
            <a:avLst/>
          </a:prstGeom>
          <a:noFill/>
          <a:ln w="38100">
            <a:solidFill>
              <a:srgbClr val="6583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452" name="六边形 13"/>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64</a:t>
            </a:r>
            <a:endParaRPr lang="zh-CN" altLang="en-US" sz="280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453" name="任意多边形 3"/>
          <p:cNvSpPr/>
          <p:nvPr/>
        </p:nvSpPr>
        <p:spPr>
          <a:xfrm>
            <a:off x="4582626" y="3457646"/>
            <a:ext cx="481013" cy="1835150"/>
          </a:xfrm>
          <a:custGeom>
            <a:avLst/>
            <a:gdLst>
              <a:gd name="connsiteX0" fmla="*/ 0 w 481226"/>
              <a:gd name="connsiteY0" fmla="*/ 0 h 1833942"/>
              <a:gd name="connsiteX1" fmla="*/ 240613 w 481226"/>
              <a:gd name="connsiteY1" fmla="*/ 0 h 1833942"/>
              <a:gd name="connsiteX2" fmla="*/ 240613 w 481226"/>
              <a:gd name="connsiteY2" fmla="*/ 1833942 h 1833942"/>
              <a:gd name="connsiteX3" fmla="*/ 481226 w 481226"/>
              <a:gd name="connsiteY3" fmla="*/ 1833942 h 1833942"/>
            </a:gdLst>
            <a:ahLst/>
            <a:cxnLst>
              <a:cxn ang="0">
                <a:pos x="connsiteX0" y="connsiteY0"/>
              </a:cxn>
              <a:cxn ang="0">
                <a:pos x="connsiteX1" y="connsiteY1"/>
              </a:cxn>
              <a:cxn ang="0">
                <a:pos x="connsiteX2" y="connsiteY2"/>
              </a:cxn>
              <a:cxn ang="0">
                <a:pos x="connsiteX3" y="connsiteY3"/>
              </a:cxn>
            </a:cxnLst>
            <a:rect l="l" t="t" r="r" b="b"/>
            <a:pathLst>
              <a:path w="481226" h="1833942">
                <a:moveTo>
                  <a:pt x="0" y="0"/>
                </a:moveTo>
                <a:lnTo>
                  <a:pt x="240613" y="0"/>
                </a:lnTo>
                <a:lnTo>
                  <a:pt x="240613" y="1833942"/>
                </a:lnTo>
                <a:lnTo>
                  <a:pt x="481226" y="1833942"/>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lIns="205913" tIns="869571" rIns="205912" bIns="869570" spcCol="1270" anchor="ctr"/>
          <a:lstStyle/>
          <a:p>
            <a:pPr algn="ctr" defTabSz="266700">
              <a:lnSpc>
                <a:spcPct val="90000"/>
              </a:lnSpc>
              <a:spcAft>
                <a:spcPct val="35000"/>
              </a:spcAft>
            </a:pPr>
            <a:endParaRPr lang="zh-CN" altLang="en-US" sz="600"/>
          </a:p>
        </p:txBody>
      </p:sp>
      <p:sp>
        <p:nvSpPr>
          <p:cNvPr id="1049454" name="任意多边形 4"/>
          <p:cNvSpPr/>
          <p:nvPr/>
        </p:nvSpPr>
        <p:spPr>
          <a:xfrm>
            <a:off x="4582626" y="3457648"/>
            <a:ext cx="481013" cy="917575"/>
          </a:xfrm>
          <a:custGeom>
            <a:avLst/>
            <a:gdLst>
              <a:gd name="connsiteX0" fmla="*/ 0 w 481226"/>
              <a:gd name="connsiteY0" fmla="*/ 0 h 916971"/>
              <a:gd name="connsiteX1" fmla="*/ 240613 w 481226"/>
              <a:gd name="connsiteY1" fmla="*/ 0 h 916971"/>
              <a:gd name="connsiteX2" fmla="*/ 240613 w 481226"/>
              <a:gd name="connsiteY2" fmla="*/ 916971 h 916971"/>
              <a:gd name="connsiteX3" fmla="*/ 481226 w 481226"/>
              <a:gd name="connsiteY3" fmla="*/ 916971 h 916971"/>
            </a:gdLst>
            <a:ahLst/>
            <a:cxnLst>
              <a:cxn ang="0">
                <a:pos x="connsiteX0" y="connsiteY0"/>
              </a:cxn>
              <a:cxn ang="0">
                <a:pos x="connsiteX1" y="connsiteY1"/>
              </a:cxn>
              <a:cxn ang="0">
                <a:pos x="connsiteX2" y="connsiteY2"/>
              </a:cxn>
              <a:cxn ang="0">
                <a:pos x="connsiteX3" y="connsiteY3"/>
              </a:cxn>
            </a:cxnLst>
            <a:rect l="l" t="t" r="r" b="b"/>
            <a:pathLst>
              <a:path w="481226" h="916971">
                <a:moveTo>
                  <a:pt x="0" y="0"/>
                </a:moveTo>
                <a:lnTo>
                  <a:pt x="240613" y="0"/>
                </a:lnTo>
                <a:lnTo>
                  <a:pt x="240613" y="916971"/>
                </a:lnTo>
                <a:lnTo>
                  <a:pt x="481226" y="91697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lIns="227424" tIns="432596" rIns="227424" bIns="432597" spcCol="1270" anchor="ctr"/>
          <a:lstStyle/>
          <a:p>
            <a:pPr algn="ctr" defTabSz="222250">
              <a:lnSpc>
                <a:spcPct val="90000"/>
              </a:lnSpc>
              <a:spcAft>
                <a:spcPct val="35000"/>
              </a:spcAft>
            </a:pPr>
            <a:endParaRPr lang="zh-CN" altLang="en-US" sz="500"/>
          </a:p>
        </p:txBody>
      </p:sp>
      <p:sp>
        <p:nvSpPr>
          <p:cNvPr id="1049455" name="任意多边形 6"/>
          <p:cNvSpPr/>
          <p:nvPr/>
        </p:nvSpPr>
        <p:spPr>
          <a:xfrm>
            <a:off x="4582626" y="2541658"/>
            <a:ext cx="481013" cy="915988"/>
          </a:xfrm>
          <a:custGeom>
            <a:avLst/>
            <a:gdLst>
              <a:gd name="connsiteX0" fmla="*/ 0 w 481226"/>
              <a:gd name="connsiteY0" fmla="*/ 916971 h 916971"/>
              <a:gd name="connsiteX1" fmla="*/ 240613 w 481226"/>
              <a:gd name="connsiteY1" fmla="*/ 916971 h 916971"/>
              <a:gd name="connsiteX2" fmla="*/ 240613 w 481226"/>
              <a:gd name="connsiteY2" fmla="*/ 0 h 916971"/>
              <a:gd name="connsiteX3" fmla="*/ 481226 w 481226"/>
              <a:gd name="connsiteY3" fmla="*/ 0 h 916971"/>
            </a:gdLst>
            <a:ahLst/>
            <a:cxnLst>
              <a:cxn ang="0">
                <a:pos x="connsiteX0" y="connsiteY0"/>
              </a:cxn>
              <a:cxn ang="0">
                <a:pos x="connsiteX1" y="connsiteY1"/>
              </a:cxn>
              <a:cxn ang="0">
                <a:pos x="connsiteX2" y="connsiteY2"/>
              </a:cxn>
              <a:cxn ang="0">
                <a:pos x="connsiteX3" y="connsiteY3"/>
              </a:cxn>
            </a:cxnLst>
            <a:rect l="l" t="t" r="r" b="b"/>
            <a:pathLst>
              <a:path w="481226" h="916971">
                <a:moveTo>
                  <a:pt x="0" y="916971"/>
                </a:moveTo>
                <a:lnTo>
                  <a:pt x="240613" y="916971"/>
                </a:lnTo>
                <a:lnTo>
                  <a:pt x="240613" y="0"/>
                </a:lnTo>
                <a:lnTo>
                  <a:pt x="481226" y="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lIns="227424" tIns="432596" rIns="227424" bIns="432597" spcCol="1270" anchor="ctr"/>
          <a:lstStyle/>
          <a:p>
            <a:pPr algn="ctr" defTabSz="222250">
              <a:lnSpc>
                <a:spcPct val="90000"/>
              </a:lnSpc>
              <a:spcAft>
                <a:spcPct val="35000"/>
              </a:spcAft>
            </a:pPr>
            <a:endParaRPr lang="zh-CN" altLang="en-US" sz="500"/>
          </a:p>
        </p:txBody>
      </p:sp>
      <p:sp>
        <p:nvSpPr>
          <p:cNvPr id="1049456" name="任意多边形 7"/>
          <p:cNvSpPr/>
          <p:nvPr/>
        </p:nvSpPr>
        <p:spPr>
          <a:xfrm>
            <a:off x="4582626" y="1624085"/>
            <a:ext cx="481013" cy="1833563"/>
          </a:xfrm>
          <a:custGeom>
            <a:avLst/>
            <a:gdLst>
              <a:gd name="connsiteX0" fmla="*/ 0 w 481226"/>
              <a:gd name="connsiteY0" fmla="*/ 1833942 h 1833942"/>
              <a:gd name="connsiteX1" fmla="*/ 240613 w 481226"/>
              <a:gd name="connsiteY1" fmla="*/ 1833942 h 1833942"/>
              <a:gd name="connsiteX2" fmla="*/ 240613 w 481226"/>
              <a:gd name="connsiteY2" fmla="*/ 0 h 1833942"/>
              <a:gd name="connsiteX3" fmla="*/ 481226 w 481226"/>
              <a:gd name="connsiteY3" fmla="*/ 0 h 1833942"/>
            </a:gdLst>
            <a:ahLst/>
            <a:cxnLst>
              <a:cxn ang="0">
                <a:pos x="connsiteX0" y="connsiteY0"/>
              </a:cxn>
              <a:cxn ang="0">
                <a:pos x="connsiteX1" y="connsiteY1"/>
              </a:cxn>
              <a:cxn ang="0">
                <a:pos x="connsiteX2" y="connsiteY2"/>
              </a:cxn>
              <a:cxn ang="0">
                <a:pos x="connsiteX3" y="connsiteY3"/>
              </a:cxn>
            </a:cxnLst>
            <a:rect l="l" t="t" r="r" b="b"/>
            <a:pathLst>
              <a:path w="481226" h="1833942">
                <a:moveTo>
                  <a:pt x="0" y="1833942"/>
                </a:moveTo>
                <a:lnTo>
                  <a:pt x="240613" y="1833942"/>
                </a:lnTo>
                <a:lnTo>
                  <a:pt x="240613" y="0"/>
                </a:lnTo>
                <a:lnTo>
                  <a:pt x="481226" y="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lIns="205913" tIns="869571" rIns="205912" bIns="869570" spcCol="1270" anchor="ctr"/>
          <a:lstStyle/>
          <a:p>
            <a:pPr algn="ctr" defTabSz="266700">
              <a:lnSpc>
                <a:spcPct val="90000"/>
              </a:lnSpc>
              <a:spcAft>
                <a:spcPct val="35000"/>
              </a:spcAft>
            </a:pPr>
            <a:endParaRPr lang="zh-CN" altLang="en-US" sz="600"/>
          </a:p>
        </p:txBody>
      </p:sp>
      <p:sp>
        <p:nvSpPr>
          <p:cNvPr id="1049457" name="任意多边形 8"/>
          <p:cNvSpPr/>
          <p:nvPr/>
        </p:nvSpPr>
        <p:spPr>
          <a:xfrm rot="16200000">
            <a:off x="2285512" y="3090935"/>
            <a:ext cx="3860800" cy="733425"/>
          </a:xfrm>
          <a:custGeom>
            <a:avLst/>
            <a:gdLst>
              <a:gd name="connsiteX0" fmla="*/ 0 w 3860932"/>
              <a:gd name="connsiteY0" fmla="*/ 0 h 733577"/>
              <a:gd name="connsiteX1" fmla="*/ 3860932 w 3860932"/>
              <a:gd name="connsiteY1" fmla="*/ 0 h 733577"/>
              <a:gd name="connsiteX2" fmla="*/ 3860932 w 3860932"/>
              <a:gd name="connsiteY2" fmla="*/ 733577 h 733577"/>
              <a:gd name="connsiteX3" fmla="*/ 0 w 3860932"/>
              <a:gd name="connsiteY3" fmla="*/ 733577 h 733577"/>
              <a:gd name="connsiteX4" fmla="*/ 0 w 3860932"/>
              <a:gd name="connsiteY4" fmla="*/ 0 h 73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0932" h="733577">
                <a:moveTo>
                  <a:pt x="0" y="0"/>
                </a:moveTo>
                <a:lnTo>
                  <a:pt x="3860932" y="0"/>
                </a:lnTo>
                <a:lnTo>
                  <a:pt x="3860932" y="733577"/>
                </a:lnTo>
                <a:lnTo>
                  <a:pt x="0" y="733577"/>
                </a:lnTo>
                <a:lnTo>
                  <a:pt x="0" y="0"/>
                </a:lnTo>
                <a:close/>
              </a:path>
            </a:pathLst>
          </a:custGeom>
          <a:solidFill>
            <a:srgbClr val="CC66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vert="eaVert" lIns="28574" tIns="28574" rIns="28575" bIns="28575" spcCol="1270" anchor="ctr"/>
          <a:lstStyle/>
          <a:p>
            <a:pPr algn="ctr" defTabSz="2000250">
              <a:lnSpc>
                <a:spcPct val="90000"/>
              </a:lnSpc>
              <a:spcAft>
                <a:spcPct val="35000"/>
              </a:spcAft>
            </a:pPr>
            <a:r>
              <a:rPr lang="zh-CN" altLang="en-US" b="1" dirty="0">
                <a:latin typeface="微软雅黑" panose="020B0503020204020204" pitchFamily="34" charset="-122"/>
                <a:ea typeface="微软雅黑" panose="020B0503020204020204" pitchFamily="34" charset="-122"/>
              </a:rPr>
              <a:t>监</a:t>
            </a:r>
            <a:endParaRPr lang="en-US" altLang="zh-CN" b="1" dirty="0">
              <a:latin typeface="微软雅黑" panose="020B0503020204020204" pitchFamily="34" charset="-122"/>
              <a:ea typeface="微软雅黑" panose="020B0503020204020204" pitchFamily="34" charset="-122"/>
            </a:endParaRPr>
          </a:p>
          <a:p>
            <a:pPr algn="ctr" defTabSz="2000250">
              <a:lnSpc>
                <a:spcPct val="90000"/>
              </a:lnSpc>
              <a:spcAft>
                <a:spcPct val="35000"/>
              </a:spcAft>
            </a:pPr>
            <a:r>
              <a:rPr lang="zh-CN" altLang="en-US" b="1" dirty="0">
                <a:latin typeface="微软雅黑" panose="020B0503020204020204" pitchFamily="34" charset="-122"/>
                <a:ea typeface="微软雅黑" panose="020B0503020204020204" pitchFamily="34" charset="-122"/>
              </a:rPr>
              <a:t>督</a:t>
            </a:r>
            <a:endParaRPr lang="zh-CN" altLang="en-US" b="1" dirty="0">
              <a:latin typeface="微软雅黑" panose="020B0503020204020204" pitchFamily="34" charset="-122"/>
              <a:ea typeface="微软雅黑" panose="020B0503020204020204" pitchFamily="34" charset="-122"/>
            </a:endParaRPr>
          </a:p>
          <a:p>
            <a:pPr algn="ctr" defTabSz="2000250">
              <a:lnSpc>
                <a:spcPct val="90000"/>
              </a:lnSpc>
              <a:spcAft>
                <a:spcPct val="35000"/>
              </a:spcAft>
            </a:pPr>
            <a:r>
              <a:rPr lang="zh-CN" altLang="en-US" b="1" dirty="0">
                <a:latin typeface="微软雅黑" panose="020B0503020204020204" pitchFamily="34" charset="-122"/>
                <a:ea typeface="微软雅黑" panose="020B0503020204020204" pitchFamily="34" charset="-122"/>
              </a:rPr>
              <a:t>检</a:t>
            </a:r>
            <a:endParaRPr lang="en-US" altLang="zh-CN" b="1" dirty="0">
              <a:latin typeface="微软雅黑" panose="020B0503020204020204" pitchFamily="34" charset="-122"/>
              <a:ea typeface="微软雅黑" panose="020B0503020204020204" pitchFamily="34" charset="-122"/>
            </a:endParaRPr>
          </a:p>
          <a:p>
            <a:pPr algn="ctr" defTabSz="2000250">
              <a:lnSpc>
                <a:spcPct val="90000"/>
              </a:lnSpc>
              <a:spcAft>
                <a:spcPct val="35000"/>
              </a:spcAft>
            </a:pPr>
            <a:r>
              <a:rPr lang="zh-CN" altLang="en-US" b="1" dirty="0">
                <a:latin typeface="微软雅黑" panose="020B0503020204020204" pitchFamily="34" charset="-122"/>
                <a:ea typeface="微软雅黑" panose="020B0503020204020204" pitchFamily="34" charset="-122"/>
              </a:rPr>
              <a:t>查</a:t>
            </a:r>
            <a:endParaRPr lang="en-US" altLang="zh-CN" b="1" dirty="0">
              <a:latin typeface="微软雅黑" panose="020B0503020204020204" pitchFamily="34" charset="-122"/>
              <a:ea typeface="微软雅黑" panose="020B0503020204020204" pitchFamily="34" charset="-122"/>
            </a:endParaRPr>
          </a:p>
          <a:p>
            <a:pPr algn="ctr" defTabSz="2000250">
              <a:lnSpc>
                <a:spcPct val="90000"/>
              </a:lnSpc>
              <a:spcAft>
                <a:spcPct val="35000"/>
              </a:spcAft>
            </a:pPr>
            <a:r>
              <a:rPr lang="zh-CN" altLang="en-US" b="1" dirty="0">
                <a:latin typeface="微软雅黑" panose="020B0503020204020204" pitchFamily="34" charset="-122"/>
                <a:ea typeface="微软雅黑" panose="020B0503020204020204" pitchFamily="34" charset="-122"/>
              </a:rPr>
              <a:t>时</a:t>
            </a:r>
            <a:endParaRPr lang="en-US" altLang="zh-CN" b="1" dirty="0">
              <a:latin typeface="微软雅黑" panose="020B0503020204020204" pitchFamily="34" charset="-122"/>
              <a:ea typeface="微软雅黑" panose="020B0503020204020204" pitchFamily="34" charset="-122"/>
            </a:endParaRPr>
          </a:p>
          <a:p>
            <a:pPr algn="ctr" defTabSz="2000250">
              <a:lnSpc>
                <a:spcPct val="90000"/>
              </a:lnSpc>
              <a:spcAft>
                <a:spcPct val="35000"/>
              </a:spcAft>
            </a:pPr>
            <a:r>
              <a:rPr lang="zh-CN" altLang="en-US" b="1" dirty="0">
                <a:latin typeface="微软雅黑" panose="020B0503020204020204" pitchFamily="34" charset="-122"/>
                <a:ea typeface="微软雅黑" panose="020B0503020204020204" pitchFamily="34" charset="-122"/>
              </a:rPr>
              <a:t>可</a:t>
            </a:r>
            <a:endParaRPr lang="en-US" altLang="zh-CN" b="1" dirty="0">
              <a:latin typeface="微软雅黑" panose="020B0503020204020204" pitchFamily="34" charset="-122"/>
              <a:ea typeface="微软雅黑" panose="020B0503020204020204" pitchFamily="34" charset="-122"/>
            </a:endParaRPr>
          </a:p>
          <a:p>
            <a:pPr algn="ctr" defTabSz="2000250">
              <a:lnSpc>
                <a:spcPct val="90000"/>
              </a:lnSpc>
              <a:spcAft>
                <a:spcPct val="35000"/>
              </a:spcAft>
            </a:pPr>
            <a:r>
              <a:rPr lang="zh-CN" altLang="en-US" b="1" dirty="0">
                <a:latin typeface="微软雅黑" panose="020B0503020204020204" pitchFamily="34" charset="-122"/>
                <a:ea typeface="微软雅黑" panose="020B0503020204020204" pitchFamily="34" charset="-122"/>
              </a:rPr>
              <a:t>行</a:t>
            </a:r>
            <a:endParaRPr lang="en-US" altLang="zh-CN" b="1" dirty="0">
              <a:latin typeface="微软雅黑" panose="020B0503020204020204" pitchFamily="34" charset="-122"/>
              <a:ea typeface="微软雅黑" panose="020B0503020204020204" pitchFamily="34" charset="-122"/>
            </a:endParaRPr>
          </a:p>
          <a:p>
            <a:pPr algn="ctr" defTabSz="2000250">
              <a:lnSpc>
                <a:spcPct val="90000"/>
              </a:lnSpc>
              <a:spcAft>
                <a:spcPct val="35000"/>
              </a:spcAft>
            </a:pPr>
            <a:r>
              <a:rPr lang="zh-CN" altLang="en-US" b="1" dirty="0">
                <a:latin typeface="微软雅黑" panose="020B0503020204020204" pitchFamily="34" charset="-122"/>
                <a:ea typeface="微软雅黑" panose="020B0503020204020204" pitchFamily="34" charset="-122"/>
              </a:rPr>
              <a:t>使</a:t>
            </a:r>
            <a:endParaRPr lang="en-US" altLang="zh-CN" b="1" dirty="0">
              <a:latin typeface="微软雅黑" panose="020B0503020204020204" pitchFamily="34" charset="-122"/>
              <a:ea typeface="微软雅黑" panose="020B0503020204020204" pitchFamily="34" charset="-122"/>
            </a:endParaRPr>
          </a:p>
          <a:p>
            <a:pPr algn="ctr" defTabSz="2000250">
              <a:lnSpc>
                <a:spcPct val="90000"/>
              </a:lnSpc>
              <a:spcAft>
                <a:spcPct val="35000"/>
              </a:spcAft>
            </a:pPr>
            <a:r>
              <a:rPr lang="zh-CN" altLang="en-US" b="1" dirty="0">
                <a:latin typeface="微软雅黑" panose="020B0503020204020204" pitchFamily="34" charset="-122"/>
                <a:ea typeface="微软雅黑" panose="020B0503020204020204" pitchFamily="34" charset="-122"/>
              </a:rPr>
              <a:t>的</a:t>
            </a:r>
            <a:endParaRPr lang="en-US" altLang="zh-CN" b="1" dirty="0">
              <a:latin typeface="微软雅黑" panose="020B0503020204020204" pitchFamily="34" charset="-122"/>
              <a:ea typeface="微软雅黑" panose="020B0503020204020204" pitchFamily="34" charset="-122"/>
            </a:endParaRPr>
          </a:p>
          <a:p>
            <a:pPr algn="ctr" defTabSz="2000250">
              <a:lnSpc>
                <a:spcPct val="90000"/>
              </a:lnSpc>
              <a:spcAft>
                <a:spcPct val="35000"/>
              </a:spcAft>
            </a:pPr>
            <a:r>
              <a:rPr lang="zh-CN" altLang="en-US" b="1" dirty="0">
                <a:latin typeface="微软雅黑" panose="020B0503020204020204" pitchFamily="34" charset="-122"/>
                <a:ea typeface="微软雅黑" panose="020B0503020204020204" pitchFamily="34" charset="-122"/>
              </a:rPr>
              <a:t>职</a:t>
            </a:r>
            <a:endParaRPr lang="en-US" altLang="zh-CN" b="1" dirty="0">
              <a:latin typeface="微软雅黑" panose="020B0503020204020204" pitchFamily="34" charset="-122"/>
              <a:ea typeface="微软雅黑" panose="020B0503020204020204" pitchFamily="34" charset="-122"/>
            </a:endParaRPr>
          </a:p>
          <a:p>
            <a:pPr algn="ctr" defTabSz="2000250">
              <a:lnSpc>
                <a:spcPct val="90000"/>
              </a:lnSpc>
              <a:spcAft>
                <a:spcPct val="35000"/>
              </a:spcAft>
            </a:pPr>
            <a:r>
              <a:rPr lang="zh-CN" altLang="en-US" b="1" dirty="0">
                <a:latin typeface="微软雅黑" panose="020B0503020204020204" pitchFamily="34" charset="-122"/>
                <a:ea typeface="微软雅黑" panose="020B0503020204020204" pitchFamily="34" charset="-122"/>
              </a:rPr>
              <a:t>权</a:t>
            </a:r>
            <a:endParaRPr lang="zh-CN" altLang="en-US" b="1" dirty="0">
              <a:latin typeface="微软雅黑" panose="020B0503020204020204" pitchFamily="34" charset="-122"/>
              <a:ea typeface="微软雅黑" panose="020B0503020204020204" pitchFamily="34" charset="-122"/>
            </a:endParaRPr>
          </a:p>
        </p:txBody>
      </p:sp>
      <p:sp>
        <p:nvSpPr>
          <p:cNvPr id="1049458" name="任意多边形 9"/>
          <p:cNvSpPr/>
          <p:nvPr/>
        </p:nvSpPr>
        <p:spPr>
          <a:xfrm>
            <a:off x="5063637" y="1369273"/>
            <a:ext cx="6849391" cy="733425"/>
          </a:xfrm>
          <a:custGeom>
            <a:avLst/>
            <a:gdLst>
              <a:gd name="connsiteX0" fmla="*/ 0 w 2406133"/>
              <a:gd name="connsiteY0" fmla="*/ 0 h 733577"/>
              <a:gd name="connsiteX1" fmla="*/ 2406133 w 2406133"/>
              <a:gd name="connsiteY1" fmla="*/ 0 h 733577"/>
              <a:gd name="connsiteX2" fmla="*/ 2406133 w 2406133"/>
              <a:gd name="connsiteY2" fmla="*/ 733577 h 733577"/>
              <a:gd name="connsiteX3" fmla="*/ 0 w 2406133"/>
              <a:gd name="connsiteY3" fmla="*/ 733577 h 733577"/>
              <a:gd name="connsiteX4" fmla="*/ 0 w 2406133"/>
              <a:gd name="connsiteY4" fmla="*/ 0 h 73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6133" h="733577">
                <a:moveTo>
                  <a:pt x="0" y="0"/>
                </a:moveTo>
                <a:lnTo>
                  <a:pt x="2406133" y="0"/>
                </a:lnTo>
                <a:lnTo>
                  <a:pt x="2406133" y="733577"/>
                </a:lnTo>
                <a:lnTo>
                  <a:pt x="0" y="733577"/>
                </a:lnTo>
                <a:lnTo>
                  <a:pt x="0" y="0"/>
                </a:lnTo>
                <a:close/>
              </a:path>
            </a:pathLst>
          </a:custGeom>
          <a:noFill/>
          <a:ln w="19050">
            <a:solidFill>
              <a:srgbClr val="132A88"/>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8575" tIns="28575" rIns="28575" bIns="28575" spcCol="1270" anchor="ctr"/>
          <a:lstStyle/>
          <a:p>
            <a:pPr algn="ctr" defTabSz="2000250">
              <a:lnSpc>
                <a:spcPct val="90000"/>
              </a:lnSpc>
              <a:spcAft>
                <a:spcPct val="35000"/>
              </a:spcAft>
            </a:pPr>
            <a:endParaRPr lang="zh-CN" altLang="en-US" b="1" dirty="0">
              <a:latin typeface="微软雅黑" panose="020B0503020204020204" pitchFamily="34" charset="-122"/>
              <a:ea typeface="微软雅黑" panose="020B0503020204020204" pitchFamily="34" charset="-122"/>
            </a:endParaRPr>
          </a:p>
        </p:txBody>
      </p:sp>
      <p:sp>
        <p:nvSpPr>
          <p:cNvPr id="1049459" name="任意多边形 10"/>
          <p:cNvSpPr/>
          <p:nvPr/>
        </p:nvSpPr>
        <p:spPr>
          <a:xfrm>
            <a:off x="5063637" y="2286848"/>
            <a:ext cx="6799296" cy="1070145"/>
          </a:xfrm>
          <a:custGeom>
            <a:avLst/>
            <a:gdLst>
              <a:gd name="connsiteX0" fmla="*/ 0 w 2406133"/>
              <a:gd name="connsiteY0" fmla="*/ 0 h 733577"/>
              <a:gd name="connsiteX1" fmla="*/ 2406133 w 2406133"/>
              <a:gd name="connsiteY1" fmla="*/ 0 h 733577"/>
              <a:gd name="connsiteX2" fmla="*/ 2406133 w 2406133"/>
              <a:gd name="connsiteY2" fmla="*/ 733577 h 733577"/>
              <a:gd name="connsiteX3" fmla="*/ 0 w 2406133"/>
              <a:gd name="connsiteY3" fmla="*/ 733577 h 733577"/>
              <a:gd name="connsiteX4" fmla="*/ 0 w 2406133"/>
              <a:gd name="connsiteY4" fmla="*/ 0 h 73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6133" h="733577">
                <a:moveTo>
                  <a:pt x="0" y="0"/>
                </a:moveTo>
                <a:lnTo>
                  <a:pt x="2406133" y="0"/>
                </a:lnTo>
                <a:lnTo>
                  <a:pt x="2406133" y="733577"/>
                </a:lnTo>
                <a:lnTo>
                  <a:pt x="0" y="733577"/>
                </a:lnTo>
                <a:lnTo>
                  <a:pt x="0" y="0"/>
                </a:lnTo>
                <a:close/>
              </a:path>
            </a:pathLst>
          </a:custGeom>
          <a:noFill/>
          <a:ln w="19050">
            <a:solidFill>
              <a:srgbClr val="132A88"/>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8575" tIns="28575" rIns="28575" bIns="28575" spcCol="1270" anchor="ctr"/>
          <a:lstStyle/>
          <a:p>
            <a:pPr algn="ctr" defTabSz="2000250">
              <a:lnSpc>
                <a:spcPct val="90000"/>
              </a:lnSpc>
              <a:spcAft>
                <a:spcPct val="35000"/>
              </a:spcAft>
            </a:pPr>
            <a:endParaRPr lang="zh-CN" altLang="en-US" b="1" dirty="0">
              <a:latin typeface="微软雅黑" panose="020B0503020204020204" pitchFamily="34" charset="-122"/>
              <a:ea typeface="微软雅黑" panose="020B0503020204020204" pitchFamily="34" charset="-122"/>
            </a:endParaRPr>
          </a:p>
        </p:txBody>
      </p:sp>
      <p:sp>
        <p:nvSpPr>
          <p:cNvPr id="1049460" name="任意多边形 12"/>
          <p:cNvSpPr/>
          <p:nvPr/>
        </p:nvSpPr>
        <p:spPr>
          <a:xfrm>
            <a:off x="5063637" y="3506867"/>
            <a:ext cx="6799296" cy="1188144"/>
          </a:xfrm>
          <a:custGeom>
            <a:avLst/>
            <a:gdLst>
              <a:gd name="connsiteX0" fmla="*/ 0 w 2406133"/>
              <a:gd name="connsiteY0" fmla="*/ 0 h 733577"/>
              <a:gd name="connsiteX1" fmla="*/ 2406133 w 2406133"/>
              <a:gd name="connsiteY1" fmla="*/ 0 h 733577"/>
              <a:gd name="connsiteX2" fmla="*/ 2406133 w 2406133"/>
              <a:gd name="connsiteY2" fmla="*/ 733577 h 733577"/>
              <a:gd name="connsiteX3" fmla="*/ 0 w 2406133"/>
              <a:gd name="connsiteY3" fmla="*/ 733577 h 733577"/>
              <a:gd name="connsiteX4" fmla="*/ 0 w 2406133"/>
              <a:gd name="connsiteY4" fmla="*/ 0 h 73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6133" h="733577">
                <a:moveTo>
                  <a:pt x="0" y="0"/>
                </a:moveTo>
                <a:lnTo>
                  <a:pt x="2406133" y="0"/>
                </a:lnTo>
                <a:lnTo>
                  <a:pt x="2406133" y="733577"/>
                </a:lnTo>
                <a:lnTo>
                  <a:pt x="0" y="733577"/>
                </a:lnTo>
                <a:lnTo>
                  <a:pt x="0" y="0"/>
                </a:lnTo>
                <a:close/>
              </a:path>
            </a:pathLst>
          </a:custGeom>
          <a:noFill/>
          <a:ln w="19050">
            <a:solidFill>
              <a:srgbClr val="132A88"/>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8575" tIns="28575" rIns="28575" bIns="28575" spcCol="1270" anchor="ctr"/>
          <a:lstStyle/>
          <a:p>
            <a:pPr algn="ctr" defTabSz="2000250">
              <a:lnSpc>
                <a:spcPct val="90000"/>
              </a:lnSpc>
              <a:spcAft>
                <a:spcPct val="35000"/>
              </a:spcAft>
            </a:pPr>
            <a:endParaRPr lang="zh-CN" altLang="en-US" b="1" dirty="0">
              <a:latin typeface="微软雅黑" panose="020B0503020204020204" pitchFamily="34" charset="-122"/>
              <a:ea typeface="微软雅黑" panose="020B0503020204020204" pitchFamily="34" charset="-122"/>
            </a:endParaRPr>
          </a:p>
        </p:txBody>
      </p:sp>
      <p:sp>
        <p:nvSpPr>
          <p:cNvPr id="1049461" name="任意多边形 13"/>
          <p:cNvSpPr/>
          <p:nvPr/>
        </p:nvSpPr>
        <p:spPr>
          <a:xfrm>
            <a:off x="5077735" y="4849817"/>
            <a:ext cx="6785198" cy="1164223"/>
          </a:xfrm>
          <a:custGeom>
            <a:avLst/>
            <a:gdLst>
              <a:gd name="connsiteX0" fmla="*/ 0 w 2406133"/>
              <a:gd name="connsiteY0" fmla="*/ 0 h 733577"/>
              <a:gd name="connsiteX1" fmla="*/ 2406133 w 2406133"/>
              <a:gd name="connsiteY1" fmla="*/ 0 h 733577"/>
              <a:gd name="connsiteX2" fmla="*/ 2406133 w 2406133"/>
              <a:gd name="connsiteY2" fmla="*/ 733577 h 733577"/>
              <a:gd name="connsiteX3" fmla="*/ 0 w 2406133"/>
              <a:gd name="connsiteY3" fmla="*/ 733577 h 733577"/>
              <a:gd name="connsiteX4" fmla="*/ 0 w 2406133"/>
              <a:gd name="connsiteY4" fmla="*/ 0 h 73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6133" h="733577">
                <a:moveTo>
                  <a:pt x="0" y="0"/>
                </a:moveTo>
                <a:lnTo>
                  <a:pt x="2406133" y="0"/>
                </a:lnTo>
                <a:lnTo>
                  <a:pt x="2406133" y="733577"/>
                </a:lnTo>
                <a:lnTo>
                  <a:pt x="0" y="733577"/>
                </a:lnTo>
                <a:lnTo>
                  <a:pt x="0" y="0"/>
                </a:lnTo>
                <a:close/>
              </a:path>
            </a:pathLst>
          </a:custGeom>
          <a:noFill/>
          <a:ln w="19050">
            <a:solidFill>
              <a:srgbClr val="132A88"/>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8575" tIns="28575" rIns="28575" bIns="28575" spcCol="1270" anchor="ctr"/>
          <a:lstStyle/>
          <a:p>
            <a:pPr algn="ctr" defTabSz="2000250">
              <a:lnSpc>
                <a:spcPct val="90000"/>
              </a:lnSpc>
              <a:spcAft>
                <a:spcPct val="35000"/>
              </a:spcAft>
            </a:pPr>
            <a:endParaRPr lang="zh-CN" altLang="en-US" b="1" dirty="0">
              <a:latin typeface="微软雅黑" panose="020B0503020204020204" pitchFamily="34" charset="-122"/>
              <a:ea typeface="微软雅黑" panose="020B0503020204020204" pitchFamily="34" charset="-122"/>
            </a:endParaRPr>
          </a:p>
        </p:txBody>
      </p:sp>
      <p:sp>
        <p:nvSpPr>
          <p:cNvPr id="1049462" name="Rectangle 2"/>
          <p:cNvSpPr>
            <a:spLocks noGrp="1" noChangeArrowheads="1"/>
          </p:cNvSpPr>
          <p:nvPr/>
        </p:nvSpPr>
        <p:spPr bwMode="auto">
          <a:xfrm>
            <a:off x="175724" y="3841823"/>
            <a:ext cx="3563938" cy="782637"/>
          </a:xfrm>
          <a:prstGeom prst="rect">
            <a:avLst/>
          </a:prstGeom>
          <a:noFill/>
          <a:ln>
            <a:noFill/>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2000" b="1"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应急管理部门和其他负有安全生产监督管理职责的部门</a:t>
            </a:r>
            <a:endParaRPr lang="zh-CN" altLang="en-US" sz="3600" dirty="0">
              <a:solidFill>
                <a:schemeClr val="tx2"/>
              </a:solidFill>
              <a:latin typeface="Arial" panose="020B0604020202020204" pitchFamily="34" charset="0"/>
              <a:sym typeface="Arial" panose="020B0604020202020204" pitchFamily="34" charset="0"/>
            </a:endParaRPr>
          </a:p>
        </p:txBody>
      </p:sp>
      <p:pic>
        <p:nvPicPr>
          <p:cNvPr id="2097280" name="Picture 2" descr="http://www.jitu5.com/uploads/allimg/141009/259858-141009100R169.jpg"/>
          <p:cNvPicPr>
            <a:picLocks noChangeAspect="1" noChangeArrowheads="1"/>
          </p:cNvPicPr>
          <p:nvPr/>
        </p:nvPicPr>
        <p:blipFill rotWithShape="1">
          <a:blip r:embed="rId1" cstate="print">
            <a:duotone>
              <a:schemeClr val="accent5">
                <a:shade val="45000"/>
                <a:satMod val="135000"/>
              </a:schemeClr>
              <a:prstClr val="white"/>
            </a:duotone>
          </a:blip>
          <a:srcRect l="5415" t="28006" r="9970"/>
          <a:stretch>
            <a:fillRect/>
          </a:stretch>
        </p:blipFill>
        <p:spPr bwMode="auto">
          <a:xfrm>
            <a:off x="894964" y="2230980"/>
            <a:ext cx="2126141" cy="1391549"/>
          </a:xfrm>
          <a:prstGeom prst="rect">
            <a:avLst/>
          </a:prstGeom>
          <a:noFill/>
        </p:spPr>
      </p:pic>
      <p:sp>
        <p:nvSpPr>
          <p:cNvPr id="1049463" name="矩形 19"/>
          <p:cNvSpPr>
            <a:spLocks noChangeArrowheads="1"/>
          </p:cNvSpPr>
          <p:nvPr/>
        </p:nvSpPr>
        <p:spPr bwMode="auto">
          <a:xfrm>
            <a:off x="4928252" y="6372341"/>
            <a:ext cx="4896544" cy="338554"/>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latin typeface="微软雅黑" panose="020B0503020204020204" pitchFamily="34" charset="-122"/>
                <a:ea typeface="微软雅黑" panose="020B0503020204020204" pitchFamily="34" charset="-122"/>
              </a:rPr>
              <a:t>监督检查不得影响被检查单位的正常生产经营活动</a:t>
            </a:r>
            <a:endParaRPr lang="zh-CN" altLang="en-US" sz="1600" b="1" dirty="0">
              <a:latin typeface="微软雅黑" panose="020B0503020204020204" pitchFamily="34" charset="-122"/>
              <a:ea typeface="微软雅黑" panose="020B0503020204020204" pitchFamily="34" charset="-122"/>
            </a:endParaRPr>
          </a:p>
        </p:txBody>
      </p:sp>
      <p:sp>
        <p:nvSpPr>
          <p:cNvPr id="1049464" name="六边形 16"/>
          <p:cNvSpPr/>
          <p:nvPr/>
        </p:nvSpPr>
        <p:spPr>
          <a:xfrm>
            <a:off x="11173594" y="-104960"/>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65</a:t>
            </a:r>
            <a:endParaRPr lang="zh-CN" altLang="en-US" sz="2800" dirty="0"/>
          </a:p>
        </p:txBody>
      </p:sp>
      <p:sp>
        <p:nvSpPr>
          <p:cNvPr id="1049465" name="文本框 18"/>
          <p:cNvSpPr txBox="1"/>
          <p:nvPr/>
        </p:nvSpPr>
        <p:spPr>
          <a:xfrm>
            <a:off x="5106378" y="1512503"/>
            <a:ext cx="6799297" cy="418191"/>
          </a:xfrm>
          <a:prstGeom prst="rect">
            <a:avLst/>
          </a:prstGeom>
          <a:noFill/>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进入生产经营单位进行检查，调阅有关资料，向有关单位和人员了解情况</a:t>
            </a:r>
            <a:endParaRPr lang="zh-CN" altLang="en-US" sz="1600" dirty="0">
              <a:latin typeface="微软雅黑" panose="020B0503020204020204" pitchFamily="34" charset="-122"/>
              <a:ea typeface="微软雅黑" panose="020B0503020204020204" pitchFamily="34" charset="-122"/>
            </a:endParaRPr>
          </a:p>
        </p:txBody>
      </p:sp>
      <p:sp>
        <p:nvSpPr>
          <p:cNvPr id="1049466" name="文本框 19"/>
          <p:cNvSpPr txBox="1"/>
          <p:nvPr/>
        </p:nvSpPr>
        <p:spPr>
          <a:xfrm>
            <a:off x="5077735" y="2428748"/>
            <a:ext cx="6799297" cy="830997"/>
          </a:xfrm>
          <a:prstGeom prst="rect">
            <a:avLst/>
          </a:prstGeom>
          <a:noFill/>
        </p:spPr>
        <p:txBody>
          <a:bodyPr wrap="square">
            <a:spAutoFit/>
          </a:bodyPr>
          <a:lstStyle/>
          <a:p>
            <a:r>
              <a:rPr lang="zh-CN" altLang="en-US" sz="1600" dirty="0">
                <a:latin typeface="微软雅黑" panose="020B0503020204020204" pitchFamily="34" charset="-122"/>
                <a:ea typeface="微软雅黑" panose="020B0503020204020204" pitchFamily="34" charset="-122"/>
              </a:rPr>
              <a:t>对检查中发现的安全生产违法行为，当场予以纠正或者要求限期改正；对依法应当给予行政处罚的行为，依照本法和其他有关法律、行政法规的规定作出行政处罚决定；</a:t>
            </a:r>
            <a:endParaRPr lang="zh-CN" altLang="en-US" sz="1600" dirty="0">
              <a:latin typeface="微软雅黑" panose="020B0503020204020204" pitchFamily="34" charset="-122"/>
              <a:ea typeface="微软雅黑" panose="020B0503020204020204" pitchFamily="34" charset="-122"/>
            </a:endParaRPr>
          </a:p>
        </p:txBody>
      </p:sp>
      <p:sp>
        <p:nvSpPr>
          <p:cNvPr id="1049467" name="文本框 20"/>
          <p:cNvSpPr txBox="1"/>
          <p:nvPr/>
        </p:nvSpPr>
        <p:spPr>
          <a:xfrm>
            <a:off x="5088683" y="3501008"/>
            <a:ext cx="6799297" cy="1249188"/>
          </a:xfrm>
          <a:prstGeom prst="rect">
            <a:avLst/>
          </a:prstGeom>
          <a:noFill/>
        </p:spPr>
        <p:txBody>
          <a:bodyPr wrap="square">
            <a:spAutoFit/>
          </a:bodyPr>
          <a:lstStyle>
            <a:defPPr>
              <a:defRPr lang="zh-CN"/>
            </a:defPPr>
            <a:lvl1pPr>
              <a:lnSpc>
                <a:spcPct val="120000"/>
              </a:lnSpc>
              <a:defRPr sz="1600">
                <a:latin typeface="微软雅黑" panose="020B0503020204020204" pitchFamily="34" charset="-122"/>
                <a:ea typeface="微软雅黑" panose="020B0503020204020204" pitchFamily="34" charset="-122"/>
              </a:defRPr>
            </a:lvl1pPr>
          </a:lstStyle>
          <a:p>
            <a:r>
              <a:rPr lang="zh-CN" altLang="en-US" dirty="0"/>
              <a:t>对检查中发现的事故隐患，应当责令立即排除；重大事故隐患排除前或者排除过程中无法保证安全的，应当责令从危险区域内撤出作业人员，责令暂时停产停业或者停止使用相关设施、设备；重大事故隐患排除后，经审查同意，方可恢复生产经营和使用；</a:t>
            </a:r>
            <a:endParaRPr lang="zh-CN" altLang="en-US" dirty="0"/>
          </a:p>
        </p:txBody>
      </p:sp>
      <p:sp>
        <p:nvSpPr>
          <p:cNvPr id="1049468" name="文本框 21"/>
          <p:cNvSpPr txBox="1"/>
          <p:nvPr/>
        </p:nvSpPr>
        <p:spPr>
          <a:xfrm>
            <a:off x="5077736" y="4797152"/>
            <a:ext cx="6799297" cy="1249188"/>
          </a:xfrm>
          <a:prstGeom prst="rect">
            <a:avLst/>
          </a:prstGeom>
          <a:noFill/>
        </p:spPr>
        <p:txBody>
          <a:bodyPr wrap="square">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对有根据认为不符合保障安全生产的国家标准或者行业标准的设施、设备、器材以及违法生产、储存、使用、经营、运输的危险物品予以查封或者扣押，对违法生产、储存、使用、经营危险物品的作业场所予以查封，并依法作出处理决定</a:t>
            </a:r>
            <a:endParaRPr lang="zh-CN" altLang="en-US" sz="1600" dirty="0">
              <a:latin typeface="微软雅黑" panose="020B0503020204020204" pitchFamily="34" charset="-122"/>
              <a:ea typeface="微软雅黑" panose="020B0503020204020204" pitchFamily="34" charset="-122"/>
            </a:endParaRPr>
          </a:p>
        </p:txBody>
      </p:sp>
      <p:sp>
        <p:nvSpPr>
          <p:cNvPr id="1049469" name="文本框 24"/>
          <p:cNvSpPr txBox="1"/>
          <p:nvPr/>
        </p:nvSpPr>
        <p:spPr>
          <a:xfrm>
            <a:off x="4910990" y="750835"/>
            <a:ext cx="7190070" cy="584775"/>
          </a:xfrm>
          <a:prstGeom prst="rect">
            <a:avLst/>
          </a:prstGeom>
          <a:noFill/>
          <a:ln>
            <a:noFill/>
          </a:ln>
        </p:spPr>
        <p:txBody>
          <a:bodyPr wrap="square">
            <a:spAutoFit/>
          </a:bodyPr>
          <a:lstStyle>
            <a:defPPr>
              <a:defRPr lang="zh-CN"/>
            </a:defPPr>
            <a:lvl1pPr>
              <a:lnSpc>
                <a:spcPct val="100000"/>
              </a:lnSpc>
              <a:buFontTx/>
              <a:buNone/>
              <a:defRPr sz="1600" b="1">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9pPr>
          </a:lstStyle>
          <a:p>
            <a:r>
              <a:rPr lang="zh-CN" altLang="en-US" dirty="0"/>
              <a:t>对生产经营单位执行有关安全生产的法律、法规和国家标准或者行业标准的情况进行监督检查，行使以下职权：</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470" name="圆角矩形 3"/>
          <p:cNvSpPr/>
          <p:nvPr/>
        </p:nvSpPr>
        <p:spPr>
          <a:xfrm>
            <a:off x="7535069" y="2017774"/>
            <a:ext cx="3500927" cy="2006662"/>
          </a:xfrm>
          <a:prstGeom prst="roundRect">
            <a:avLst>
              <a:gd name="adj" fmla="val 954"/>
            </a:avLst>
          </a:prstGeom>
          <a:noFill/>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endParaRPr lang="zh-CN" altLang="en-US" sz="1600" b="1" dirty="0">
              <a:solidFill>
                <a:schemeClr val="bg1"/>
              </a:solidFill>
              <a:latin typeface="微软雅黑" panose="020B0503020204020204" pitchFamily="34" charset="-122"/>
              <a:ea typeface="微软雅黑" panose="020B0503020204020204" pitchFamily="34" charset="-122"/>
            </a:endParaRPr>
          </a:p>
        </p:txBody>
      </p:sp>
      <p:cxnSp>
        <p:nvCxnSpPr>
          <p:cNvPr id="3145861" name="直接箭头连接符 4"/>
          <p:cNvCxnSpPr/>
          <p:nvPr/>
        </p:nvCxnSpPr>
        <p:spPr>
          <a:xfrm>
            <a:off x="4080570" y="3052763"/>
            <a:ext cx="3276700"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49471" name="矩形 6"/>
          <p:cNvSpPr/>
          <p:nvPr/>
        </p:nvSpPr>
        <p:spPr>
          <a:xfrm>
            <a:off x="4452643" y="2346323"/>
            <a:ext cx="2492991" cy="562783"/>
          </a:xfrm>
          <a:prstGeom prst="rect">
            <a:avLst/>
          </a:prstGeom>
        </p:spPr>
        <p:txBody>
          <a:bodyPr wrap="none">
            <a:spAutoFit/>
          </a:bodyPr>
          <a:lstStyle/>
          <a:p>
            <a:pPr algn="ctr" defTabSz="2133600">
              <a:lnSpc>
                <a:spcPct val="200000"/>
              </a:lnSpc>
              <a:spcAft>
                <a:spcPct val="35000"/>
              </a:spcAft>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依法履行监督检查职责</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42" name="组合 5"/>
          <p:cNvGrpSpPr/>
          <p:nvPr/>
        </p:nvGrpSpPr>
        <p:grpSpPr>
          <a:xfrm>
            <a:off x="993777" y="1907964"/>
            <a:ext cx="2700338" cy="2116472"/>
            <a:chOff x="812800" y="1599866"/>
            <a:chExt cx="2700338" cy="2116472"/>
          </a:xfrm>
        </p:grpSpPr>
        <p:sp>
          <p:nvSpPr>
            <p:cNvPr id="1049472" name="圆角矩形 2"/>
            <p:cNvSpPr/>
            <p:nvPr/>
          </p:nvSpPr>
          <p:spPr>
            <a:xfrm>
              <a:off x="812800" y="1772816"/>
              <a:ext cx="2700338" cy="1943522"/>
            </a:xfrm>
            <a:prstGeom prst="roundRect">
              <a:avLst>
                <a:gd name="adj" fmla="val 0"/>
              </a:avLst>
            </a:pr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endParaRPr lang="en-US" altLang="zh-CN" b="1" dirty="0">
                <a:solidFill>
                  <a:schemeClr val="bg1"/>
                </a:solidFill>
                <a:latin typeface="微软雅黑" panose="020B0503020204020204" pitchFamily="34" charset="-122"/>
                <a:ea typeface="微软雅黑" panose="020B0503020204020204" pitchFamily="34" charset="-122"/>
              </a:endParaRPr>
            </a:p>
          </p:txBody>
        </p:sp>
        <p:pic>
          <p:nvPicPr>
            <p:cNvPr id="2097281" name="Picture 4" descr="\\MAGNUM\Projects\Microsoft\Cloud Power FY12\Design\Icons\PNGs\Factory.png"/>
            <p:cNvPicPr>
              <a:picLocks noChangeAspect="1" noChangeArrowheads="1"/>
            </p:cNvPicPr>
            <p:nvPr/>
          </p:nvPicPr>
          <p:blipFill>
            <a:blip r:embed="rId1" cstate="print">
              <a:lum bright="100000"/>
            </a:blip>
            <a:srcRect/>
            <a:stretch>
              <a:fillRect/>
            </a:stretch>
          </p:blipFill>
          <p:spPr bwMode="auto">
            <a:xfrm>
              <a:off x="1230366" y="1599866"/>
              <a:ext cx="1865207" cy="1865207"/>
            </a:xfrm>
            <a:prstGeom prst="rect">
              <a:avLst/>
            </a:prstGeom>
            <a:noFill/>
          </p:spPr>
        </p:pic>
        <p:sp>
          <p:nvSpPr>
            <p:cNvPr id="1049473" name="矩形 1"/>
            <p:cNvSpPr/>
            <p:nvPr/>
          </p:nvSpPr>
          <p:spPr>
            <a:xfrm>
              <a:off x="1378139" y="3212976"/>
              <a:ext cx="1569660" cy="369332"/>
            </a:xfrm>
            <a:prstGeom prst="rect">
              <a:avLst/>
            </a:prstGeom>
          </p:spPr>
          <p:txBody>
            <a:bodyPr wrap="none">
              <a:spAutoFit/>
            </a:bodyPr>
            <a:lstStyle/>
            <a:p>
              <a:pPr algn="ctr" defTabSz="2133600">
                <a:spcAft>
                  <a:spcPct val="35000"/>
                </a:spcAft>
              </a:pPr>
              <a:r>
                <a:rPr lang="zh-CN" altLang="en-US" b="1" dirty="0">
                  <a:solidFill>
                    <a:schemeClr val="bg1"/>
                  </a:solidFill>
                  <a:latin typeface="微软雅黑" panose="020B0503020204020204" pitchFamily="34" charset="-122"/>
                  <a:ea typeface="微软雅黑" panose="020B0503020204020204" pitchFamily="34" charset="-122"/>
                </a:rPr>
                <a:t>生产经营单位</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sp>
        <p:nvSpPr>
          <p:cNvPr id="1049474" name="矩形 10"/>
          <p:cNvSpPr/>
          <p:nvPr/>
        </p:nvSpPr>
        <p:spPr>
          <a:xfrm>
            <a:off x="7580060" y="3107262"/>
            <a:ext cx="3314254" cy="917174"/>
          </a:xfrm>
          <a:prstGeom prst="rect">
            <a:avLst/>
          </a:prstGeom>
        </p:spPr>
        <p:txBody>
          <a:bodyPr wrap="square">
            <a:spAutoFit/>
          </a:bodyPr>
          <a:lstStyle/>
          <a:p>
            <a:pPr algn="ctr" defTabSz="2133600">
              <a:spcAft>
                <a:spcPct val="35000"/>
              </a:spcAft>
            </a:pPr>
            <a:r>
              <a:rPr lang="zh-CN" altLang="en-US" sz="1600" b="1" dirty="0">
                <a:latin typeface="微软雅黑" panose="020B0503020204020204" pitchFamily="34" charset="-122"/>
                <a:ea typeface="微软雅黑" panose="020B0503020204020204" pitchFamily="34" charset="-122"/>
              </a:rPr>
              <a:t>对负有安全生产监督管理职责的部门的监督检查人员</a:t>
            </a:r>
            <a:endParaRPr lang="en-US" altLang="zh-CN" sz="1600" b="1" dirty="0">
              <a:latin typeface="微软雅黑" panose="020B0503020204020204" pitchFamily="34" charset="-122"/>
              <a:ea typeface="微软雅黑" panose="020B0503020204020204" pitchFamily="34" charset="-122"/>
            </a:endParaRPr>
          </a:p>
          <a:p>
            <a:pPr algn="ctr" defTabSz="2133600">
              <a:spcAft>
                <a:spcPct val="35000"/>
              </a:spcAft>
            </a:pPr>
            <a:r>
              <a:rPr lang="zh-CN" altLang="en-US" sz="1400" dirty="0">
                <a:latin typeface="微软雅黑" panose="020B0503020204020204" pitchFamily="34" charset="-122"/>
                <a:ea typeface="微软雅黑" panose="020B0503020204020204" pitchFamily="34" charset="-122"/>
              </a:rPr>
              <a:t>（以下统称安全生产监督检查人员）</a:t>
            </a:r>
            <a:endParaRPr lang="zh-CN" altLang="en-US" sz="1400" dirty="0">
              <a:latin typeface="微软雅黑" panose="020B0503020204020204" pitchFamily="34" charset="-122"/>
              <a:ea typeface="微软雅黑" panose="020B0503020204020204" pitchFamily="34" charset="-122"/>
            </a:endParaRPr>
          </a:p>
        </p:txBody>
      </p:sp>
      <p:pic>
        <p:nvPicPr>
          <p:cNvPr id="2097282" name="Picture 4" descr="http://www.jitu5.com/uploads/allimg/140327/259513-14032G6424674.jpg"/>
          <p:cNvPicPr>
            <a:picLocks noChangeAspect="1" noChangeArrowheads="1"/>
          </p:cNvPicPr>
          <p:nvPr/>
        </p:nvPicPr>
        <p:blipFill rotWithShape="1">
          <a:blip r:embed="rId2" cstate="print">
            <a:duotone>
              <a:schemeClr val="accent4">
                <a:shade val="45000"/>
                <a:satMod val="135000"/>
              </a:schemeClr>
              <a:prstClr val="white"/>
            </a:duotone>
          </a:blip>
          <a:srcRect l="13212" r="20732"/>
          <a:stretch>
            <a:fillRect/>
          </a:stretch>
        </p:blipFill>
        <p:spPr bwMode="auto">
          <a:xfrm>
            <a:off x="8849190" y="2077520"/>
            <a:ext cx="775997" cy="969996"/>
          </a:xfrm>
          <a:prstGeom prst="rect">
            <a:avLst/>
          </a:prstGeom>
          <a:noFill/>
        </p:spPr>
      </p:pic>
      <p:sp>
        <p:nvSpPr>
          <p:cNvPr id="1049475" name="六边形 12"/>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66</a:t>
            </a:r>
            <a:endParaRPr lang="zh-CN" altLang="en-US" sz="2800" dirty="0"/>
          </a:p>
        </p:txBody>
      </p:sp>
      <p:sp>
        <p:nvSpPr>
          <p:cNvPr id="1049476" name="矩形 8"/>
          <p:cNvSpPr/>
          <p:nvPr/>
        </p:nvSpPr>
        <p:spPr>
          <a:xfrm>
            <a:off x="4080570" y="3118021"/>
            <a:ext cx="3416320" cy="562783"/>
          </a:xfrm>
          <a:prstGeom prst="rect">
            <a:avLst/>
          </a:prstGeom>
        </p:spPr>
        <p:txBody>
          <a:bodyPr wrap="none">
            <a:spAutoFit/>
          </a:bodyPr>
          <a:lstStyle/>
          <a:p>
            <a:pPr algn="ctr" defTabSz="2133600">
              <a:lnSpc>
                <a:spcPct val="200000"/>
              </a:lnSpc>
              <a:spcAft>
                <a:spcPct val="35000"/>
              </a:spcAft>
            </a:pPr>
            <a:r>
              <a:rPr lang="zh-CN" altLang="en-US" b="1" dirty="0">
                <a:solidFill>
                  <a:srgbClr val="0070C0"/>
                </a:solidFill>
                <a:latin typeface="微软雅黑" panose="020B0503020204020204" pitchFamily="34" charset="-122"/>
                <a:ea typeface="微软雅黑" panose="020B0503020204020204" pitchFamily="34" charset="-122"/>
              </a:rPr>
              <a:t>应当予以配合，不得拒绝、阻挠</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83" name="Picture 4" descr="http://www.jitu5.com/uploads/allimg/140327/259513-14032G6424674.jpg"/>
          <p:cNvPicPr>
            <a:picLocks noChangeAspect="1" noChangeArrowheads="1"/>
          </p:cNvPicPr>
          <p:nvPr/>
        </p:nvPicPr>
        <p:blipFill rotWithShape="1">
          <a:blip r:embed="rId1" cstate="print">
            <a:duotone>
              <a:schemeClr val="accent5">
                <a:shade val="45000"/>
                <a:satMod val="135000"/>
              </a:schemeClr>
              <a:prstClr val="white"/>
            </a:duotone>
          </a:blip>
          <a:srcRect l="13212" r="20732"/>
          <a:stretch>
            <a:fillRect/>
          </a:stretch>
        </p:blipFill>
        <p:spPr bwMode="auto">
          <a:xfrm>
            <a:off x="2136354" y="2303006"/>
            <a:ext cx="979200" cy="1224000"/>
          </a:xfrm>
          <a:prstGeom prst="rect">
            <a:avLst/>
          </a:prstGeom>
          <a:noFill/>
        </p:spPr>
      </p:pic>
      <p:sp>
        <p:nvSpPr>
          <p:cNvPr id="1049477" name="矩形 5"/>
          <p:cNvSpPr>
            <a:spLocks noChangeArrowheads="1"/>
          </p:cNvSpPr>
          <p:nvPr/>
        </p:nvSpPr>
        <p:spPr bwMode="auto">
          <a:xfrm>
            <a:off x="1488284" y="3716340"/>
            <a:ext cx="2492375" cy="36988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dirty="0">
                <a:solidFill>
                  <a:srgbClr val="4472C4"/>
                </a:solidFill>
                <a:latin typeface="微软雅黑" panose="020B0503020204020204" pitchFamily="34" charset="-122"/>
                <a:ea typeface="微软雅黑" panose="020B0503020204020204" pitchFamily="34" charset="-122"/>
              </a:rPr>
              <a:t>安全生产行政执法人员</a:t>
            </a:r>
            <a:endParaRPr lang="zh-CN" altLang="en-US" sz="1800" b="1" dirty="0">
              <a:solidFill>
                <a:srgbClr val="4472C4"/>
              </a:solidFill>
              <a:latin typeface="微软雅黑" panose="020B0503020204020204" pitchFamily="34" charset="-122"/>
              <a:ea typeface="微软雅黑" panose="020B0503020204020204" pitchFamily="34" charset="-122"/>
            </a:endParaRPr>
          </a:p>
        </p:txBody>
      </p:sp>
      <p:graphicFrame>
        <p:nvGraphicFramePr>
          <p:cNvPr id="4194326" name="表格 7"/>
          <p:cNvGraphicFramePr>
            <a:graphicFrameLocks noGrp="1"/>
          </p:cNvGraphicFramePr>
          <p:nvPr/>
        </p:nvGraphicFramePr>
        <p:xfrm>
          <a:off x="4225134" y="2303463"/>
          <a:ext cx="6192837" cy="1736724"/>
        </p:xfrm>
        <a:graphic>
          <a:graphicData uri="http://schemas.openxmlformats.org/drawingml/2006/table">
            <a:tbl>
              <a:tblPr firstRow="1" bandRow="1">
                <a:tableStyleId>{5C22544A-7EE6-4342-B048-85BDC9FD1C3A}</a:tableStyleId>
              </a:tblPr>
              <a:tblGrid>
                <a:gridCol w="750971"/>
                <a:gridCol w="5441866"/>
              </a:tblGrid>
              <a:tr h="578908">
                <a:tc>
                  <a:txBody>
                    <a:bodyPr/>
                    <a:lstStyle/>
                    <a:p>
                      <a:pPr algn="ctr">
                        <a:lnSpc>
                          <a:spcPct val="200000"/>
                        </a:lnSpc>
                      </a:pPr>
                      <a:r>
                        <a:rPr lang="zh-CN" altLang="en-US" sz="1600" dirty="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a:txBody>
                  <a:tcPr marL="91469" marR="91469" marT="45648" marB="456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noFill/>
                  </a:tcPr>
                </a:tc>
                <a:tc>
                  <a:txBody>
                    <a:bodyPr/>
                    <a:lstStyle/>
                    <a:p>
                      <a:pPr>
                        <a:lnSpc>
                          <a:spcPct val="200000"/>
                        </a:lnSpc>
                      </a:pPr>
                      <a:r>
                        <a:rPr lang="zh-CN" altLang="en-US" sz="1600" b="0" dirty="0">
                          <a:solidFill>
                            <a:schemeClr val="tx1">
                              <a:lumMod val="75000"/>
                              <a:lumOff val="25000"/>
                            </a:schemeClr>
                          </a:solidFill>
                          <a:latin typeface="微软雅黑" panose="020B0503020204020204" pitchFamily="34" charset="-122"/>
                          <a:ea typeface="微软雅黑" panose="020B0503020204020204" pitchFamily="34" charset="-122"/>
                        </a:rPr>
                        <a:t>应当忠于职守，坚持原则，秉公执法</a:t>
                      </a:r>
                      <a:endParaRPr lang="zh-CN" altLang="en-US" sz="1600" b="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69" marR="91469" marT="45648" marB="456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noFill/>
                  </a:tcPr>
                </a:tc>
              </a:tr>
              <a:tr h="578908">
                <a:tc>
                  <a:txBody>
                    <a:bodyPr/>
                    <a:lstStyle/>
                    <a:p>
                      <a:pPr marL="0" marR="0" indent="0" algn="ctr" defTabSz="914400" rtl="0" eaLnBrk="1" fontAlgn="auto" latinLnBrk="0" hangingPunct="1">
                        <a:lnSpc>
                          <a:spcPct val="200000"/>
                        </a:lnSpc>
                        <a:spcBef>
                          <a:spcPts val="0"/>
                        </a:spcBef>
                        <a:spcAft>
                          <a:spcPts val="0"/>
                        </a:spcAft>
                        <a:buClrTx/>
                        <a:buSzTx/>
                        <a:buFontTx/>
                        <a:buNone/>
                      </a:pPr>
                      <a:r>
                        <a:rPr lang="zh-CN" altLang="en-US" sz="1600" dirty="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a:txBody>
                  <a:tcPr marL="91469" marR="91469" marT="45648" marB="456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noFill/>
                  </a:tcPr>
                </a:tc>
                <a:tc>
                  <a:txBody>
                    <a:bodyPr/>
                    <a:lstStyle/>
                    <a:p>
                      <a:pPr>
                        <a:lnSpc>
                          <a:spcPct val="200000"/>
                        </a:lnSpc>
                      </a:pPr>
                      <a:r>
                        <a:rPr lang="zh-CN" altLang="en-US" sz="1600" b="0" dirty="0">
                          <a:solidFill>
                            <a:schemeClr val="tx1">
                              <a:lumMod val="75000"/>
                              <a:lumOff val="25000"/>
                            </a:schemeClr>
                          </a:solidFill>
                          <a:latin typeface="微软雅黑" panose="020B0503020204020204" pitchFamily="34" charset="-122"/>
                          <a:ea typeface="微软雅黑" panose="020B0503020204020204" pitchFamily="34" charset="-122"/>
                        </a:rPr>
                        <a:t>执行监督检查任务时，必须出示有效的行政执法证件</a:t>
                      </a:r>
                      <a:endParaRPr lang="zh-CN" altLang="en-US" sz="1600" b="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69" marR="91469" marT="45648" marB="456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noFill/>
                  </a:tcPr>
                </a:tc>
              </a:tr>
              <a:tr h="578908">
                <a:tc>
                  <a:txBody>
                    <a:bodyPr/>
                    <a:lstStyle/>
                    <a:p>
                      <a:pPr marL="0" marR="0" indent="0" algn="ctr" defTabSz="914400" rtl="0" eaLnBrk="1" fontAlgn="auto" latinLnBrk="0" hangingPunct="1">
                        <a:lnSpc>
                          <a:spcPct val="200000"/>
                        </a:lnSpc>
                        <a:spcBef>
                          <a:spcPts val="0"/>
                        </a:spcBef>
                        <a:spcAft>
                          <a:spcPts val="0"/>
                        </a:spcAft>
                        <a:buClrTx/>
                        <a:buSzTx/>
                        <a:buFontTx/>
                        <a:buNone/>
                      </a:pPr>
                      <a:r>
                        <a:rPr lang="zh-CN" altLang="en-US" sz="1600" dirty="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a:txBody>
                  <a:tcPr marL="91469" marR="91469" marT="45648" marB="456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noFill/>
                  </a:tcPr>
                </a:tc>
                <a:tc>
                  <a:txBody>
                    <a:bodyPr/>
                    <a:lstStyle/>
                    <a:p>
                      <a:pPr>
                        <a:lnSpc>
                          <a:spcPct val="200000"/>
                        </a:lnSpc>
                      </a:pPr>
                      <a:r>
                        <a:rPr lang="zh-CN" altLang="en-US" sz="1600" b="0" dirty="0">
                          <a:solidFill>
                            <a:schemeClr val="tx1">
                              <a:lumMod val="75000"/>
                              <a:lumOff val="25000"/>
                            </a:schemeClr>
                          </a:solidFill>
                          <a:latin typeface="微软雅黑" panose="020B0503020204020204" pitchFamily="34" charset="-122"/>
                          <a:ea typeface="微软雅黑" panose="020B0503020204020204" pitchFamily="34" charset="-122"/>
                        </a:rPr>
                        <a:t>对涉及被检查单位的技术秘密和业务秘密，应当为其保密</a:t>
                      </a:r>
                      <a:endParaRPr lang="zh-CN" altLang="en-US" sz="1600" b="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69" marR="91469" marT="45648" marB="456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noFill/>
                  </a:tcPr>
                </a:tc>
              </a:tr>
            </a:tbl>
          </a:graphicData>
        </a:graphic>
      </p:graphicFrame>
      <p:sp>
        <p:nvSpPr>
          <p:cNvPr id="1049478" name="六边形 5"/>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67</a:t>
            </a:r>
            <a:endParaRPr lang="zh-CN" altLang="en-US" sz="2800"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84" name="Picture 2" descr="http://mmbiz.qpic.cn/mmbiz/r8CQMY1Q8iaGFgNFiaiaxVr86wq2xGibItahrLtBZGRAf3vggaDNqEhmibgEic6s6picHXib5DV51Ah4futgptSHyrBd9A/640"/>
          <p:cNvPicPr>
            <a:picLocks noChangeAspect="1" noChangeArrowheads="1"/>
          </p:cNvPicPr>
          <p:nvPr/>
        </p:nvPicPr>
        <p:blipFill>
          <a:blip r:embed="rId1"/>
          <a:srcRect l="5209" r="2136"/>
          <a:stretch>
            <a:fillRect/>
          </a:stretch>
        </p:blipFill>
        <p:spPr bwMode="auto">
          <a:xfrm>
            <a:off x="4009234" y="682625"/>
            <a:ext cx="3495675" cy="2376488"/>
          </a:xfrm>
          <a:prstGeom prst="rect">
            <a:avLst/>
          </a:prstGeom>
          <a:noFill/>
          <a:ln>
            <a:noFill/>
          </a:ln>
        </p:spPr>
      </p:pic>
      <p:pic>
        <p:nvPicPr>
          <p:cNvPr id="2097285" name="Picture 4" descr="http://www.jitu5.com/uploads/allimg/140327/259513-14032G6424674.jpg"/>
          <p:cNvPicPr>
            <a:picLocks noChangeAspect="1" noChangeArrowheads="1"/>
          </p:cNvPicPr>
          <p:nvPr/>
        </p:nvPicPr>
        <p:blipFill rotWithShape="1">
          <a:blip r:embed="rId2" cstate="print">
            <a:duotone>
              <a:schemeClr val="accent5">
                <a:shade val="45000"/>
                <a:satMod val="135000"/>
              </a:schemeClr>
              <a:prstClr val="white"/>
            </a:duotone>
          </a:blip>
          <a:srcRect l="13212" r="20732"/>
          <a:stretch>
            <a:fillRect/>
          </a:stretch>
        </p:blipFill>
        <p:spPr bwMode="auto">
          <a:xfrm>
            <a:off x="1720966" y="1127856"/>
            <a:ext cx="1188532" cy="1485665"/>
          </a:xfrm>
          <a:prstGeom prst="rect">
            <a:avLst/>
          </a:prstGeom>
          <a:noFill/>
        </p:spPr>
      </p:pic>
      <p:sp>
        <p:nvSpPr>
          <p:cNvPr id="1049479" name="矩形 4"/>
          <p:cNvSpPr>
            <a:spLocks noChangeArrowheads="1"/>
          </p:cNvSpPr>
          <p:nvPr/>
        </p:nvSpPr>
        <p:spPr bwMode="auto">
          <a:xfrm>
            <a:off x="1233195" y="2613520"/>
            <a:ext cx="2236510" cy="338554"/>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latin typeface="微软雅黑" panose="020B0503020204020204" pitchFamily="34" charset="-122"/>
                <a:ea typeface="微软雅黑" panose="020B0503020204020204" pitchFamily="34" charset="-122"/>
              </a:rPr>
              <a:t>安全生产监督检查人员</a:t>
            </a:r>
            <a:endParaRPr lang="zh-CN" altLang="en-US" sz="1600" b="1" dirty="0">
              <a:latin typeface="微软雅黑" panose="020B0503020204020204" pitchFamily="34" charset="-122"/>
              <a:ea typeface="微软雅黑" panose="020B0503020204020204" pitchFamily="34" charset="-122"/>
            </a:endParaRPr>
          </a:p>
        </p:txBody>
      </p:sp>
      <p:sp>
        <p:nvSpPr>
          <p:cNvPr id="1049480" name="AutoShape 4"/>
          <p:cNvSpPr>
            <a:spLocks noChangeArrowheads="1"/>
          </p:cNvSpPr>
          <p:nvPr/>
        </p:nvSpPr>
        <p:spPr bwMode="auto">
          <a:xfrm>
            <a:off x="3421857" y="954088"/>
            <a:ext cx="411162" cy="2159000"/>
          </a:xfrm>
          <a:prstGeom prst="chevron">
            <a:avLst>
              <a:gd name="adj" fmla="val 85426"/>
            </a:avLst>
          </a:prstGeom>
          <a:solidFill>
            <a:schemeClr val="hlink"/>
          </a:solidFill>
          <a:ln w="6350">
            <a:solidFill>
              <a:schemeClr val="hlink"/>
            </a:solidFill>
            <a:miter lim="800000"/>
          </a:ln>
          <a:effectLst/>
        </p:spPr>
        <p:txBody>
          <a:bodyPr wrap="none"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latin typeface="Arial" panose="020B0604020202020204" pitchFamily="34" charset="0"/>
            </a:endParaRPr>
          </a:p>
        </p:txBody>
      </p:sp>
      <p:graphicFrame>
        <p:nvGraphicFramePr>
          <p:cNvPr id="4194327" name="表格 13"/>
          <p:cNvGraphicFramePr>
            <a:graphicFrameLocks noGrp="1"/>
          </p:cNvGraphicFramePr>
          <p:nvPr/>
        </p:nvGraphicFramePr>
        <p:xfrm>
          <a:off x="4009234" y="3113090"/>
          <a:ext cx="4607841" cy="1006475"/>
        </p:xfrm>
        <a:graphic>
          <a:graphicData uri="http://schemas.openxmlformats.org/drawingml/2006/table">
            <a:tbl>
              <a:tblPr firstRow="1" bandRow="1">
                <a:tableStyleId>{5C22544A-7EE6-4342-B048-85BDC9FD1C3A}</a:tableStyleId>
              </a:tblPr>
              <a:tblGrid>
                <a:gridCol w="460783"/>
                <a:gridCol w="4147058"/>
              </a:tblGrid>
              <a:tr h="548990">
                <a:tc gridSpan="2">
                  <a:txBody>
                    <a:bodyPr/>
                    <a:lstStyle/>
                    <a:p>
                      <a:pPr>
                        <a:lnSpc>
                          <a:spcPct val="150000"/>
                        </a:lnSpc>
                      </a:pPr>
                      <a:r>
                        <a:rPr lang="zh-CN" altLang="en-US" sz="2000" spc="0" dirty="0">
                          <a:solidFill>
                            <a:schemeClr val="tx1"/>
                          </a:solidFill>
                          <a:latin typeface="微软雅黑" panose="020B0503020204020204" pitchFamily="34" charset="-122"/>
                          <a:ea typeface="微软雅黑" panose="020B0503020204020204" pitchFamily="34" charset="-122"/>
                        </a:rPr>
                        <a:t>作书面记录</a:t>
                      </a:r>
                      <a:endParaRPr lang="zh-CN" altLang="en-US" sz="2000" spc="0" dirty="0">
                        <a:solidFill>
                          <a:schemeClr val="tx1"/>
                        </a:solidFill>
                        <a:latin typeface="微软雅黑" panose="020B0503020204020204" pitchFamily="34" charset="-122"/>
                        <a:ea typeface="微软雅黑" panose="020B0503020204020204" pitchFamily="34" charset="-122"/>
                      </a:endParaRPr>
                    </a:p>
                  </a:txBody>
                  <a:tcPr marL="91435" marR="91435" marT="45734" marB="4573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hMerge="1">
                  <a:tcPr/>
                </a:tc>
              </a:tr>
              <a:tr h="457485">
                <a:tc>
                  <a:txBody>
                    <a:bodyPr/>
                    <a:lstStyle/>
                    <a:p>
                      <a:pPr algn="ctr">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a:t>
                      </a:r>
                      <a:endParaRPr lang="zh-CN" altLang="en-US" sz="1600" dirty="0">
                        <a:solidFill>
                          <a:schemeClr val="tx1"/>
                        </a:solidFill>
                        <a:latin typeface="微软雅黑" panose="020B0503020204020204" pitchFamily="34" charset="-122"/>
                        <a:ea typeface="微软雅黑" panose="020B0503020204020204" pitchFamily="34" charset="-122"/>
                      </a:endParaRPr>
                    </a:p>
                  </a:txBody>
                  <a:tcPr marL="91435" marR="91435" marT="45734" marB="4573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50000"/>
                        </a:lnSpc>
                      </a:pPr>
                      <a:r>
                        <a:rPr lang="zh-CN" altLang="en-US" sz="1600" b="1" dirty="0">
                          <a:solidFill>
                            <a:schemeClr val="tx1"/>
                          </a:solidFill>
                          <a:latin typeface="微软雅黑" panose="020B0503020204020204" pitchFamily="34" charset="-122"/>
                          <a:ea typeface="微软雅黑" panose="020B0503020204020204" pitchFamily="34" charset="-122"/>
                        </a:rPr>
                        <a:t>并由检查人员和被检查单位的负责人签字</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91435" marR="91435" marT="45734" marB="4573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sp>
        <p:nvSpPr>
          <p:cNvPr id="1049481" name="矩形 15"/>
          <p:cNvSpPr>
            <a:spLocks noChangeArrowheads="1"/>
          </p:cNvSpPr>
          <p:nvPr/>
        </p:nvSpPr>
        <p:spPr bwMode="auto">
          <a:xfrm>
            <a:off x="5880896" y="4432301"/>
            <a:ext cx="3877985" cy="338554"/>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rgbClr val="D5107A"/>
                </a:solidFill>
                <a:latin typeface="微软雅黑" panose="020B0503020204020204" pitchFamily="34" charset="-122"/>
                <a:ea typeface="微软雅黑" panose="020B0503020204020204" pitchFamily="34" charset="-122"/>
              </a:rPr>
              <a:t>并由检查人员和被检查单位的负责人签字</a:t>
            </a:r>
            <a:endParaRPr lang="zh-CN" altLang="en-US" sz="1600" b="1" dirty="0">
              <a:solidFill>
                <a:srgbClr val="D5107A"/>
              </a:solidFill>
              <a:latin typeface="微软雅黑" panose="020B0503020204020204" pitchFamily="34" charset="-122"/>
              <a:ea typeface="微软雅黑" panose="020B0503020204020204" pitchFamily="34" charset="-122"/>
            </a:endParaRPr>
          </a:p>
        </p:txBody>
      </p:sp>
      <p:graphicFrame>
        <p:nvGraphicFramePr>
          <p:cNvPr id="4194328" name="表格 18"/>
          <p:cNvGraphicFramePr>
            <a:graphicFrameLocks noGrp="1"/>
          </p:cNvGraphicFramePr>
          <p:nvPr/>
        </p:nvGraphicFramePr>
        <p:xfrm>
          <a:off x="3934619" y="5373688"/>
          <a:ext cx="3887788" cy="793750"/>
        </p:xfrm>
        <a:graphic>
          <a:graphicData uri="http://schemas.openxmlformats.org/drawingml/2006/table">
            <a:tbl>
              <a:tblPr firstRow="1" bandRow="1">
                <a:tableStyleId>{5C22544A-7EE6-4342-B048-85BDC9FD1C3A}</a:tableStyleId>
              </a:tblPr>
              <a:tblGrid>
                <a:gridCol w="388779"/>
                <a:gridCol w="3499009"/>
              </a:tblGrid>
              <a:tr h="396875">
                <a:tc>
                  <a:txBody>
                    <a:bodyPr/>
                    <a:lstStyle/>
                    <a:p>
                      <a:pPr algn="ctr">
                        <a:lnSpc>
                          <a:spcPct val="120000"/>
                        </a:lnSpc>
                      </a:pPr>
                      <a:r>
                        <a:rPr lang="zh-CN" altLang="en-US" sz="1600" b="0" dirty="0">
                          <a:solidFill>
                            <a:srgbClr val="C00000"/>
                          </a:solidFill>
                          <a:latin typeface="微软雅黑" panose="020B0503020204020204" pitchFamily="34" charset="-122"/>
                          <a:ea typeface="微软雅黑" panose="020B0503020204020204" pitchFamily="34" charset="-122"/>
                        </a:rPr>
                        <a:t>√</a:t>
                      </a:r>
                      <a:endParaRPr lang="zh-CN" altLang="en-US" sz="1600" b="0" dirty="0">
                        <a:solidFill>
                          <a:srgbClr val="C00000"/>
                        </a:solidFill>
                        <a:latin typeface="微软雅黑" panose="020B0503020204020204" pitchFamily="34" charset="-122"/>
                        <a:ea typeface="微软雅黑" panose="020B0503020204020204" pitchFamily="34" charset="-122"/>
                      </a:endParaRPr>
                    </a:p>
                  </a:txBody>
                  <a:tcPr marL="91439" marR="91439" marT="45716" marB="4571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b="0" dirty="0">
                          <a:solidFill>
                            <a:schemeClr val="tx1">
                              <a:lumMod val="75000"/>
                              <a:lumOff val="25000"/>
                            </a:schemeClr>
                          </a:solidFill>
                          <a:latin typeface="微软雅黑" panose="020B0503020204020204" pitchFamily="34" charset="-122"/>
                          <a:ea typeface="微软雅黑" panose="020B0503020204020204" pitchFamily="34" charset="-122"/>
                        </a:rPr>
                        <a:t>检查人员应当将情况</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记录在案</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39" marR="91439" marT="45716" marB="45716">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396875">
                <a:tc>
                  <a:txBody>
                    <a:bodyPr/>
                    <a:lstStyle/>
                    <a:p>
                      <a:pPr marL="0" marR="0" indent="0" algn="ctr" defTabSz="914400" rtl="0" eaLnBrk="1" fontAlgn="auto" latinLnBrk="0" hangingPunct="1">
                        <a:lnSpc>
                          <a:spcPct val="120000"/>
                        </a:lnSpc>
                        <a:spcBef>
                          <a:spcPts val="0"/>
                        </a:spcBef>
                        <a:spcAft>
                          <a:spcPts val="0"/>
                        </a:spcAft>
                        <a:buClrTx/>
                        <a:buSzTx/>
                        <a:buFontTx/>
                        <a:buNone/>
                      </a:pPr>
                      <a:r>
                        <a:rPr lang="zh-CN" altLang="en-US" sz="1600" b="0" dirty="0">
                          <a:solidFill>
                            <a:srgbClr val="C00000"/>
                          </a:solidFill>
                          <a:latin typeface="微软雅黑" panose="020B0503020204020204" pitchFamily="34" charset="-122"/>
                          <a:ea typeface="微软雅黑" panose="020B0503020204020204" pitchFamily="34" charset="-122"/>
                        </a:rPr>
                        <a:t>√</a:t>
                      </a:r>
                      <a:endParaRPr lang="zh-CN" altLang="en-US" sz="1600" b="0" dirty="0">
                        <a:solidFill>
                          <a:srgbClr val="C00000"/>
                        </a:solidFill>
                        <a:latin typeface="微软雅黑" panose="020B0503020204020204" pitchFamily="34" charset="-122"/>
                        <a:ea typeface="微软雅黑" panose="020B0503020204020204" pitchFamily="34" charset="-122"/>
                      </a:endParaRPr>
                    </a:p>
                  </a:txBody>
                  <a:tcPr marL="91439" marR="91439" marT="45716" marB="4571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20000"/>
                        </a:lnSpc>
                      </a:pPr>
                      <a:r>
                        <a:rPr lang="zh-CN" altLang="en-US" sz="1600" b="0" dirty="0">
                          <a:solidFill>
                            <a:schemeClr val="tx1">
                              <a:lumMod val="75000"/>
                              <a:lumOff val="25000"/>
                            </a:schemeClr>
                          </a:solidFill>
                          <a:latin typeface="微软雅黑" panose="020B0503020204020204" pitchFamily="34" charset="-122"/>
                          <a:ea typeface="微软雅黑" panose="020B0503020204020204" pitchFamily="34" charset="-122"/>
                        </a:rPr>
                        <a:t>检查人员应当将情况</a:t>
                      </a:r>
                      <a:r>
                        <a:rPr lang="zh-CN" altLang="en-US" sz="1600" b="1" dirty="0">
                          <a:solidFill>
                            <a:schemeClr val="tx1"/>
                          </a:solidFill>
                          <a:latin typeface="微软雅黑" panose="020B0503020204020204" pitchFamily="34" charset="-122"/>
                          <a:ea typeface="微软雅黑" panose="020B0503020204020204" pitchFamily="34" charset="-122"/>
                        </a:rPr>
                        <a:t>记录在案</a:t>
                      </a:r>
                      <a:endParaRPr lang="zh-CN" altLang="en-US" sz="1600" b="1" dirty="0">
                        <a:solidFill>
                          <a:schemeClr val="tx1"/>
                        </a:solidFill>
                        <a:latin typeface="微软雅黑" panose="020B0503020204020204" pitchFamily="34" charset="-122"/>
                        <a:ea typeface="微软雅黑" panose="020B0503020204020204" pitchFamily="34" charset="-122"/>
                      </a:endParaRPr>
                    </a:p>
                  </a:txBody>
                  <a:tcPr marL="91439" marR="91439" marT="45716" marB="45716">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sp>
        <p:nvSpPr>
          <p:cNvPr id="1049482" name="矩形 19"/>
          <p:cNvSpPr/>
          <p:nvPr/>
        </p:nvSpPr>
        <p:spPr>
          <a:xfrm>
            <a:off x="3833019" y="5084763"/>
            <a:ext cx="3989388" cy="1441450"/>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cxnSp>
        <p:nvCxnSpPr>
          <p:cNvPr id="3145862" name="直接箭头连接符 20"/>
          <p:cNvCxnSpPr/>
          <p:nvPr/>
        </p:nvCxnSpPr>
        <p:spPr>
          <a:xfrm>
            <a:off x="5825332" y="4211638"/>
            <a:ext cx="0" cy="792162"/>
          </a:xfrm>
          <a:prstGeom prst="straightConnector1">
            <a:avLst/>
          </a:prstGeom>
          <a:ln w="28575">
            <a:solidFill>
              <a:srgbClr val="0070C0"/>
            </a:solidFill>
            <a:prstDash val="solid"/>
            <a:tailEnd type="triangle" w="lg" len="lg"/>
          </a:ln>
        </p:spPr>
        <p:style>
          <a:lnRef idx="1">
            <a:schemeClr val="accent1"/>
          </a:lnRef>
          <a:fillRef idx="0">
            <a:schemeClr val="accent1"/>
          </a:fillRef>
          <a:effectRef idx="0">
            <a:schemeClr val="accent1"/>
          </a:effectRef>
          <a:fontRef idx="minor">
            <a:schemeClr val="tx1"/>
          </a:fontRef>
        </p:style>
      </p:cxnSp>
      <p:sp>
        <p:nvSpPr>
          <p:cNvPr id="1049483" name="六边形 11"/>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68</a:t>
            </a:r>
            <a:endParaRPr lang="zh-CN" altLang="en-US" sz="2800"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484" name="Rectangle 2"/>
          <p:cNvSpPr>
            <a:spLocks noGrp="1" noChangeArrowheads="1"/>
          </p:cNvSpPr>
          <p:nvPr/>
        </p:nvSpPr>
        <p:spPr bwMode="auto">
          <a:xfrm>
            <a:off x="552178" y="3500440"/>
            <a:ext cx="4115866" cy="782637"/>
          </a:xfrm>
          <a:prstGeom prst="rect">
            <a:avLst/>
          </a:prstGeom>
          <a:noFill/>
          <a:ln>
            <a:noFill/>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2000" b="1"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负有安全生产监督管理职责的部门</a:t>
            </a:r>
            <a:endParaRPr lang="zh-CN" altLang="en-US" sz="3600" dirty="0">
              <a:solidFill>
                <a:schemeClr val="tx2"/>
              </a:solidFill>
              <a:latin typeface="Arial" panose="020B0604020202020204" pitchFamily="34" charset="0"/>
              <a:sym typeface="Arial" panose="020B0604020202020204" pitchFamily="34" charset="0"/>
            </a:endParaRPr>
          </a:p>
        </p:txBody>
      </p:sp>
      <p:pic>
        <p:nvPicPr>
          <p:cNvPr id="2097286" name="Picture 2" descr="http://www.jitu5.com/uploads/allimg/141009/259858-141009100R169.jpg"/>
          <p:cNvPicPr>
            <a:picLocks noChangeAspect="1" noChangeArrowheads="1"/>
          </p:cNvPicPr>
          <p:nvPr/>
        </p:nvPicPr>
        <p:blipFill rotWithShape="1">
          <a:blip r:embed="rId1" cstate="print">
            <a:duotone>
              <a:schemeClr val="accent5">
                <a:shade val="45000"/>
                <a:satMod val="135000"/>
              </a:schemeClr>
              <a:prstClr val="white"/>
            </a:duotone>
          </a:blip>
          <a:srcRect l="5415" t="28006" r="9970"/>
          <a:stretch>
            <a:fillRect/>
          </a:stretch>
        </p:blipFill>
        <p:spPr bwMode="auto">
          <a:xfrm>
            <a:off x="696194" y="2515087"/>
            <a:ext cx="1361592" cy="891155"/>
          </a:xfrm>
          <a:prstGeom prst="rect">
            <a:avLst/>
          </a:prstGeom>
          <a:noFill/>
        </p:spPr>
      </p:pic>
      <p:graphicFrame>
        <p:nvGraphicFramePr>
          <p:cNvPr id="4194329" name="表格 6"/>
          <p:cNvGraphicFramePr>
            <a:graphicFrameLocks noGrp="1"/>
          </p:cNvGraphicFramePr>
          <p:nvPr/>
        </p:nvGraphicFramePr>
        <p:xfrm>
          <a:off x="4669632" y="2357440"/>
          <a:ext cx="7259810" cy="3108977"/>
        </p:xfrm>
        <a:graphic>
          <a:graphicData uri="http://schemas.openxmlformats.org/drawingml/2006/table">
            <a:tbl>
              <a:tblPr firstRow="1" bandRow="1">
                <a:tableStyleId>{5C22544A-7EE6-4342-B048-85BDC9FD1C3A}</a:tableStyleId>
              </a:tblPr>
              <a:tblGrid>
                <a:gridCol w="725980"/>
                <a:gridCol w="6533830"/>
              </a:tblGrid>
              <a:tr h="548639">
                <a:tc gridSpan="2">
                  <a:txBody>
                    <a:bodyPr/>
                    <a:lstStyle/>
                    <a:p>
                      <a:pPr>
                        <a:lnSpc>
                          <a:spcPct val="150000"/>
                        </a:lnSpc>
                      </a:pPr>
                      <a:r>
                        <a:rPr lang="zh-CN" altLang="en-US" sz="2000" spc="0" dirty="0">
                          <a:solidFill>
                            <a:srgbClr val="D5107A"/>
                          </a:solidFill>
                          <a:latin typeface="微软雅黑" panose="020B0503020204020204" pitchFamily="34" charset="-122"/>
                          <a:ea typeface="微软雅黑" panose="020B0503020204020204" pitchFamily="34" charset="-122"/>
                        </a:rPr>
                        <a:t>监督检查中</a:t>
                      </a:r>
                      <a:endParaRPr lang="zh-CN" altLang="en-US" sz="2000" spc="0" dirty="0">
                        <a:solidFill>
                          <a:srgbClr val="D5107A"/>
                        </a:solidFill>
                        <a:latin typeface="微软雅黑" panose="020B0503020204020204" pitchFamily="34" charset="-122"/>
                        <a:ea typeface="微软雅黑" panose="020B0503020204020204" pitchFamily="34" charset="-122"/>
                      </a:endParaRPr>
                    </a:p>
                  </a:txBody>
                  <a:tcPr marL="91456" marR="91456" marT="45705" marB="4570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hMerge="1">
                  <a:tcPr/>
                </a:tc>
              </a:tr>
              <a:tr h="457193">
                <a:tc>
                  <a:txBody>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56" marR="91456" marT="45705" marB="4570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5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应当互相配合，实行联合检查</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56" marR="91456" marT="45705" marB="4570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457193">
                <a:tc>
                  <a:txBody>
                    <a:bodyPr/>
                    <a:lstStyle/>
                    <a:p>
                      <a:pPr marL="0" marR="0" indent="0" algn="ctr" defTabSz="914400" rtl="0" eaLnBrk="1" fontAlgn="auto" latinLnBrk="0" hangingPunct="1">
                        <a:lnSpc>
                          <a:spcPct val="150000"/>
                        </a:lnSpc>
                        <a:spcBef>
                          <a:spcPts val="0"/>
                        </a:spcBef>
                        <a:spcAft>
                          <a:spcPts val="0"/>
                        </a:spcAft>
                        <a:buClrTx/>
                        <a:buSzTx/>
                        <a:buFontTx/>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56" marR="91456" marT="45705" marB="4570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5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确需分别进行检查的，应当互通情况</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56" marR="91456" marT="45705" marB="4570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822976">
                <a:tc>
                  <a:txBody>
                    <a:bodyPr/>
                    <a:lstStyle/>
                    <a:p>
                      <a:pPr marL="0" marR="0" indent="0" algn="ctr" defTabSz="914400" rtl="0" eaLnBrk="1" fontAlgn="auto" latinLnBrk="0" hangingPunct="1">
                        <a:lnSpc>
                          <a:spcPct val="150000"/>
                        </a:lnSpc>
                        <a:spcBef>
                          <a:spcPts val="0"/>
                        </a:spcBef>
                        <a:spcAft>
                          <a:spcPts val="0"/>
                        </a:spcAft>
                        <a:buClrTx/>
                        <a:buSzTx/>
                        <a:buFontTx/>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56" marR="91456" marT="45705" marB="4570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5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发现存在的安全问题应当由其他有关部门进行处理的，应当及时移送其他有关部门并形成记录备查，接受移送的部门应当及时进行处理。</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56" marR="91456" marT="45705" marB="4570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822976">
                <a:tc>
                  <a:txBody>
                    <a:bodyPr/>
                    <a:lstStyle/>
                    <a:p>
                      <a:pPr marL="0" marR="0" indent="0" algn="ctr" defTabSz="914400" rtl="0" eaLnBrk="1" fontAlgn="auto" latinLnBrk="0" hangingPunct="1">
                        <a:lnSpc>
                          <a:spcPct val="150000"/>
                        </a:lnSpc>
                        <a:spcBef>
                          <a:spcPts val="0"/>
                        </a:spcBef>
                        <a:spcAft>
                          <a:spcPts val="0"/>
                        </a:spcAft>
                        <a:buClrTx/>
                        <a:buSzTx/>
                        <a:buFontTx/>
                        <a:buNone/>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56" marR="91456" marT="45705" marB="4570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50000"/>
                        </a:lnSpc>
                      </a:pP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56" marR="91456" marT="45705" marB="4570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pic>
        <p:nvPicPr>
          <p:cNvPr id="2097287" name="Picture 2" descr="http://www.jitu5.com/uploads/allimg/141009/259858-141009100R169.jpg"/>
          <p:cNvPicPr>
            <a:picLocks noChangeAspect="1" noChangeArrowheads="1"/>
          </p:cNvPicPr>
          <p:nvPr/>
        </p:nvPicPr>
        <p:blipFill rotWithShape="1">
          <a:blip r:embed="rId1" cstate="print">
            <a:duotone>
              <a:schemeClr val="accent4">
                <a:shade val="45000"/>
                <a:satMod val="135000"/>
              </a:schemeClr>
              <a:prstClr val="white"/>
            </a:duotone>
          </a:blip>
          <a:srcRect l="5415" t="28006" r="9970"/>
          <a:stretch>
            <a:fillRect/>
          </a:stretch>
        </p:blipFill>
        <p:spPr bwMode="auto">
          <a:xfrm>
            <a:off x="3000450" y="2515086"/>
            <a:ext cx="1361592" cy="891155"/>
          </a:xfrm>
          <a:prstGeom prst="rect">
            <a:avLst/>
          </a:prstGeom>
          <a:noFill/>
        </p:spPr>
      </p:pic>
      <p:sp>
        <p:nvSpPr>
          <p:cNvPr id="1049485" name="六边形 7"/>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69</a:t>
            </a:r>
            <a:endParaRPr lang="zh-CN" altLang="en-US" sz="2800"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88" name="Picture 2" descr="http://www.jitu5.com/uploads/allimg/141009/259858-141009100R169.jpg"/>
          <p:cNvPicPr>
            <a:picLocks noChangeAspect="1" noChangeArrowheads="1"/>
          </p:cNvPicPr>
          <p:nvPr/>
        </p:nvPicPr>
        <p:blipFill rotWithShape="1">
          <a:blip r:embed="rId1" cstate="print">
            <a:duotone>
              <a:schemeClr val="accent5">
                <a:shade val="45000"/>
                <a:satMod val="135000"/>
              </a:schemeClr>
              <a:prstClr val="white"/>
            </a:duotone>
          </a:blip>
          <a:srcRect l="5415" t="28006" r="9970"/>
          <a:stretch>
            <a:fillRect/>
          </a:stretch>
        </p:blipFill>
        <p:spPr bwMode="auto">
          <a:xfrm>
            <a:off x="757696" y="1052737"/>
            <a:ext cx="1864666" cy="1220415"/>
          </a:xfrm>
          <a:prstGeom prst="rect">
            <a:avLst/>
          </a:prstGeom>
          <a:noFill/>
        </p:spPr>
      </p:pic>
      <p:sp>
        <p:nvSpPr>
          <p:cNvPr id="1049486" name="Rectangle 2"/>
          <p:cNvSpPr>
            <a:spLocks noGrp="1" noChangeArrowheads="1"/>
          </p:cNvSpPr>
          <p:nvPr/>
        </p:nvSpPr>
        <p:spPr bwMode="auto">
          <a:xfrm>
            <a:off x="408163" y="2152593"/>
            <a:ext cx="2546557" cy="782637"/>
          </a:xfrm>
          <a:prstGeom prst="rect">
            <a:avLst/>
          </a:prstGeom>
          <a:noFill/>
          <a:ln>
            <a:noFill/>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000" b="1"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负有安全生产监督管理职责的部门</a:t>
            </a:r>
            <a:endParaRPr lang="zh-CN" altLang="en-US" sz="3600" dirty="0">
              <a:solidFill>
                <a:schemeClr val="tx2"/>
              </a:solidFill>
              <a:latin typeface="Arial" panose="020B0604020202020204" pitchFamily="34" charset="0"/>
              <a:sym typeface="Arial" panose="020B0604020202020204" pitchFamily="34" charset="0"/>
            </a:endParaRPr>
          </a:p>
        </p:txBody>
      </p:sp>
      <p:sp>
        <p:nvSpPr>
          <p:cNvPr id="1049487" name="矩形 4"/>
          <p:cNvSpPr/>
          <p:nvPr/>
        </p:nvSpPr>
        <p:spPr>
          <a:xfrm>
            <a:off x="408163" y="1052737"/>
            <a:ext cx="2573337" cy="1882493"/>
          </a:xfrm>
          <a:prstGeom prst="rect">
            <a:avLst/>
          </a:prstGeom>
          <a:noFill/>
          <a:ln w="38100">
            <a:solidFill>
              <a:srgbClr val="6583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488" name="矩形 6"/>
          <p:cNvSpPr>
            <a:spLocks noChangeArrowheads="1"/>
          </p:cNvSpPr>
          <p:nvPr/>
        </p:nvSpPr>
        <p:spPr bwMode="auto">
          <a:xfrm>
            <a:off x="3070608" y="1435042"/>
            <a:ext cx="2723823" cy="92333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dirty="0">
                <a:latin typeface="微软雅黑" panose="020B0503020204020204" pitchFamily="34" charset="-122"/>
                <a:ea typeface="微软雅黑" panose="020B0503020204020204" pitchFamily="34" charset="-122"/>
              </a:rPr>
              <a:t>依法对存在重大事故隐患</a:t>
            </a:r>
            <a:endParaRPr lang="en-US" altLang="zh-CN" sz="1800" b="1" dirty="0">
              <a:latin typeface="微软雅黑" panose="020B0503020204020204" pitchFamily="34" charset="-122"/>
              <a:ea typeface="微软雅黑" panose="020B0503020204020204" pitchFamily="34" charset="-122"/>
            </a:endParaRPr>
          </a:p>
          <a:p>
            <a:pPr>
              <a:lnSpc>
                <a:spcPct val="100000"/>
              </a:lnSpc>
              <a:spcBef>
                <a:spcPct val="0"/>
              </a:spcBef>
              <a:buFontTx/>
              <a:buNone/>
            </a:pPr>
            <a:endParaRPr lang="en-US" altLang="zh-CN" sz="1800" b="1" dirty="0">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dirty="0">
                <a:latin typeface="微软雅黑" panose="020B0503020204020204" pitchFamily="34" charset="-122"/>
                <a:ea typeface="微软雅黑" panose="020B0503020204020204" pitchFamily="34" charset="-122"/>
              </a:rPr>
              <a:t>生产经营单位</a:t>
            </a:r>
            <a:endParaRPr lang="zh-CN" altLang="en-US" sz="1800" b="1" dirty="0">
              <a:latin typeface="微软雅黑" panose="020B0503020204020204" pitchFamily="34" charset="-122"/>
              <a:ea typeface="微软雅黑" panose="020B0503020204020204" pitchFamily="34" charset="-122"/>
            </a:endParaRPr>
          </a:p>
        </p:txBody>
      </p:sp>
      <p:cxnSp>
        <p:nvCxnSpPr>
          <p:cNvPr id="3145863" name="直接箭头连接符 7"/>
          <p:cNvCxnSpPr/>
          <p:nvPr/>
        </p:nvCxnSpPr>
        <p:spPr>
          <a:xfrm>
            <a:off x="3071987" y="1895416"/>
            <a:ext cx="2520626"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49489" name="矩形 8"/>
          <p:cNvSpPr/>
          <p:nvPr/>
        </p:nvSpPr>
        <p:spPr>
          <a:xfrm>
            <a:off x="5742655" y="1052737"/>
            <a:ext cx="2573338" cy="1884399"/>
          </a:xfrm>
          <a:prstGeom prst="rect">
            <a:avLst/>
          </a:prstGeom>
          <a:noFill/>
          <a:ln w="38100">
            <a:solidFill>
              <a:srgbClr val="D5107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490" name="矩形 9"/>
          <p:cNvSpPr>
            <a:spLocks noChangeArrowheads="1"/>
          </p:cNvSpPr>
          <p:nvPr/>
        </p:nvSpPr>
        <p:spPr bwMode="auto">
          <a:xfrm>
            <a:off x="5766470" y="1943042"/>
            <a:ext cx="2770187" cy="787523"/>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600" dirty="0">
                <a:latin typeface="微软雅黑" panose="020B0503020204020204" pitchFamily="34" charset="-122"/>
                <a:ea typeface="微软雅黑" panose="020B0503020204020204" pitchFamily="34" charset="-122"/>
              </a:rPr>
              <a:t>停产停业、停止施工</a:t>
            </a:r>
            <a:endParaRPr lang="en-US" altLang="zh-CN" sz="1600" dirty="0">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600" dirty="0">
                <a:latin typeface="微软雅黑" panose="020B0503020204020204" pitchFamily="34" charset="-122"/>
                <a:ea typeface="微软雅黑" panose="020B0503020204020204" pitchFamily="34" charset="-122"/>
              </a:rPr>
              <a:t>停止使用相关设施或者设备</a:t>
            </a:r>
            <a:endParaRPr lang="zh-CN" altLang="en-US" sz="1600" dirty="0">
              <a:latin typeface="微软雅黑" panose="020B0503020204020204" pitchFamily="34" charset="-122"/>
              <a:ea typeface="微软雅黑" panose="020B0503020204020204" pitchFamily="34" charset="-122"/>
            </a:endParaRPr>
          </a:p>
        </p:txBody>
      </p:sp>
      <p:sp>
        <p:nvSpPr>
          <p:cNvPr id="1049491" name="矩形 10"/>
          <p:cNvSpPr>
            <a:spLocks noChangeArrowheads="1"/>
          </p:cNvSpPr>
          <p:nvPr/>
        </p:nvSpPr>
        <p:spPr bwMode="auto">
          <a:xfrm>
            <a:off x="6057744" y="1173432"/>
            <a:ext cx="1943161" cy="52322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b="1" dirty="0">
                <a:solidFill>
                  <a:srgbClr val="FF0000"/>
                </a:solidFill>
                <a:latin typeface="微软雅黑" panose="020B0503020204020204" pitchFamily="34" charset="-122"/>
                <a:ea typeface="微软雅黑" panose="020B0503020204020204" pitchFamily="34" charset="-122"/>
              </a:rPr>
              <a:t>作 出 决 定</a:t>
            </a:r>
            <a:endParaRPr lang="zh-CN" altLang="en-US" b="1" dirty="0">
              <a:solidFill>
                <a:srgbClr val="FF0000"/>
              </a:solidFill>
              <a:latin typeface="微软雅黑" panose="020B0503020204020204" pitchFamily="34" charset="-122"/>
              <a:ea typeface="微软雅黑" panose="020B0503020204020204" pitchFamily="34" charset="-122"/>
            </a:endParaRPr>
          </a:p>
        </p:txBody>
      </p:sp>
      <p:cxnSp>
        <p:nvCxnSpPr>
          <p:cNvPr id="3145864" name="直接箭头连接符 11"/>
          <p:cNvCxnSpPr/>
          <p:nvPr/>
        </p:nvCxnSpPr>
        <p:spPr>
          <a:xfrm>
            <a:off x="8409656" y="1895416"/>
            <a:ext cx="1863602"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49492" name="矩形 13"/>
          <p:cNvSpPr/>
          <p:nvPr/>
        </p:nvSpPr>
        <p:spPr>
          <a:xfrm>
            <a:off x="10376298" y="1052737"/>
            <a:ext cx="1481137" cy="1907893"/>
          </a:xfrm>
          <a:prstGeom prst="rect">
            <a:avLst/>
          </a:prstGeom>
          <a:noFill/>
          <a:ln w="381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493" name="矩形 14"/>
          <p:cNvSpPr>
            <a:spLocks noChangeArrowheads="1"/>
          </p:cNvSpPr>
          <p:nvPr/>
        </p:nvSpPr>
        <p:spPr bwMode="auto">
          <a:xfrm>
            <a:off x="8514680" y="1307491"/>
            <a:ext cx="1593850" cy="1002967"/>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FontTx/>
              <a:buNone/>
            </a:pPr>
            <a:r>
              <a:rPr lang="zh-CN" altLang="en-US" sz="1600" b="1" dirty="0">
                <a:latin typeface="微软雅黑" panose="020B0503020204020204" pitchFamily="34" charset="-122"/>
                <a:ea typeface="微软雅黑" panose="020B0503020204020204" pitchFamily="34" charset="-122"/>
              </a:rPr>
              <a:t>生产经营单位应当依法执行</a:t>
            </a:r>
            <a:endParaRPr lang="zh-CN" altLang="en-US" sz="1600" b="1" dirty="0">
              <a:latin typeface="微软雅黑" panose="020B0503020204020204" pitchFamily="34" charset="-122"/>
              <a:ea typeface="微软雅黑" panose="020B0503020204020204" pitchFamily="34" charset="-122"/>
            </a:endParaRPr>
          </a:p>
        </p:txBody>
      </p:sp>
      <p:sp>
        <p:nvSpPr>
          <p:cNvPr id="1049494" name="矩形 15"/>
          <p:cNvSpPr>
            <a:spLocks noChangeArrowheads="1"/>
          </p:cNvSpPr>
          <p:nvPr/>
        </p:nvSpPr>
        <p:spPr bwMode="auto">
          <a:xfrm>
            <a:off x="10596958" y="1458854"/>
            <a:ext cx="1107996" cy="87440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dirty="0">
                <a:latin typeface="微软雅黑" panose="020B0503020204020204" pitchFamily="34" charset="-122"/>
                <a:ea typeface="微软雅黑" panose="020B0503020204020204" pitchFamily="34" charset="-122"/>
              </a:rPr>
              <a:t>及时消除</a:t>
            </a:r>
            <a:endParaRPr lang="en-US" altLang="zh-CN" sz="1800" b="1" dirty="0">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800" b="1" dirty="0">
                <a:latin typeface="微软雅黑" panose="020B0503020204020204" pitchFamily="34" charset="-122"/>
                <a:ea typeface="微软雅黑" panose="020B0503020204020204" pitchFamily="34" charset="-122"/>
              </a:rPr>
              <a:t>事故隐患</a:t>
            </a:r>
            <a:endParaRPr lang="zh-CN" altLang="en-US" sz="1800" b="1" dirty="0">
              <a:latin typeface="微软雅黑" panose="020B0503020204020204" pitchFamily="34" charset="-122"/>
              <a:ea typeface="微软雅黑" panose="020B0503020204020204" pitchFamily="34" charset="-122"/>
            </a:endParaRPr>
          </a:p>
        </p:txBody>
      </p:sp>
      <p:cxnSp>
        <p:nvCxnSpPr>
          <p:cNvPr id="3145865" name="直接箭头连接符 16"/>
          <p:cNvCxnSpPr/>
          <p:nvPr/>
        </p:nvCxnSpPr>
        <p:spPr>
          <a:xfrm rot="5400000">
            <a:off x="6537994" y="3417829"/>
            <a:ext cx="720725"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49495" name="矩形 17"/>
          <p:cNvSpPr>
            <a:spLocks noChangeArrowheads="1"/>
          </p:cNvSpPr>
          <p:nvPr/>
        </p:nvSpPr>
        <p:spPr bwMode="auto">
          <a:xfrm>
            <a:off x="5507059" y="2945228"/>
            <a:ext cx="2419252" cy="510524"/>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FontTx/>
              <a:buNone/>
            </a:pPr>
            <a:r>
              <a:rPr lang="zh-CN" altLang="en-US" sz="1600" b="1" dirty="0">
                <a:latin typeface="微软雅黑" panose="020B0503020204020204" pitchFamily="34" charset="-122"/>
                <a:ea typeface="微软雅黑" panose="020B0503020204020204" pitchFamily="34" charset="-122"/>
              </a:rPr>
              <a:t>生产经营单位   </a:t>
            </a:r>
            <a:r>
              <a:rPr lang="zh-CN" altLang="en-US" sz="1600" b="1" dirty="0">
                <a:solidFill>
                  <a:srgbClr val="FF0000"/>
                </a:solidFill>
                <a:latin typeface="微软雅黑" panose="020B0503020204020204" pitchFamily="34" charset="-122"/>
                <a:ea typeface="微软雅黑" panose="020B0503020204020204" pitchFamily="34" charset="-122"/>
              </a:rPr>
              <a:t>拒不执行</a:t>
            </a:r>
            <a:endParaRPr lang="zh-CN" altLang="en-US" sz="1600" b="1" dirty="0">
              <a:solidFill>
                <a:srgbClr val="FF0000"/>
              </a:solidFill>
              <a:latin typeface="微软雅黑" panose="020B0503020204020204" pitchFamily="34" charset="-122"/>
              <a:ea typeface="微软雅黑" panose="020B0503020204020204" pitchFamily="34" charset="-122"/>
            </a:endParaRPr>
          </a:p>
        </p:txBody>
      </p:sp>
      <p:sp>
        <p:nvSpPr>
          <p:cNvPr id="1049496" name="矩形 20"/>
          <p:cNvSpPr/>
          <p:nvPr/>
        </p:nvSpPr>
        <p:spPr>
          <a:xfrm>
            <a:off x="5135932" y="3886143"/>
            <a:ext cx="4210349" cy="2529185"/>
          </a:xfrm>
          <a:prstGeom prst="rect">
            <a:avLst/>
          </a:prstGeom>
          <a:noFill/>
          <a:ln w="38100">
            <a:solidFill>
              <a:srgbClr val="D5107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aphicFrame>
        <p:nvGraphicFramePr>
          <p:cNvPr id="4194330" name="表格 21"/>
          <p:cNvGraphicFramePr>
            <a:graphicFrameLocks noGrp="1"/>
          </p:cNvGraphicFramePr>
          <p:nvPr/>
        </p:nvGraphicFramePr>
        <p:xfrm>
          <a:off x="5312443" y="5019243"/>
          <a:ext cx="3003550" cy="1372047"/>
        </p:xfrm>
        <a:graphic>
          <a:graphicData uri="http://schemas.openxmlformats.org/drawingml/2006/table">
            <a:tbl>
              <a:tblPr firstRow="1" bandRow="1">
                <a:tableStyleId>{5C22544A-7EE6-4342-B048-85BDC9FD1C3A}</a:tableStyleId>
              </a:tblPr>
              <a:tblGrid>
                <a:gridCol w="300355"/>
                <a:gridCol w="2703195"/>
              </a:tblGrid>
              <a:tr h="457349">
                <a:tc>
                  <a:txBody>
                    <a:bodyPr/>
                    <a:lstStyle/>
                    <a:p>
                      <a:pPr algn="ctr">
                        <a:lnSpc>
                          <a:spcPct val="150000"/>
                        </a:lnSpc>
                      </a:pPr>
                      <a:r>
                        <a:rPr lang="zh-CN" altLang="en-US" sz="1600" dirty="0">
                          <a:solidFill>
                            <a:srgbClr val="132A88"/>
                          </a:solidFill>
                          <a:latin typeface="微软雅黑" panose="020B0503020204020204" pitchFamily="34" charset="-122"/>
                          <a:ea typeface="微软雅黑" panose="020B0503020204020204" pitchFamily="34" charset="-122"/>
                        </a:rPr>
                        <a:t>√</a:t>
                      </a:r>
                      <a:endParaRPr lang="zh-CN" altLang="en-US" sz="1600" dirty="0">
                        <a:solidFill>
                          <a:srgbClr val="132A88"/>
                        </a:solidFill>
                        <a:latin typeface="微软雅黑" panose="020B0503020204020204" pitchFamily="34" charset="-122"/>
                        <a:ea typeface="微软雅黑" panose="020B0503020204020204" pitchFamily="34" charset="-122"/>
                      </a:endParaRPr>
                    </a:p>
                  </a:txBody>
                  <a:tcPr marL="91483" marR="91483" marT="45721" marB="4572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50000"/>
                        </a:lnSpc>
                      </a:pPr>
                      <a:r>
                        <a:rPr lang="zh-CN" altLang="en-US" sz="1600" b="1" dirty="0">
                          <a:solidFill>
                            <a:srgbClr val="132A88"/>
                          </a:solidFill>
                          <a:latin typeface="微软雅黑" panose="020B0503020204020204" pitchFamily="34" charset="-122"/>
                          <a:ea typeface="微软雅黑" panose="020B0503020204020204" pitchFamily="34" charset="-122"/>
                        </a:rPr>
                        <a:t>停止供电</a:t>
                      </a:r>
                      <a:endParaRPr lang="zh-CN" altLang="en-US" sz="1600" b="1" dirty="0">
                        <a:solidFill>
                          <a:srgbClr val="132A88"/>
                        </a:solidFill>
                        <a:latin typeface="微软雅黑" panose="020B0503020204020204" pitchFamily="34" charset="-122"/>
                        <a:ea typeface="微软雅黑" panose="020B0503020204020204" pitchFamily="34" charset="-122"/>
                      </a:endParaRPr>
                    </a:p>
                  </a:txBody>
                  <a:tcPr marL="91483" marR="91483" marT="45721" marB="457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457349">
                <a:tc>
                  <a:txBody>
                    <a:bodyPr/>
                    <a:lstStyle/>
                    <a:p>
                      <a:pPr marL="0" marR="0" indent="0" algn="ctr" defTabSz="914400" rtl="0" eaLnBrk="1" fontAlgn="auto" latinLnBrk="0" hangingPunct="1">
                        <a:lnSpc>
                          <a:spcPct val="150000"/>
                        </a:lnSpc>
                        <a:spcBef>
                          <a:spcPts val="0"/>
                        </a:spcBef>
                        <a:spcAft>
                          <a:spcPts val="0"/>
                        </a:spcAft>
                        <a:buClrTx/>
                        <a:buSzTx/>
                        <a:buFontTx/>
                        <a:buNone/>
                      </a:pPr>
                      <a:r>
                        <a:rPr lang="zh-CN" altLang="en-US" sz="1600" dirty="0">
                          <a:solidFill>
                            <a:srgbClr val="132A88"/>
                          </a:solidFill>
                          <a:latin typeface="微软雅黑" panose="020B0503020204020204" pitchFamily="34" charset="-122"/>
                          <a:ea typeface="微软雅黑" panose="020B0503020204020204" pitchFamily="34" charset="-122"/>
                        </a:rPr>
                        <a:t>√</a:t>
                      </a:r>
                      <a:endParaRPr lang="zh-CN" altLang="en-US" sz="1600" dirty="0">
                        <a:solidFill>
                          <a:srgbClr val="132A88"/>
                        </a:solidFill>
                        <a:latin typeface="微软雅黑" panose="020B0503020204020204" pitchFamily="34" charset="-122"/>
                        <a:ea typeface="微软雅黑" panose="020B0503020204020204" pitchFamily="34" charset="-122"/>
                      </a:endParaRPr>
                    </a:p>
                  </a:txBody>
                  <a:tcPr marL="91483" marR="91483" marT="45721" marB="4572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50000"/>
                        </a:lnSpc>
                      </a:pPr>
                      <a:r>
                        <a:rPr lang="zh-CN" altLang="en-US" sz="1600" b="1" dirty="0">
                          <a:solidFill>
                            <a:srgbClr val="132A88"/>
                          </a:solidFill>
                          <a:latin typeface="微软雅黑" panose="020B0503020204020204" pitchFamily="34" charset="-122"/>
                          <a:ea typeface="微软雅黑" panose="020B0503020204020204" pitchFamily="34" charset="-122"/>
                        </a:rPr>
                        <a:t>停止供应民用爆炸物品</a:t>
                      </a:r>
                      <a:endParaRPr lang="zh-CN" altLang="en-US" sz="1600" b="1" dirty="0">
                        <a:solidFill>
                          <a:srgbClr val="132A88"/>
                        </a:solidFill>
                        <a:latin typeface="微软雅黑" panose="020B0503020204020204" pitchFamily="34" charset="-122"/>
                        <a:ea typeface="微软雅黑" panose="020B0503020204020204" pitchFamily="34" charset="-122"/>
                      </a:endParaRPr>
                    </a:p>
                  </a:txBody>
                  <a:tcPr marL="91483" marR="91483" marT="45721" marB="457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457349">
                <a:tc>
                  <a:txBody>
                    <a:bodyPr/>
                    <a:lstStyle/>
                    <a:p>
                      <a:pPr marL="0" marR="0" indent="0" algn="ctr" defTabSz="914400" rtl="0" eaLnBrk="1" fontAlgn="auto" latinLnBrk="0" hangingPunct="1">
                        <a:lnSpc>
                          <a:spcPct val="150000"/>
                        </a:lnSpc>
                        <a:spcBef>
                          <a:spcPts val="0"/>
                        </a:spcBef>
                        <a:spcAft>
                          <a:spcPts val="0"/>
                        </a:spcAft>
                        <a:buClrTx/>
                        <a:buSzTx/>
                        <a:buFontTx/>
                        <a:buNone/>
                      </a:pPr>
                      <a:r>
                        <a:rPr lang="zh-CN" altLang="en-US" sz="1600" dirty="0">
                          <a:solidFill>
                            <a:srgbClr val="132A88"/>
                          </a:solidFill>
                          <a:latin typeface="微软雅黑" panose="020B0503020204020204" pitchFamily="34" charset="-122"/>
                          <a:ea typeface="微软雅黑" panose="020B0503020204020204" pitchFamily="34" charset="-122"/>
                        </a:rPr>
                        <a:t>√</a:t>
                      </a:r>
                      <a:endParaRPr lang="zh-CN" altLang="en-US" sz="1600" dirty="0">
                        <a:solidFill>
                          <a:srgbClr val="132A88"/>
                        </a:solidFill>
                        <a:latin typeface="微软雅黑" panose="020B0503020204020204" pitchFamily="34" charset="-122"/>
                        <a:ea typeface="微软雅黑" panose="020B0503020204020204" pitchFamily="34" charset="-122"/>
                      </a:endParaRPr>
                    </a:p>
                  </a:txBody>
                  <a:tcPr marL="91483" marR="91483" marT="45721" marB="4572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50000"/>
                        </a:lnSpc>
                      </a:pPr>
                      <a:r>
                        <a:rPr lang="zh-CN" altLang="en-US" sz="1600" b="1" dirty="0">
                          <a:solidFill>
                            <a:srgbClr val="132A88"/>
                          </a:solidFill>
                          <a:latin typeface="微软雅黑" panose="020B0503020204020204" pitchFamily="34" charset="-122"/>
                          <a:ea typeface="微软雅黑" panose="020B0503020204020204" pitchFamily="34" charset="-122"/>
                        </a:rPr>
                        <a:t>强制生产经营单位履行决定</a:t>
                      </a:r>
                      <a:endParaRPr lang="zh-CN" altLang="en-US" sz="1600" b="1" dirty="0">
                        <a:solidFill>
                          <a:srgbClr val="132A88"/>
                        </a:solidFill>
                        <a:latin typeface="微软雅黑" panose="020B0503020204020204" pitchFamily="34" charset="-122"/>
                        <a:ea typeface="微软雅黑" panose="020B0503020204020204" pitchFamily="34" charset="-122"/>
                      </a:endParaRPr>
                    </a:p>
                  </a:txBody>
                  <a:tcPr marL="91483" marR="91483" marT="45721" marB="457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cxnSp>
        <p:nvCxnSpPr>
          <p:cNvPr id="3145866" name="直接连接符 25"/>
          <p:cNvCxnSpPr/>
          <p:nvPr/>
        </p:nvCxnSpPr>
        <p:spPr>
          <a:xfrm flipH="1">
            <a:off x="1694036" y="3013018"/>
            <a:ext cx="0" cy="199072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45867" name="直接箭头连接符 26"/>
          <p:cNvCxnSpPr/>
          <p:nvPr/>
        </p:nvCxnSpPr>
        <p:spPr>
          <a:xfrm>
            <a:off x="1682923" y="4991041"/>
            <a:ext cx="3328988" cy="11112"/>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49497" name="圆角矩形 28"/>
          <p:cNvSpPr/>
          <p:nvPr/>
        </p:nvSpPr>
        <p:spPr>
          <a:xfrm>
            <a:off x="1855961" y="4362393"/>
            <a:ext cx="2698750" cy="1258887"/>
          </a:xfrm>
          <a:prstGeom prst="roundRect">
            <a:avLst>
              <a:gd name="adj" fmla="val 0"/>
            </a:avLst>
          </a:pr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r>
              <a:rPr lang="zh-CN" altLang="en-US" sz="1600" b="1" dirty="0">
                <a:solidFill>
                  <a:schemeClr val="bg1"/>
                </a:solidFill>
                <a:latin typeface="微软雅黑" panose="020B0503020204020204" pitchFamily="34" charset="-122"/>
                <a:ea typeface="微软雅黑" panose="020B0503020204020204" pitchFamily="34" charset="-122"/>
              </a:rPr>
              <a:t>依照前款规定采取停止供电措施，除有危及生产安全的紧急情形外，应当提前二十四小时通知生产经营单位</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cxnSp>
        <p:nvCxnSpPr>
          <p:cNvPr id="3145868" name="直接连接符 32"/>
          <p:cNvCxnSpPr/>
          <p:nvPr/>
        </p:nvCxnSpPr>
        <p:spPr>
          <a:xfrm>
            <a:off x="11029611" y="2962834"/>
            <a:ext cx="0" cy="2842433"/>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145869" name="直接箭头连接符 33"/>
          <p:cNvCxnSpPr/>
          <p:nvPr/>
        </p:nvCxnSpPr>
        <p:spPr>
          <a:xfrm flipH="1">
            <a:off x="9470300" y="5805264"/>
            <a:ext cx="1565696" cy="0"/>
          </a:xfrm>
          <a:prstGeom prst="straightConnector1">
            <a:avLst/>
          </a:prstGeom>
          <a:ln w="28575">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49498" name="矩形 34"/>
          <p:cNvSpPr>
            <a:spLocks noChangeArrowheads="1"/>
          </p:cNvSpPr>
          <p:nvPr/>
        </p:nvSpPr>
        <p:spPr bwMode="auto">
          <a:xfrm>
            <a:off x="10472380" y="3116115"/>
            <a:ext cx="1127232" cy="510524"/>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FontTx/>
              <a:buNone/>
            </a:pPr>
            <a:r>
              <a:rPr lang="zh-CN" altLang="en-US" sz="1600" b="1" dirty="0">
                <a:latin typeface="微软雅黑" panose="020B0503020204020204" pitchFamily="34" charset="-122"/>
                <a:ea typeface="微软雅黑" panose="020B0503020204020204" pitchFamily="34" charset="-122"/>
              </a:rPr>
              <a:t>解除  规定</a:t>
            </a:r>
            <a:endParaRPr lang="zh-CN" altLang="en-US" sz="1600" b="1" dirty="0">
              <a:latin typeface="微软雅黑" panose="020B0503020204020204" pitchFamily="34" charset="-122"/>
              <a:ea typeface="微软雅黑" panose="020B0503020204020204" pitchFamily="34" charset="-122"/>
            </a:endParaRPr>
          </a:p>
        </p:txBody>
      </p:sp>
      <p:sp>
        <p:nvSpPr>
          <p:cNvPr id="1049499" name="六边形 24"/>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70</a:t>
            </a:r>
            <a:endParaRPr lang="zh-CN" altLang="en-US" sz="2800" dirty="0"/>
          </a:p>
        </p:txBody>
      </p:sp>
      <p:sp>
        <p:nvSpPr>
          <p:cNvPr id="1049500" name="矩形 9"/>
          <p:cNvSpPr/>
          <p:nvPr/>
        </p:nvSpPr>
        <p:spPr>
          <a:xfrm>
            <a:off x="5184950" y="3859807"/>
            <a:ext cx="4088113" cy="1200329"/>
          </a:xfrm>
          <a:prstGeom prst="rect">
            <a:avLst/>
          </a:prstGeom>
        </p:spPr>
        <p:txBody>
          <a:bodyPr wrap="squar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在保证安全的前提下</a:t>
            </a:r>
            <a:r>
              <a:rPr lang="zh-CN" altLang="en-US" sz="1600" dirty="0">
                <a:latin typeface="微软雅黑" panose="020B0503020204020204" pitchFamily="34" charset="-122"/>
                <a:ea typeface="微软雅黑" panose="020B0503020204020204" pitchFamily="34" charset="-122"/>
              </a:rPr>
              <a:t>，经本部门主要负责人批准，负有安全生产监督管理职责的部门可以采取通知有关单位</a:t>
            </a:r>
            <a:endParaRPr lang="zh-CN" altLang="en-US" sz="1600" dirty="0">
              <a:latin typeface="微软雅黑" panose="020B0503020204020204" pitchFamily="34" charset="-122"/>
              <a:ea typeface="微软雅黑" panose="020B0503020204020204" pitchFamily="34" charset="-122"/>
            </a:endParaRPr>
          </a:p>
        </p:txBody>
      </p:sp>
      <p:sp>
        <p:nvSpPr>
          <p:cNvPr id="1049501" name="矩形 10"/>
          <p:cNvSpPr/>
          <p:nvPr/>
        </p:nvSpPr>
        <p:spPr>
          <a:xfrm>
            <a:off x="4891744" y="6456717"/>
            <a:ext cx="4698722" cy="338554"/>
          </a:xfrm>
          <a:prstGeom prst="rect">
            <a:avLst/>
          </a:prstGeom>
        </p:spPr>
        <p:txBody>
          <a:bodyPr wrap="none">
            <a:spAutoFit/>
          </a:bodyPr>
          <a:lstStyle/>
          <a:p>
            <a:r>
              <a:rPr lang="zh-CN" altLang="en-US" sz="1600" dirty="0">
                <a:latin typeface="微软雅黑" panose="020B0503020204020204" pitchFamily="34" charset="-122"/>
                <a:ea typeface="微软雅黑" panose="020B0503020204020204" pitchFamily="34" charset="-122"/>
              </a:rPr>
              <a:t>通知应当采用书面形式，有关单位应当予以配合。</a:t>
            </a:r>
            <a:endParaRPr lang="zh-CN" altLang="en-US" sz="1600" dirty="0">
              <a:latin typeface="微软雅黑" panose="020B0503020204020204" pitchFamily="34" charset="-122"/>
              <a:ea typeface="微软雅黑" panose="020B0503020204020204" pitchFamily="34" charset="-122"/>
            </a:endParaRPr>
          </a:p>
        </p:txBody>
      </p:sp>
      <p:sp>
        <p:nvSpPr>
          <p:cNvPr id="1049502" name="矩形 12"/>
          <p:cNvSpPr/>
          <p:nvPr/>
        </p:nvSpPr>
        <p:spPr>
          <a:xfrm>
            <a:off x="9551279" y="3976476"/>
            <a:ext cx="2641516" cy="1323439"/>
          </a:xfrm>
          <a:prstGeom prst="rect">
            <a:avLst/>
          </a:prstGeom>
          <a:solidFill>
            <a:srgbClr val="007233"/>
          </a:solidFill>
        </p:spPr>
        <p:txBody>
          <a:bodyPr wrap="squar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生产经营单位依法履行行政决定、采取相应措施消除事故隐患的，负有安全生产监督管理职责的部门应当及时解除前款规定的措施</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59" name="六边形 26"/>
          <p:cNvSpPr/>
          <p:nvPr/>
        </p:nvSpPr>
        <p:spPr>
          <a:xfrm>
            <a:off x="10520654" y="221841"/>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3</a:t>
            </a:r>
            <a:endParaRPr lang="zh-CN" altLang="en-US" sz="2800" dirty="0"/>
          </a:p>
        </p:txBody>
      </p:sp>
      <p:grpSp>
        <p:nvGrpSpPr>
          <p:cNvPr id="179" name="组合 45"/>
          <p:cNvGrpSpPr/>
          <p:nvPr/>
        </p:nvGrpSpPr>
        <p:grpSpPr>
          <a:xfrm>
            <a:off x="9368149" y="1844824"/>
            <a:ext cx="2376000" cy="3486958"/>
            <a:chOff x="9354804" y="1742242"/>
            <a:chExt cx="2376000" cy="3486958"/>
          </a:xfrm>
        </p:grpSpPr>
        <p:sp>
          <p:nvSpPr>
            <p:cNvPr id="1048660" name="圆角矩形 19"/>
            <p:cNvSpPr/>
            <p:nvPr/>
          </p:nvSpPr>
          <p:spPr>
            <a:xfrm>
              <a:off x="9462804" y="2004969"/>
              <a:ext cx="2160000" cy="431800"/>
            </a:xfrm>
            <a:prstGeom prst="roundRect">
              <a:avLst/>
            </a:prstGeom>
            <a:solidFill>
              <a:srgbClr val="F15A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dirty="0">
                  <a:latin typeface="微软雅黑 Light" panose="020B0502040204020203" pitchFamily="34" charset="-122"/>
                  <a:ea typeface="微软雅黑 Light" panose="020B0502040204020203" pitchFamily="34" charset="-122"/>
                </a:rPr>
                <a:t>安全生产工作机制</a:t>
              </a:r>
              <a:endParaRPr lang="zh-CN" altLang="en-US" dirty="0">
                <a:latin typeface="微软雅黑 Light" panose="020B0502040204020203" pitchFamily="34" charset="-122"/>
                <a:ea typeface="微软雅黑 Light" panose="020B0502040204020203" pitchFamily="34" charset="-122"/>
              </a:endParaRPr>
            </a:p>
          </p:txBody>
        </p:sp>
        <p:sp>
          <p:nvSpPr>
            <p:cNvPr id="1048661" name="圆角矩形 20"/>
            <p:cNvSpPr/>
            <p:nvPr/>
          </p:nvSpPr>
          <p:spPr>
            <a:xfrm>
              <a:off x="9463304" y="2830469"/>
              <a:ext cx="2159000" cy="395287"/>
            </a:xfrm>
            <a:prstGeom prst="roundRect">
              <a:avLst>
                <a:gd name="adj" fmla="val 5671"/>
              </a:avLst>
            </a:prstGeom>
            <a:solidFill>
              <a:srgbClr val="F6AE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dirty="0">
                  <a:solidFill>
                    <a:schemeClr val="tx1"/>
                  </a:solidFill>
                  <a:latin typeface="微软雅黑 Light" panose="020B0502040204020203" pitchFamily="34" charset="-122"/>
                  <a:ea typeface="微软雅黑 Light" panose="020B0502040204020203" pitchFamily="34" charset="-122"/>
                </a:rPr>
                <a:t>生产经营单位负责</a:t>
              </a:r>
              <a:endParaRPr lang="zh-CN" altLang="en-US" sz="1400" dirty="0">
                <a:solidFill>
                  <a:schemeClr val="tx1"/>
                </a:solidFill>
                <a:latin typeface="微软雅黑 Light" panose="020B0502040204020203" pitchFamily="34" charset="-122"/>
                <a:ea typeface="微软雅黑 Light" panose="020B0502040204020203" pitchFamily="34" charset="-122"/>
              </a:endParaRPr>
            </a:p>
          </p:txBody>
        </p:sp>
        <p:sp>
          <p:nvSpPr>
            <p:cNvPr id="1048662" name="圆角矩形 21"/>
            <p:cNvSpPr/>
            <p:nvPr/>
          </p:nvSpPr>
          <p:spPr>
            <a:xfrm>
              <a:off x="9463304" y="3223165"/>
              <a:ext cx="2159000" cy="396875"/>
            </a:xfrm>
            <a:prstGeom prst="roundRect">
              <a:avLst>
                <a:gd name="adj" fmla="val 5671"/>
              </a:avLst>
            </a:prstGeom>
            <a:solidFill>
              <a:srgbClr val="FD94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dirty="0">
                  <a:latin typeface="微软雅黑 Light" panose="020B0502040204020203" pitchFamily="34" charset="-122"/>
                  <a:ea typeface="微软雅黑 Light" panose="020B0502040204020203" pitchFamily="34" charset="-122"/>
                </a:rPr>
                <a:t>职工参与</a:t>
              </a:r>
              <a:endParaRPr lang="zh-CN" altLang="en-US" sz="1400" dirty="0">
                <a:latin typeface="微软雅黑 Light" panose="020B0502040204020203" pitchFamily="34" charset="-122"/>
                <a:ea typeface="微软雅黑 Light" panose="020B0502040204020203" pitchFamily="34" charset="-122"/>
              </a:endParaRPr>
            </a:p>
          </p:txBody>
        </p:sp>
        <p:cxnSp>
          <p:nvCxnSpPr>
            <p:cNvPr id="3145737" name="直接箭头连接符 22"/>
            <p:cNvCxnSpPr/>
            <p:nvPr/>
          </p:nvCxnSpPr>
          <p:spPr>
            <a:xfrm>
              <a:off x="10542804" y="2545890"/>
              <a:ext cx="0" cy="287337"/>
            </a:xfrm>
            <a:prstGeom prst="straightConnector1">
              <a:avLst/>
            </a:prstGeom>
            <a:ln w="57150">
              <a:solidFill>
                <a:srgbClr val="066431"/>
              </a:solidFill>
              <a:tailEnd type="triangle"/>
            </a:ln>
          </p:spPr>
          <p:style>
            <a:lnRef idx="1">
              <a:schemeClr val="accent1"/>
            </a:lnRef>
            <a:fillRef idx="0">
              <a:schemeClr val="accent1"/>
            </a:fillRef>
            <a:effectRef idx="0">
              <a:schemeClr val="accent1"/>
            </a:effectRef>
            <a:fontRef idx="minor">
              <a:schemeClr val="tx1"/>
            </a:fontRef>
          </p:style>
        </p:cxnSp>
        <p:sp>
          <p:nvSpPr>
            <p:cNvPr id="1048663" name="圆角矩形 23"/>
            <p:cNvSpPr/>
            <p:nvPr/>
          </p:nvSpPr>
          <p:spPr>
            <a:xfrm>
              <a:off x="9463304" y="3620040"/>
              <a:ext cx="2159000" cy="395288"/>
            </a:xfrm>
            <a:prstGeom prst="roundRect">
              <a:avLst>
                <a:gd name="adj" fmla="val 5671"/>
              </a:avLst>
            </a:prstGeom>
            <a:solidFill>
              <a:srgbClr val="EF73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dirty="0">
                  <a:latin typeface="微软雅黑 Light" panose="020B0502040204020203" pitchFamily="34" charset="-122"/>
                  <a:ea typeface="微软雅黑 Light" panose="020B0502040204020203" pitchFamily="34" charset="-122"/>
                </a:rPr>
                <a:t>政府监管</a:t>
              </a:r>
              <a:endParaRPr lang="zh-CN" altLang="en-US" sz="1400" dirty="0">
                <a:latin typeface="微软雅黑 Light" panose="020B0502040204020203" pitchFamily="34" charset="-122"/>
                <a:ea typeface="微软雅黑 Light" panose="020B0502040204020203" pitchFamily="34" charset="-122"/>
              </a:endParaRPr>
            </a:p>
          </p:txBody>
        </p:sp>
        <p:sp>
          <p:nvSpPr>
            <p:cNvPr id="1048664" name="圆角矩形 24"/>
            <p:cNvSpPr/>
            <p:nvPr/>
          </p:nvSpPr>
          <p:spPr>
            <a:xfrm>
              <a:off x="9463304" y="4015328"/>
              <a:ext cx="2159000" cy="396875"/>
            </a:xfrm>
            <a:prstGeom prst="roundRect">
              <a:avLst>
                <a:gd name="adj" fmla="val 5671"/>
              </a:avLst>
            </a:prstGeom>
            <a:solidFill>
              <a:srgbClr val="EF62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dirty="0">
                  <a:latin typeface="微软雅黑 Light" panose="020B0502040204020203" pitchFamily="34" charset="-122"/>
                  <a:ea typeface="微软雅黑 Light" panose="020B0502040204020203" pitchFamily="34" charset="-122"/>
                </a:rPr>
                <a:t>行业自律</a:t>
              </a:r>
              <a:endParaRPr lang="zh-CN" altLang="en-US" sz="1400" dirty="0">
                <a:latin typeface="微软雅黑 Light" panose="020B0502040204020203" pitchFamily="34" charset="-122"/>
                <a:ea typeface="微软雅黑 Light" panose="020B0502040204020203" pitchFamily="34" charset="-122"/>
              </a:endParaRPr>
            </a:p>
          </p:txBody>
        </p:sp>
        <p:sp>
          <p:nvSpPr>
            <p:cNvPr id="1048665" name="圆角矩形 25"/>
            <p:cNvSpPr/>
            <p:nvPr/>
          </p:nvSpPr>
          <p:spPr>
            <a:xfrm>
              <a:off x="9463304" y="4412203"/>
              <a:ext cx="2159000" cy="395287"/>
            </a:xfrm>
            <a:prstGeom prst="roundRect">
              <a:avLst>
                <a:gd name="adj" fmla="val 5671"/>
              </a:avLst>
            </a:prstGeom>
            <a:solidFill>
              <a:srgbClr val="F7592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dirty="0">
                  <a:latin typeface="微软雅黑 Light" panose="020B0502040204020203" pitchFamily="34" charset="-122"/>
                  <a:ea typeface="微软雅黑 Light" panose="020B0502040204020203" pitchFamily="34" charset="-122"/>
                </a:rPr>
                <a:t>社会监督</a:t>
              </a:r>
              <a:endParaRPr lang="zh-CN" altLang="en-US" sz="1400" dirty="0">
                <a:latin typeface="微软雅黑 Light" panose="020B0502040204020203" pitchFamily="34" charset="-122"/>
                <a:ea typeface="微软雅黑 Light" panose="020B0502040204020203" pitchFamily="34" charset="-122"/>
              </a:endParaRPr>
            </a:p>
          </p:txBody>
        </p:sp>
        <p:sp>
          <p:nvSpPr>
            <p:cNvPr id="1048666" name="矩形 29"/>
            <p:cNvSpPr/>
            <p:nvPr/>
          </p:nvSpPr>
          <p:spPr>
            <a:xfrm>
              <a:off x="9354804" y="1742242"/>
              <a:ext cx="2376000" cy="3486958"/>
            </a:xfrm>
            <a:prstGeom prst="rect">
              <a:avLst/>
            </a:prstGeom>
            <a:noFill/>
            <a:ln w="12700">
              <a:solidFill>
                <a:srgbClr val="CC66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grpSp>
      <p:grpSp>
        <p:nvGrpSpPr>
          <p:cNvPr id="181" name="组合 48"/>
          <p:cNvGrpSpPr/>
          <p:nvPr/>
        </p:nvGrpSpPr>
        <p:grpSpPr>
          <a:xfrm>
            <a:off x="313001" y="1844824"/>
            <a:ext cx="2736000" cy="3486958"/>
            <a:chOff x="299656" y="1742242"/>
            <a:chExt cx="2736000" cy="3486958"/>
          </a:xfrm>
        </p:grpSpPr>
        <p:sp>
          <p:nvSpPr>
            <p:cNvPr id="1048668" name="圆角矩形 4"/>
            <p:cNvSpPr/>
            <p:nvPr/>
          </p:nvSpPr>
          <p:spPr>
            <a:xfrm>
              <a:off x="407656" y="2004969"/>
              <a:ext cx="2520000" cy="431800"/>
            </a:xfrm>
            <a:prstGeom prst="roundRect">
              <a:avLst/>
            </a:prstGeom>
            <a:solidFill>
              <a:srgbClr val="0863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dirty="0">
                  <a:latin typeface="微软雅黑 Light" panose="020B0502040204020203" pitchFamily="34" charset="-122"/>
                  <a:ea typeface="微软雅黑 Light" panose="020B0502040204020203" pitchFamily="34" charset="-122"/>
                </a:rPr>
                <a:t>安全生产理念</a:t>
              </a:r>
              <a:endParaRPr lang="zh-CN" altLang="en-US" dirty="0">
                <a:latin typeface="微软雅黑 Light" panose="020B0502040204020203" pitchFamily="34" charset="-122"/>
                <a:ea typeface="微软雅黑 Light" panose="020B0502040204020203" pitchFamily="34" charset="-122"/>
              </a:endParaRPr>
            </a:p>
          </p:txBody>
        </p:sp>
        <p:sp>
          <p:nvSpPr>
            <p:cNvPr id="1048669" name="圆角矩形 5"/>
            <p:cNvSpPr/>
            <p:nvPr/>
          </p:nvSpPr>
          <p:spPr>
            <a:xfrm>
              <a:off x="407656" y="2830469"/>
              <a:ext cx="2520000" cy="395287"/>
            </a:xfrm>
            <a:prstGeom prst="roundRect">
              <a:avLst>
                <a:gd name="adj" fmla="val 5671"/>
              </a:avLst>
            </a:prstGeom>
            <a:solidFill>
              <a:srgbClr val="0B934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dirty="0">
                  <a:latin typeface="微软雅黑 Light" panose="020B0502040204020203" pitchFamily="34" charset="-122"/>
                  <a:ea typeface="微软雅黑 Light" panose="020B0502040204020203" pitchFamily="34" charset="-122"/>
                </a:rPr>
                <a:t>以人为本人</a:t>
              </a:r>
              <a:endParaRPr lang="zh-CN" altLang="en-US" sz="1400" dirty="0">
                <a:latin typeface="微软雅黑 Light" panose="020B0502040204020203" pitchFamily="34" charset="-122"/>
                <a:ea typeface="微软雅黑 Light" panose="020B0502040204020203" pitchFamily="34" charset="-122"/>
              </a:endParaRPr>
            </a:p>
          </p:txBody>
        </p:sp>
        <p:sp>
          <p:nvSpPr>
            <p:cNvPr id="1048670" name="圆角矩形 6"/>
            <p:cNvSpPr/>
            <p:nvPr/>
          </p:nvSpPr>
          <p:spPr>
            <a:xfrm>
              <a:off x="407656" y="3212976"/>
              <a:ext cx="2520000" cy="395288"/>
            </a:xfrm>
            <a:prstGeom prst="roundRect">
              <a:avLst>
                <a:gd name="adj" fmla="val 5671"/>
              </a:avLst>
            </a:prstGeom>
            <a:solidFill>
              <a:srgbClr val="0664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dirty="0">
                  <a:latin typeface="微软雅黑 Light" panose="020B0502040204020203" pitchFamily="34" charset="-122"/>
                  <a:ea typeface="微软雅黑 Light" panose="020B0502040204020203" pitchFamily="34" charset="-122"/>
                </a:rPr>
                <a:t>坚持人民至上、生命至上</a:t>
              </a:r>
              <a:endParaRPr lang="zh-CN" altLang="en-US" sz="1400" dirty="0">
                <a:latin typeface="微软雅黑 Light" panose="020B0502040204020203" pitchFamily="34" charset="-122"/>
                <a:ea typeface="微软雅黑 Light" panose="020B0502040204020203" pitchFamily="34" charset="-122"/>
              </a:endParaRPr>
            </a:p>
          </p:txBody>
        </p:sp>
        <p:cxnSp>
          <p:nvCxnSpPr>
            <p:cNvPr id="3145738" name="直接箭头连接符 8"/>
            <p:cNvCxnSpPr/>
            <p:nvPr/>
          </p:nvCxnSpPr>
          <p:spPr>
            <a:xfrm>
              <a:off x="1667656" y="2554470"/>
              <a:ext cx="0" cy="287337"/>
            </a:xfrm>
            <a:prstGeom prst="straightConnector1">
              <a:avLst/>
            </a:prstGeom>
            <a:ln w="57150">
              <a:solidFill>
                <a:srgbClr val="066431"/>
              </a:solidFill>
              <a:tailEnd type="triangle"/>
            </a:ln>
          </p:spPr>
          <p:style>
            <a:lnRef idx="1">
              <a:schemeClr val="accent1"/>
            </a:lnRef>
            <a:fillRef idx="0">
              <a:schemeClr val="accent1"/>
            </a:fillRef>
            <a:effectRef idx="0">
              <a:schemeClr val="accent1"/>
            </a:effectRef>
            <a:fontRef idx="minor">
              <a:schemeClr val="tx1"/>
            </a:fontRef>
          </p:style>
        </p:cxnSp>
        <p:sp>
          <p:nvSpPr>
            <p:cNvPr id="1048671" name="矩形 28"/>
            <p:cNvSpPr/>
            <p:nvPr/>
          </p:nvSpPr>
          <p:spPr>
            <a:xfrm>
              <a:off x="299656" y="1742242"/>
              <a:ext cx="2736000" cy="3486958"/>
            </a:xfrm>
            <a:prstGeom prst="rect">
              <a:avLst/>
            </a:prstGeom>
            <a:noFill/>
            <a:ln w="12700">
              <a:solidFill>
                <a:srgbClr val="086337"/>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1048672" name="圆角矩形 32"/>
            <p:cNvSpPr/>
            <p:nvPr/>
          </p:nvSpPr>
          <p:spPr>
            <a:xfrm>
              <a:off x="407656" y="3602976"/>
              <a:ext cx="2520000" cy="395287"/>
            </a:xfrm>
            <a:prstGeom prst="roundRect">
              <a:avLst>
                <a:gd name="adj" fmla="val 5671"/>
              </a:avLst>
            </a:prstGeom>
            <a:solidFill>
              <a:srgbClr val="0B934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dirty="0">
                  <a:latin typeface="微软雅黑 Light" panose="020B0502040204020203" pitchFamily="34" charset="-122"/>
                  <a:ea typeface="微软雅黑 Light" panose="020B0502040204020203" pitchFamily="34" charset="-122"/>
                </a:rPr>
                <a:t>把保护人民生命安全摆在首位</a:t>
              </a:r>
              <a:endParaRPr lang="zh-CN" altLang="en-US" sz="1400" dirty="0">
                <a:latin typeface="微软雅黑 Light" panose="020B0502040204020203" pitchFamily="34" charset="-122"/>
                <a:ea typeface="微软雅黑 Light" panose="020B0502040204020203" pitchFamily="34" charset="-122"/>
              </a:endParaRPr>
            </a:p>
          </p:txBody>
        </p:sp>
        <p:sp>
          <p:nvSpPr>
            <p:cNvPr id="1048673" name="圆角矩形 33"/>
            <p:cNvSpPr/>
            <p:nvPr/>
          </p:nvSpPr>
          <p:spPr>
            <a:xfrm>
              <a:off x="407656" y="3992975"/>
              <a:ext cx="2520000" cy="395288"/>
            </a:xfrm>
            <a:prstGeom prst="roundRect">
              <a:avLst>
                <a:gd name="adj" fmla="val 5671"/>
              </a:avLst>
            </a:prstGeom>
            <a:solidFill>
              <a:srgbClr val="0664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dirty="0">
                  <a:latin typeface="微软雅黑 Light" panose="020B0502040204020203" pitchFamily="34" charset="-122"/>
                  <a:ea typeface="微软雅黑 Light" panose="020B0502040204020203" pitchFamily="34" charset="-122"/>
                </a:rPr>
                <a:t>树牢安全发展理念</a:t>
              </a:r>
              <a:endParaRPr lang="zh-CN" altLang="en-US" sz="1400" dirty="0">
                <a:latin typeface="微软雅黑 Light" panose="020B0502040204020203" pitchFamily="34" charset="-122"/>
                <a:ea typeface="微软雅黑 Light" panose="020B0502040204020203" pitchFamily="34" charset="-122"/>
              </a:endParaRPr>
            </a:p>
          </p:txBody>
        </p:sp>
      </p:grpSp>
      <p:grpSp>
        <p:nvGrpSpPr>
          <p:cNvPr id="182" name="组合 46"/>
          <p:cNvGrpSpPr/>
          <p:nvPr/>
        </p:nvGrpSpPr>
        <p:grpSpPr>
          <a:xfrm>
            <a:off x="6601767" y="1844824"/>
            <a:ext cx="2448000" cy="3486958"/>
            <a:chOff x="6521840" y="1742242"/>
            <a:chExt cx="2448000" cy="3486958"/>
          </a:xfrm>
        </p:grpSpPr>
        <p:sp>
          <p:nvSpPr>
            <p:cNvPr id="1048674" name="圆角矩形 37"/>
            <p:cNvSpPr/>
            <p:nvPr/>
          </p:nvSpPr>
          <p:spPr>
            <a:xfrm>
              <a:off x="6629840" y="2004969"/>
              <a:ext cx="2232000" cy="431800"/>
            </a:xfrm>
            <a:prstGeom prst="roundRect">
              <a:avLst/>
            </a:prstGeom>
            <a:solidFill>
              <a:srgbClr val="132A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dirty="0">
                  <a:latin typeface="微软雅黑 Light" panose="020B0502040204020203" pitchFamily="34" charset="-122"/>
                  <a:ea typeface="微软雅黑 Light" panose="020B0502040204020203" pitchFamily="34" charset="-122"/>
                </a:rPr>
                <a:t>安全生产实行</a:t>
              </a:r>
              <a:endParaRPr lang="zh-CN" altLang="en-US" dirty="0">
                <a:latin typeface="微软雅黑 Light" panose="020B0502040204020203" pitchFamily="34" charset="-122"/>
                <a:ea typeface="微软雅黑 Light" panose="020B0502040204020203" pitchFamily="34" charset="-122"/>
              </a:endParaRPr>
            </a:p>
          </p:txBody>
        </p:sp>
        <p:sp>
          <p:nvSpPr>
            <p:cNvPr id="1048675" name="圆角矩形 38"/>
            <p:cNvSpPr/>
            <p:nvPr/>
          </p:nvSpPr>
          <p:spPr>
            <a:xfrm>
              <a:off x="6629840" y="2830469"/>
              <a:ext cx="2232000" cy="395287"/>
            </a:xfrm>
            <a:prstGeom prst="roundRect">
              <a:avLst>
                <a:gd name="adj" fmla="val 567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dirty="0">
                  <a:latin typeface="微软雅黑 Light" panose="020B0502040204020203" pitchFamily="34" charset="-122"/>
                  <a:ea typeface="微软雅黑 Light" panose="020B0502040204020203" pitchFamily="34" charset="-122"/>
                </a:rPr>
                <a:t>管行业必须管安全</a:t>
              </a:r>
              <a:endParaRPr lang="zh-CN" altLang="en-US" sz="1400" dirty="0">
                <a:latin typeface="微软雅黑 Light" panose="020B0502040204020203" pitchFamily="34" charset="-122"/>
                <a:ea typeface="微软雅黑 Light" panose="020B0502040204020203" pitchFamily="34" charset="-122"/>
              </a:endParaRPr>
            </a:p>
          </p:txBody>
        </p:sp>
        <p:sp>
          <p:nvSpPr>
            <p:cNvPr id="1048676" name="圆角矩形 39"/>
            <p:cNvSpPr/>
            <p:nvPr/>
          </p:nvSpPr>
          <p:spPr>
            <a:xfrm>
              <a:off x="6629840" y="3225756"/>
              <a:ext cx="2232000" cy="396875"/>
            </a:xfrm>
            <a:prstGeom prst="roundRect">
              <a:avLst>
                <a:gd name="adj" fmla="val 567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dirty="0">
                  <a:latin typeface="微软雅黑 Light" panose="020B0502040204020203" pitchFamily="34" charset="-122"/>
                  <a:ea typeface="微软雅黑 Light" panose="020B0502040204020203" pitchFamily="34" charset="-122"/>
                </a:rPr>
                <a:t>管业务必须管安全</a:t>
              </a:r>
              <a:endParaRPr lang="zh-CN" altLang="en-US" sz="1400" dirty="0">
                <a:latin typeface="微软雅黑 Light" panose="020B0502040204020203" pitchFamily="34" charset="-122"/>
                <a:ea typeface="微软雅黑 Light" panose="020B0502040204020203" pitchFamily="34" charset="-122"/>
              </a:endParaRPr>
            </a:p>
          </p:txBody>
        </p:sp>
        <p:sp>
          <p:nvSpPr>
            <p:cNvPr id="1048677" name="圆角矩形 41"/>
            <p:cNvSpPr/>
            <p:nvPr/>
          </p:nvSpPr>
          <p:spPr>
            <a:xfrm>
              <a:off x="6629840" y="3622631"/>
              <a:ext cx="2232000" cy="395288"/>
            </a:xfrm>
            <a:prstGeom prst="roundRect">
              <a:avLst>
                <a:gd name="adj" fmla="val 5671"/>
              </a:avLst>
            </a:prstGeom>
            <a:solidFill>
              <a:srgbClr val="132A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dirty="0">
                  <a:latin typeface="微软雅黑 Light" panose="020B0502040204020203" pitchFamily="34" charset="-122"/>
                  <a:ea typeface="微软雅黑 Light" panose="020B0502040204020203" pitchFamily="34" charset="-122"/>
                </a:rPr>
                <a:t>管生产经营必须管安全</a:t>
              </a:r>
              <a:endParaRPr lang="zh-CN" altLang="en-US" sz="1400" dirty="0">
                <a:latin typeface="微软雅黑 Light" panose="020B0502040204020203" pitchFamily="34" charset="-122"/>
                <a:ea typeface="微软雅黑 Light" panose="020B0502040204020203" pitchFamily="34" charset="-122"/>
              </a:endParaRPr>
            </a:p>
          </p:txBody>
        </p:sp>
        <p:sp>
          <p:nvSpPr>
            <p:cNvPr id="1048678" name="矩形 42"/>
            <p:cNvSpPr/>
            <p:nvPr/>
          </p:nvSpPr>
          <p:spPr>
            <a:xfrm>
              <a:off x="6521840" y="1742242"/>
              <a:ext cx="2448000" cy="3486958"/>
            </a:xfrm>
            <a:prstGeom prst="rect">
              <a:avLst/>
            </a:prstGeom>
            <a:noFill/>
            <a:ln w="12700">
              <a:solidFill>
                <a:srgbClr val="0F73BE"/>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1048679" name="圆角矩形 43"/>
            <p:cNvSpPr/>
            <p:nvPr/>
          </p:nvSpPr>
          <p:spPr>
            <a:xfrm>
              <a:off x="6629840" y="4269135"/>
              <a:ext cx="2232000" cy="556225"/>
            </a:xfrm>
            <a:prstGeom prst="roundRect">
              <a:avLst>
                <a:gd name="adj" fmla="val 5671"/>
              </a:avLst>
            </a:prstGeom>
            <a:solidFill>
              <a:srgbClr val="EB61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dirty="0">
                  <a:latin typeface="微软雅黑 Light" panose="020B0502040204020203" pitchFamily="34" charset="-122"/>
                  <a:ea typeface="微软雅黑 Light" panose="020B0502040204020203" pitchFamily="34" charset="-122"/>
                </a:rPr>
                <a:t>强化和落实生产经营单位</a:t>
              </a:r>
              <a:endParaRPr lang="en-US" altLang="zh-CN" sz="1400" dirty="0">
                <a:latin typeface="微软雅黑 Light" panose="020B0502040204020203" pitchFamily="34" charset="-122"/>
                <a:ea typeface="微软雅黑 Light" panose="020B0502040204020203" pitchFamily="34" charset="-122"/>
              </a:endParaRPr>
            </a:p>
            <a:p>
              <a:pPr algn="ctr"/>
              <a:r>
                <a:rPr lang="zh-CN" altLang="en-US" sz="1400" dirty="0">
                  <a:latin typeface="微软雅黑 Light" panose="020B0502040204020203" pitchFamily="34" charset="-122"/>
                  <a:ea typeface="微软雅黑 Light" panose="020B0502040204020203" pitchFamily="34" charset="-122"/>
                </a:rPr>
                <a:t>主体责任与政府监管责任</a:t>
              </a:r>
              <a:endParaRPr lang="zh-CN" altLang="en-US" sz="1400" dirty="0">
                <a:latin typeface="微软雅黑 Light" panose="020B0502040204020203" pitchFamily="34" charset="-122"/>
                <a:ea typeface="微软雅黑 Light" panose="020B0502040204020203" pitchFamily="34" charset="-122"/>
              </a:endParaRPr>
            </a:p>
          </p:txBody>
        </p:sp>
      </p:grpSp>
      <p:grpSp>
        <p:nvGrpSpPr>
          <p:cNvPr id="183" name="组合 47"/>
          <p:cNvGrpSpPr/>
          <p:nvPr/>
        </p:nvGrpSpPr>
        <p:grpSpPr>
          <a:xfrm>
            <a:off x="3367384" y="1844824"/>
            <a:ext cx="2916000" cy="3486958"/>
            <a:chOff x="3254987" y="1742242"/>
            <a:chExt cx="2916000" cy="3486958"/>
          </a:xfrm>
        </p:grpSpPr>
        <p:sp>
          <p:nvSpPr>
            <p:cNvPr id="1048680" name="圆角矩形 14"/>
            <p:cNvSpPr/>
            <p:nvPr/>
          </p:nvSpPr>
          <p:spPr>
            <a:xfrm>
              <a:off x="3362987" y="2004969"/>
              <a:ext cx="2700000" cy="431800"/>
            </a:xfrm>
            <a:prstGeom prst="roundRect">
              <a:avLst/>
            </a:prstGeom>
            <a:solidFill>
              <a:srgbClr val="0F73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dirty="0">
                  <a:latin typeface="微软雅黑 Light" panose="020B0502040204020203" pitchFamily="34" charset="-122"/>
                  <a:ea typeface="微软雅黑 Light" panose="020B0502040204020203" pitchFamily="34" charset="-122"/>
                </a:rPr>
                <a:t>安全生产方针</a:t>
              </a:r>
              <a:endParaRPr lang="zh-CN" altLang="en-US" dirty="0">
                <a:latin typeface="微软雅黑 Light" panose="020B0502040204020203" pitchFamily="34" charset="-122"/>
                <a:ea typeface="微软雅黑 Light" panose="020B0502040204020203" pitchFamily="34" charset="-122"/>
              </a:endParaRPr>
            </a:p>
          </p:txBody>
        </p:sp>
        <p:sp>
          <p:nvSpPr>
            <p:cNvPr id="1048681" name="圆角矩形 15"/>
            <p:cNvSpPr/>
            <p:nvPr/>
          </p:nvSpPr>
          <p:spPr>
            <a:xfrm>
              <a:off x="3362987" y="2830469"/>
              <a:ext cx="2700000" cy="395287"/>
            </a:xfrm>
            <a:prstGeom prst="roundRect">
              <a:avLst>
                <a:gd name="adj" fmla="val 5671"/>
              </a:avLst>
            </a:prstGeom>
            <a:solidFill>
              <a:srgbClr val="21AD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dirty="0">
                  <a:latin typeface="微软雅黑 Light" panose="020B0502040204020203" pitchFamily="34" charset="-122"/>
                  <a:ea typeface="微软雅黑 Light" panose="020B0502040204020203" pitchFamily="34" charset="-122"/>
                </a:rPr>
                <a:t>安全第一</a:t>
              </a:r>
              <a:endParaRPr lang="zh-CN" altLang="en-US" sz="1400" dirty="0">
                <a:latin typeface="微软雅黑 Light" panose="020B0502040204020203" pitchFamily="34" charset="-122"/>
                <a:ea typeface="微软雅黑 Light" panose="020B0502040204020203" pitchFamily="34" charset="-122"/>
              </a:endParaRPr>
            </a:p>
          </p:txBody>
        </p:sp>
        <p:sp>
          <p:nvSpPr>
            <p:cNvPr id="1048682" name="圆角矩形 16"/>
            <p:cNvSpPr/>
            <p:nvPr/>
          </p:nvSpPr>
          <p:spPr>
            <a:xfrm>
              <a:off x="3362987" y="3220852"/>
              <a:ext cx="2700000" cy="396875"/>
            </a:xfrm>
            <a:prstGeom prst="roundRect">
              <a:avLst>
                <a:gd name="adj" fmla="val 5671"/>
              </a:avLst>
            </a:prstGeom>
            <a:solidFill>
              <a:srgbClr val="0B75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dirty="0">
                  <a:latin typeface="微软雅黑 Light" panose="020B0502040204020203" pitchFamily="34" charset="-122"/>
                  <a:ea typeface="微软雅黑 Light" panose="020B0502040204020203" pitchFamily="34" charset="-122"/>
                </a:rPr>
                <a:t>预防为主</a:t>
              </a:r>
              <a:endParaRPr lang="zh-CN" altLang="en-US" sz="1400" dirty="0">
                <a:latin typeface="微软雅黑 Light" panose="020B0502040204020203" pitchFamily="34" charset="-122"/>
                <a:ea typeface="微软雅黑 Light" panose="020B0502040204020203" pitchFamily="34" charset="-122"/>
              </a:endParaRPr>
            </a:p>
          </p:txBody>
        </p:sp>
        <p:sp>
          <p:nvSpPr>
            <p:cNvPr id="1048683" name="圆角矩形 18"/>
            <p:cNvSpPr/>
            <p:nvPr/>
          </p:nvSpPr>
          <p:spPr>
            <a:xfrm>
              <a:off x="3362987" y="3617727"/>
              <a:ext cx="2700000" cy="395288"/>
            </a:xfrm>
            <a:prstGeom prst="roundRect">
              <a:avLst>
                <a:gd name="adj" fmla="val 5671"/>
              </a:avLst>
            </a:prstGeom>
            <a:solidFill>
              <a:srgbClr val="2932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a:latin typeface="微软雅黑 Light" panose="020B0502040204020203" pitchFamily="34" charset="-122"/>
                  <a:ea typeface="微软雅黑 Light" panose="020B0502040204020203" pitchFamily="34" charset="-122"/>
                </a:rPr>
                <a:t>综合治理</a:t>
              </a:r>
              <a:endParaRPr lang="zh-CN" altLang="en-US" sz="1400" dirty="0">
                <a:latin typeface="微软雅黑 Light" panose="020B0502040204020203" pitchFamily="34" charset="-122"/>
                <a:ea typeface="微软雅黑 Light" panose="020B0502040204020203" pitchFamily="34" charset="-122"/>
              </a:endParaRPr>
            </a:p>
          </p:txBody>
        </p:sp>
        <p:sp>
          <p:nvSpPr>
            <p:cNvPr id="1048684" name="矩形 1"/>
            <p:cNvSpPr/>
            <p:nvPr/>
          </p:nvSpPr>
          <p:spPr>
            <a:xfrm>
              <a:off x="3254987" y="1742242"/>
              <a:ext cx="2916000" cy="3486958"/>
            </a:xfrm>
            <a:prstGeom prst="rect">
              <a:avLst/>
            </a:prstGeom>
            <a:noFill/>
            <a:ln w="12700">
              <a:solidFill>
                <a:srgbClr val="0F73BE"/>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1048685" name="圆角矩形 36"/>
            <p:cNvSpPr/>
            <p:nvPr/>
          </p:nvSpPr>
          <p:spPr>
            <a:xfrm>
              <a:off x="3362987" y="4260257"/>
              <a:ext cx="2700000" cy="395288"/>
            </a:xfrm>
            <a:prstGeom prst="roundRect">
              <a:avLst>
                <a:gd name="adj" fmla="val 5671"/>
              </a:avLst>
            </a:pr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dirty="0">
                  <a:latin typeface="微软雅黑 Light" panose="020B0502040204020203" pitchFamily="34" charset="-122"/>
                  <a:ea typeface="微软雅黑 Light" panose="020B0502040204020203" pitchFamily="34" charset="-122"/>
                </a:rPr>
                <a:t>从源头上防范化解重大安全风险</a:t>
              </a:r>
              <a:endParaRPr lang="zh-CN" altLang="en-US" sz="1400" dirty="0">
                <a:latin typeface="微软雅黑 Light" panose="020B0502040204020203" pitchFamily="34" charset="-122"/>
                <a:ea typeface="微软雅黑 Light" panose="020B0502040204020203" pitchFamily="34" charset="-122"/>
              </a:endParaRPr>
            </a:p>
          </p:txBody>
        </p:sp>
        <p:cxnSp>
          <p:nvCxnSpPr>
            <p:cNvPr id="3145739" name="直接箭头连接符 44"/>
            <p:cNvCxnSpPr/>
            <p:nvPr/>
          </p:nvCxnSpPr>
          <p:spPr>
            <a:xfrm>
              <a:off x="4712987" y="2508822"/>
              <a:ext cx="0" cy="287337"/>
            </a:xfrm>
            <a:prstGeom prst="straightConnector1">
              <a:avLst/>
            </a:prstGeom>
            <a:ln w="57150">
              <a:solidFill>
                <a:srgbClr val="0F73BE"/>
              </a:solidFill>
              <a:tailEnd type="triangle"/>
            </a:ln>
          </p:spPr>
          <p:style>
            <a:lnRef idx="1">
              <a:schemeClr val="accent1"/>
            </a:lnRef>
            <a:fillRef idx="0">
              <a:schemeClr val="accent1"/>
            </a:fillRef>
            <a:effectRef idx="0">
              <a:schemeClr val="accent1"/>
            </a:effectRef>
            <a:fontRef idx="minor">
              <a:schemeClr val="tx1"/>
            </a:fontRef>
          </p:style>
        </p:cxnSp>
      </p:grpSp>
      <p:sp>
        <p:nvSpPr>
          <p:cNvPr id="1048686" name="矩形 50"/>
          <p:cNvSpPr/>
          <p:nvPr/>
        </p:nvSpPr>
        <p:spPr>
          <a:xfrm>
            <a:off x="120130" y="1268760"/>
            <a:ext cx="11881320" cy="4536504"/>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87" name="圆角矩形 52"/>
          <p:cNvSpPr/>
          <p:nvPr/>
        </p:nvSpPr>
        <p:spPr>
          <a:xfrm>
            <a:off x="3907132" y="1028316"/>
            <a:ext cx="4536504" cy="4318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dirty="0">
                <a:latin typeface="微软雅黑" panose="020B0503020204020204" pitchFamily="34" charset="-122"/>
                <a:ea typeface="微软雅黑" panose="020B0503020204020204" pitchFamily="34" charset="-122"/>
              </a:rPr>
              <a:t>安全生产工作坚持中国共产党的领导</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89" name="Picture 2" descr="http://www.jitu5.com/uploads/allimg/141009/259858-141009100R169.jpg"/>
          <p:cNvPicPr>
            <a:picLocks noChangeAspect="1" noChangeArrowheads="1"/>
          </p:cNvPicPr>
          <p:nvPr/>
        </p:nvPicPr>
        <p:blipFill rotWithShape="1">
          <a:blip r:embed="rId1" cstate="print">
            <a:duotone>
              <a:schemeClr val="accent5">
                <a:shade val="45000"/>
                <a:satMod val="135000"/>
              </a:schemeClr>
              <a:prstClr val="white"/>
            </a:duotone>
          </a:blip>
          <a:srcRect l="5415" t="28006" r="9970"/>
          <a:stretch>
            <a:fillRect/>
          </a:stretch>
        </p:blipFill>
        <p:spPr bwMode="auto">
          <a:xfrm>
            <a:off x="8093275" y="1971686"/>
            <a:ext cx="2126141" cy="1391549"/>
          </a:xfrm>
          <a:prstGeom prst="rect">
            <a:avLst/>
          </a:prstGeom>
          <a:noFill/>
        </p:spPr>
      </p:pic>
      <p:sp>
        <p:nvSpPr>
          <p:cNvPr id="1049503" name="Rectangle 2"/>
          <p:cNvSpPr>
            <a:spLocks noGrp="1" noChangeArrowheads="1"/>
          </p:cNvSpPr>
          <p:nvPr/>
        </p:nvSpPr>
        <p:spPr bwMode="auto">
          <a:xfrm>
            <a:off x="7824988" y="3187027"/>
            <a:ext cx="2573337" cy="782637"/>
          </a:xfrm>
          <a:prstGeom prst="rect">
            <a:avLst/>
          </a:prstGeom>
          <a:noFill/>
          <a:ln>
            <a:noFill/>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2000" b="1"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负有安全监督管理</a:t>
            </a:r>
            <a:endParaRPr lang="en-US" altLang="zh-CN" sz="2000" b="1"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50000"/>
              </a:lnSpc>
              <a:spcBef>
                <a:spcPct val="0"/>
              </a:spcBef>
              <a:buFontTx/>
              <a:buNone/>
            </a:pPr>
            <a:r>
              <a:rPr lang="zh-CN" altLang="en-US" sz="2000" b="1"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职责部门和工作人员</a:t>
            </a:r>
            <a:endParaRPr lang="zh-CN" altLang="en-US" sz="2000" b="1"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49504" name="矩形 3"/>
          <p:cNvSpPr/>
          <p:nvPr/>
        </p:nvSpPr>
        <p:spPr>
          <a:xfrm>
            <a:off x="7824988" y="1988842"/>
            <a:ext cx="2573337" cy="2078037"/>
          </a:xfrm>
          <a:prstGeom prst="rect">
            <a:avLst/>
          </a:prstGeom>
          <a:noFill/>
          <a:ln w="38100">
            <a:solidFill>
              <a:srgbClr val="6583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290" name="Picture 2" descr="http://www.jitu5.com/uploads/allimg/141009/259858-141009100R169.jpg"/>
          <p:cNvPicPr>
            <a:picLocks noChangeAspect="1" noChangeArrowheads="1"/>
          </p:cNvPicPr>
          <p:nvPr/>
        </p:nvPicPr>
        <p:blipFill rotWithShape="1">
          <a:blip r:embed="rId2" cstate="print">
            <a:duotone>
              <a:schemeClr val="accent2">
                <a:shade val="45000"/>
                <a:satMod val="135000"/>
              </a:schemeClr>
              <a:prstClr val="white"/>
            </a:duotone>
          </a:blip>
          <a:srcRect/>
          <a:stretch>
            <a:fillRect/>
          </a:stretch>
        </p:blipFill>
        <p:spPr bwMode="auto">
          <a:xfrm>
            <a:off x="2136354" y="1700808"/>
            <a:ext cx="1868418" cy="2088232"/>
          </a:xfrm>
          <a:prstGeom prst="rect">
            <a:avLst/>
          </a:prstGeom>
          <a:noFill/>
        </p:spPr>
      </p:pic>
      <p:sp>
        <p:nvSpPr>
          <p:cNvPr id="1049505" name="矩形 5"/>
          <p:cNvSpPr/>
          <p:nvPr/>
        </p:nvSpPr>
        <p:spPr>
          <a:xfrm>
            <a:off x="1857758" y="1988842"/>
            <a:ext cx="2573337" cy="2078037"/>
          </a:xfrm>
          <a:prstGeom prst="rect">
            <a:avLst/>
          </a:prstGeom>
          <a:noFill/>
          <a:ln w="38100">
            <a:solidFill>
              <a:srgbClr val="DC3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506" name="矩形 6"/>
          <p:cNvSpPr/>
          <p:nvPr/>
        </p:nvSpPr>
        <p:spPr>
          <a:xfrm>
            <a:off x="2587220" y="3558627"/>
            <a:ext cx="1114408" cy="369332"/>
          </a:xfrm>
          <a:prstGeom prst="rect">
            <a:avLst/>
          </a:prstGeom>
        </p:spPr>
        <p:txBody>
          <a:bodyPr wrap="none">
            <a:spAutoFit/>
          </a:bodyPr>
          <a:lstStyle/>
          <a:p>
            <a:pPr algn="ctr"/>
            <a:r>
              <a:rPr lang="zh-CN" altLang="zh-CN" b="1" dirty="0">
                <a:solidFill>
                  <a:srgbClr val="DC3C00"/>
                </a:solidFill>
                <a:latin typeface="微软雅黑" panose="020B0503020204020204" pitchFamily="34" charset="-122"/>
                <a:ea typeface="微软雅黑" panose="020B0503020204020204" pitchFamily="34" charset="-122"/>
                <a:sym typeface="Arial" panose="020B0604020202020204" pitchFamily="34" charset="0"/>
              </a:rPr>
              <a:t>监察机关</a:t>
            </a:r>
            <a:endParaRPr lang="zh-CN" altLang="zh-CN" b="1" dirty="0">
              <a:solidFill>
                <a:srgbClr val="DC3C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49507" name="右箭头 7"/>
          <p:cNvSpPr/>
          <p:nvPr/>
        </p:nvSpPr>
        <p:spPr>
          <a:xfrm>
            <a:off x="4795891" y="2554440"/>
            <a:ext cx="2664296" cy="743104"/>
          </a:xfrm>
          <a:prstGeom prst="rightArrow">
            <a:avLst/>
          </a:prstGeom>
          <a:solidFill>
            <a:srgbClr val="D51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508" name="Text Box 5"/>
          <p:cNvSpPr txBox="1">
            <a:spLocks noChangeArrowheads="1"/>
          </p:cNvSpPr>
          <p:nvPr/>
        </p:nvSpPr>
        <p:spPr bwMode="auto">
          <a:xfrm>
            <a:off x="4666628" y="1922102"/>
            <a:ext cx="3191112" cy="2882264"/>
          </a:xfrm>
          <a:prstGeom prst="rect">
            <a:avLst/>
          </a:prstGeom>
          <a:noFill/>
          <a:ln>
            <a:noFill/>
          </a:ln>
          <a:effec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50000"/>
              </a:lnSpc>
              <a:spcBef>
                <a:spcPct val="0"/>
              </a:spcBef>
              <a:buNone/>
            </a:pPr>
            <a:r>
              <a:rPr lang="zh-CN" altLang="en-US" sz="2000" b="1" dirty="0">
                <a:latin typeface="Arial" panose="020B0604020202020204" pitchFamily="34" charset="0"/>
                <a:ea typeface="微软雅黑" panose="020B0503020204020204" pitchFamily="34" charset="-122"/>
              </a:rPr>
              <a:t>依照行政监察法</a:t>
            </a:r>
            <a:endParaRPr lang="en-US" altLang="zh-CN" sz="2000" b="1" dirty="0">
              <a:latin typeface="Arial" panose="020B0604020202020204" pitchFamily="34" charset="0"/>
              <a:ea typeface="微软雅黑" panose="020B0503020204020204" pitchFamily="34" charset="-122"/>
            </a:endParaRPr>
          </a:p>
          <a:p>
            <a:pPr>
              <a:lnSpc>
                <a:spcPct val="150000"/>
              </a:lnSpc>
              <a:spcBef>
                <a:spcPct val="0"/>
              </a:spcBef>
              <a:buNone/>
            </a:pPr>
            <a:endParaRPr lang="en-US" altLang="zh-CN" sz="2000" b="1"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spcBef>
                <a:spcPct val="0"/>
              </a:spcBef>
              <a:buNone/>
            </a:pPr>
            <a:r>
              <a:rPr lang="zh-CN" altLang="en-US" sz="2000" b="1" dirty="0">
                <a:latin typeface="Arial" panose="020B0604020202020204" pitchFamily="34" charset="0"/>
                <a:ea typeface="微软雅黑" panose="020B0503020204020204" pitchFamily="34" charset="-122"/>
                <a:sym typeface="Arial" panose="020B0604020202020204" pitchFamily="34" charset="0"/>
              </a:rPr>
              <a:t>履行安全生产监督管理职责实施监察。</a:t>
            </a:r>
            <a:endParaRPr lang="zh-CN" altLang="en-US" sz="2000" b="1" dirty="0">
              <a:latin typeface="Arial" panose="020B0604020202020204" pitchFamily="34" charset="0"/>
              <a:ea typeface="微软雅黑" panose="020B0503020204020204" pitchFamily="34" charset="-122"/>
              <a:sym typeface="Arial" panose="020B0604020202020204" pitchFamily="34" charset="0"/>
            </a:endParaRPr>
          </a:p>
          <a:p>
            <a:pPr>
              <a:lnSpc>
                <a:spcPct val="250000"/>
              </a:lnSpc>
              <a:spcBef>
                <a:spcPct val="0"/>
              </a:spcBef>
              <a:buNone/>
            </a:pPr>
            <a:endParaRPr lang="zh-CN" altLang="zh-CN" sz="2000" b="1" dirty="0">
              <a:latin typeface="Arial" panose="020B0604020202020204" pitchFamily="34" charset="0"/>
              <a:ea typeface="微软雅黑" panose="020B0503020204020204" pitchFamily="34" charset="-122"/>
              <a:sym typeface="Arial" panose="020B0604020202020204" pitchFamily="34" charset="0"/>
            </a:endParaRPr>
          </a:p>
        </p:txBody>
      </p:sp>
      <p:sp>
        <p:nvSpPr>
          <p:cNvPr id="1049509" name="六边形 10"/>
          <p:cNvSpPr/>
          <p:nvPr/>
        </p:nvSpPr>
        <p:spPr>
          <a:xfrm>
            <a:off x="10108530" y="10159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71</a:t>
            </a:r>
            <a:endParaRPr lang="zh-CN" altLang="en-US" sz="2800"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10" name="任意多边形 4"/>
          <p:cNvSpPr/>
          <p:nvPr/>
        </p:nvSpPr>
        <p:spPr>
          <a:xfrm>
            <a:off x="3804397" y="2906553"/>
            <a:ext cx="549275" cy="900112"/>
          </a:xfrm>
          <a:custGeom>
            <a:avLst/>
            <a:gdLst>
              <a:gd name="connsiteX0" fmla="*/ 0 w 548748"/>
              <a:gd name="connsiteY0" fmla="*/ 0 h 522816"/>
              <a:gd name="connsiteX1" fmla="*/ 274374 w 548748"/>
              <a:gd name="connsiteY1" fmla="*/ 0 h 522816"/>
              <a:gd name="connsiteX2" fmla="*/ 274374 w 548748"/>
              <a:gd name="connsiteY2" fmla="*/ 522816 h 522816"/>
              <a:gd name="connsiteX3" fmla="*/ 548748 w 548748"/>
              <a:gd name="connsiteY3" fmla="*/ 522816 h 522816"/>
            </a:gdLst>
            <a:ahLst/>
            <a:cxnLst>
              <a:cxn ang="0">
                <a:pos x="connsiteX0" y="connsiteY0"/>
              </a:cxn>
              <a:cxn ang="0">
                <a:pos x="connsiteX1" y="connsiteY1"/>
              </a:cxn>
              <a:cxn ang="0">
                <a:pos x="connsiteX2" y="connsiteY2"/>
              </a:cxn>
              <a:cxn ang="0">
                <a:pos x="connsiteX3" y="connsiteY3"/>
              </a:cxn>
            </a:cxnLst>
            <a:rect l="l" t="t" r="r" b="b"/>
            <a:pathLst>
              <a:path w="548748" h="522816">
                <a:moveTo>
                  <a:pt x="0" y="0"/>
                </a:moveTo>
                <a:lnTo>
                  <a:pt x="274374" y="0"/>
                </a:lnTo>
                <a:lnTo>
                  <a:pt x="274374" y="522816"/>
                </a:lnTo>
                <a:lnTo>
                  <a:pt x="548748" y="522816"/>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lIns="268126" tIns="242460" rIns="268126" bIns="242460" spcCol="1270" anchor="ctr"/>
          <a:lstStyle/>
          <a:p>
            <a:pPr algn="ctr" defTabSz="222250">
              <a:lnSpc>
                <a:spcPct val="90000"/>
              </a:lnSpc>
              <a:spcAft>
                <a:spcPct val="35000"/>
              </a:spcAft>
            </a:pPr>
            <a:endParaRPr lang="zh-CN" altLang="en-US" sz="500"/>
          </a:p>
        </p:txBody>
      </p:sp>
      <p:sp>
        <p:nvSpPr>
          <p:cNvPr id="1049511" name="任意多边形 5"/>
          <p:cNvSpPr/>
          <p:nvPr/>
        </p:nvSpPr>
        <p:spPr>
          <a:xfrm>
            <a:off x="3804397" y="2000092"/>
            <a:ext cx="549275" cy="900113"/>
          </a:xfrm>
          <a:custGeom>
            <a:avLst/>
            <a:gdLst>
              <a:gd name="connsiteX0" fmla="*/ 0 w 548748"/>
              <a:gd name="connsiteY0" fmla="*/ 522816 h 522816"/>
              <a:gd name="connsiteX1" fmla="*/ 274374 w 548748"/>
              <a:gd name="connsiteY1" fmla="*/ 522816 h 522816"/>
              <a:gd name="connsiteX2" fmla="*/ 274374 w 548748"/>
              <a:gd name="connsiteY2" fmla="*/ 0 h 522816"/>
              <a:gd name="connsiteX3" fmla="*/ 548748 w 548748"/>
              <a:gd name="connsiteY3" fmla="*/ 0 h 522816"/>
            </a:gdLst>
            <a:ahLst/>
            <a:cxnLst>
              <a:cxn ang="0">
                <a:pos x="connsiteX0" y="connsiteY0"/>
              </a:cxn>
              <a:cxn ang="0">
                <a:pos x="connsiteX1" y="connsiteY1"/>
              </a:cxn>
              <a:cxn ang="0">
                <a:pos x="connsiteX2" y="connsiteY2"/>
              </a:cxn>
              <a:cxn ang="0">
                <a:pos x="connsiteX3" y="connsiteY3"/>
              </a:cxn>
            </a:cxnLst>
            <a:rect l="l" t="t" r="r" b="b"/>
            <a:pathLst>
              <a:path w="548748" h="522816">
                <a:moveTo>
                  <a:pt x="0" y="522816"/>
                </a:moveTo>
                <a:lnTo>
                  <a:pt x="274374" y="522816"/>
                </a:lnTo>
                <a:lnTo>
                  <a:pt x="274374" y="0"/>
                </a:lnTo>
                <a:lnTo>
                  <a:pt x="548748" y="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lIns="268126" tIns="242460" rIns="268126" bIns="242460" spcCol="1270" anchor="ctr"/>
          <a:lstStyle/>
          <a:p>
            <a:pPr algn="ctr" defTabSz="222250">
              <a:lnSpc>
                <a:spcPct val="90000"/>
              </a:lnSpc>
              <a:spcAft>
                <a:spcPct val="35000"/>
              </a:spcAft>
            </a:pPr>
            <a:endParaRPr lang="zh-CN" altLang="en-US" sz="500"/>
          </a:p>
        </p:txBody>
      </p:sp>
      <p:sp>
        <p:nvSpPr>
          <p:cNvPr id="1049512" name="任意多边形 6"/>
          <p:cNvSpPr/>
          <p:nvPr/>
        </p:nvSpPr>
        <p:spPr>
          <a:xfrm rot="16200000">
            <a:off x="1361073" y="1482404"/>
            <a:ext cx="1819275" cy="2860998"/>
          </a:xfrm>
          <a:custGeom>
            <a:avLst/>
            <a:gdLst>
              <a:gd name="connsiteX0" fmla="*/ 0 w 4402667"/>
              <a:gd name="connsiteY0" fmla="*/ 0 h 836506"/>
              <a:gd name="connsiteX1" fmla="*/ 4402667 w 4402667"/>
              <a:gd name="connsiteY1" fmla="*/ 0 h 836506"/>
              <a:gd name="connsiteX2" fmla="*/ 4402667 w 4402667"/>
              <a:gd name="connsiteY2" fmla="*/ 836506 h 836506"/>
              <a:gd name="connsiteX3" fmla="*/ 0 w 4402667"/>
              <a:gd name="connsiteY3" fmla="*/ 836506 h 836506"/>
              <a:gd name="connsiteX4" fmla="*/ 0 w 4402667"/>
              <a:gd name="connsiteY4" fmla="*/ 0 h 836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2667" h="836506">
                <a:moveTo>
                  <a:pt x="0" y="0"/>
                </a:moveTo>
                <a:lnTo>
                  <a:pt x="4402667" y="0"/>
                </a:lnTo>
                <a:lnTo>
                  <a:pt x="4402667" y="836506"/>
                </a:lnTo>
                <a:lnTo>
                  <a:pt x="0" y="836506"/>
                </a:lnTo>
                <a:lnTo>
                  <a:pt x="0" y="0"/>
                </a:lnTo>
                <a:close/>
              </a:path>
            </a:pathLst>
          </a:custGeom>
          <a:solidFill>
            <a:srgbClr val="CC66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2384" tIns="32385" rIns="32385" bIns="32384" spcCol="1270" anchor="ctr"/>
          <a:lstStyle/>
          <a:p>
            <a:pPr algn="ctr" defTabSz="2266950">
              <a:lnSpc>
                <a:spcPct val="90000"/>
              </a:lnSpc>
              <a:spcAft>
                <a:spcPct val="35000"/>
              </a:spcAft>
            </a:pPr>
            <a:endParaRPr lang="zh-CN" altLang="en-US" sz="5100"/>
          </a:p>
        </p:txBody>
      </p:sp>
      <p:sp>
        <p:nvSpPr>
          <p:cNvPr id="1049513" name="任意多边形 7"/>
          <p:cNvSpPr/>
          <p:nvPr/>
        </p:nvSpPr>
        <p:spPr>
          <a:xfrm>
            <a:off x="4367957" y="1580992"/>
            <a:ext cx="3271838" cy="836613"/>
          </a:xfrm>
          <a:custGeom>
            <a:avLst/>
            <a:gdLst>
              <a:gd name="connsiteX0" fmla="*/ 0 w 2743742"/>
              <a:gd name="connsiteY0" fmla="*/ 0 h 836506"/>
              <a:gd name="connsiteX1" fmla="*/ 2743742 w 2743742"/>
              <a:gd name="connsiteY1" fmla="*/ 0 h 836506"/>
              <a:gd name="connsiteX2" fmla="*/ 2743742 w 2743742"/>
              <a:gd name="connsiteY2" fmla="*/ 836506 h 836506"/>
              <a:gd name="connsiteX3" fmla="*/ 0 w 2743742"/>
              <a:gd name="connsiteY3" fmla="*/ 836506 h 836506"/>
              <a:gd name="connsiteX4" fmla="*/ 0 w 2743742"/>
              <a:gd name="connsiteY4" fmla="*/ 0 h 836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742" h="836506">
                <a:moveTo>
                  <a:pt x="0" y="0"/>
                </a:moveTo>
                <a:lnTo>
                  <a:pt x="2743742" y="0"/>
                </a:lnTo>
                <a:lnTo>
                  <a:pt x="2743742" y="836506"/>
                </a:lnTo>
                <a:lnTo>
                  <a:pt x="0" y="836506"/>
                </a:lnTo>
                <a:lnTo>
                  <a:pt x="0" y="0"/>
                </a:lnTo>
                <a:close/>
              </a:path>
            </a:pathLst>
          </a:custGeom>
          <a:solidFill>
            <a:srgbClr val="00B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2385" tIns="32385" rIns="32385" bIns="32385" spcCol="1270" anchor="ctr"/>
          <a:lstStyle/>
          <a:p>
            <a:pPr algn="ctr" defTabSz="2266950">
              <a:lnSpc>
                <a:spcPct val="90000"/>
              </a:lnSpc>
              <a:spcAft>
                <a:spcPct val="35000"/>
              </a:spcAft>
            </a:pPr>
            <a:r>
              <a:rPr lang="zh-CN" altLang="en-US" b="1" dirty="0">
                <a:latin typeface="微软雅黑" panose="020B0503020204020204" pitchFamily="34" charset="-122"/>
                <a:ea typeface="微软雅黑" panose="020B0503020204020204" pitchFamily="34" charset="-122"/>
              </a:rPr>
              <a:t>应当具备国家规定的资质条件</a:t>
            </a:r>
            <a:endParaRPr lang="zh-CN" altLang="en-US" b="1" dirty="0">
              <a:latin typeface="微软雅黑" panose="020B0503020204020204" pitchFamily="34" charset="-122"/>
              <a:ea typeface="微软雅黑" panose="020B0503020204020204" pitchFamily="34" charset="-122"/>
            </a:endParaRPr>
          </a:p>
        </p:txBody>
      </p:sp>
      <p:sp>
        <p:nvSpPr>
          <p:cNvPr id="1049514" name="任意多边形 8"/>
          <p:cNvSpPr/>
          <p:nvPr/>
        </p:nvSpPr>
        <p:spPr>
          <a:xfrm>
            <a:off x="4367957" y="3389153"/>
            <a:ext cx="7201445" cy="836612"/>
          </a:xfrm>
          <a:custGeom>
            <a:avLst/>
            <a:gdLst>
              <a:gd name="connsiteX0" fmla="*/ 0 w 2743742"/>
              <a:gd name="connsiteY0" fmla="*/ 0 h 836506"/>
              <a:gd name="connsiteX1" fmla="*/ 2743742 w 2743742"/>
              <a:gd name="connsiteY1" fmla="*/ 0 h 836506"/>
              <a:gd name="connsiteX2" fmla="*/ 2743742 w 2743742"/>
              <a:gd name="connsiteY2" fmla="*/ 836506 h 836506"/>
              <a:gd name="connsiteX3" fmla="*/ 0 w 2743742"/>
              <a:gd name="connsiteY3" fmla="*/ 836506 h 836506"/>
              <a:gd name="connsiteX4" fmla="*/ 0 w 2743742"/>
              <a:gd name="connsiteY4" fmla="*/ 0 h 836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742" h="836506">
                <a:moveTo>
                  <a:pt x="0" y="0"/>
                </a:moveTo>
                <a:lnTo>
                  <a:pt x="2743742" y="0"/>
                </a:lnTo>
                <a:lnTo>
                  <a:pt x="2743742" y="836506"/>
                </a:lnTo>
                <a:lnTo>
                  <a:pt x="0" y="836506"/>
                </a:lnTo>
                <a:lnTo>
                  <a:pt x="0" y="0"/>
                </a:lnTo>
                <a:close/>
              </a:path>
            </a:pathLst>
          </a:cu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2385" tIns="32385" rIns="32385" bIns="32385" spcCol="1270" anchor="ctr"/>
          <a:lstStyle/>
          <a:p>
            <a:pPr algn="ctr" defTabSz="2266950">
              <a:lnSpc>
                <a:spcPct val="90000"/>
              </a:lnSpc>
              <a:spcAft>
                <a:spcPct val="35000"/>
              </a:spcAft>
            </a:pPr>
            <a:r>
              <a:rPr lang="zh-CN" altLang="en-US" b="1" dirty="0">
                <a:latin typeface="微软雅黑" panose="020B0503020204020204" pitchFamily="34" charset="-122"/>
                <a:ea typeface="微软雅黑" panose="020B0503020204020204" pitchFamily="34" charset="-122"/>
              </a:rPr>
              <a:t>对其作出的安全评价、认证、检测、检验结果的合法性、真实性负责。</a:t>
            </a:r>
            <a:endParaRPr lang="zh-CN" altLang="en-US" b="1" dirty="0">
              <a:latin typeface="微软雅黑" panose="020B0503020204020204" pitchFamily="34" charset="-122"/>
              <a:ea typeface="微软雅黑" panose="020B0503020204020204" pitchFamily="34" charset="-122"/>
            </a:endParaRPr>
          </a:p>
        </p:txBody>
      </p:sp>
      <p:sp>
        <p:nvSpPr>
          <p:cNvPr id="1049515" name="矩形 9"/>
          <p:cNvSpPr>
            <a:spLocks noChangeArrowheads="1"/>
          </p:cNvSpPr>
          <p:nvPr/>
        </p:nvSpPr>
        <p:spPr bwMode="auto">
          <a:xfrm>
            <a:off x="840211" y="2377916"/>
            <a:ext cx="2860998" cy="961289"/>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承担安全评价、认证、检测、检验职责的机构</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049516" name="六边形 9"/>
          <p:cNvSpPr/>
          <p:nvPr/>
        </p:nvSpPr>
        <p:spPr>
          <a:xfrm>
            <a:off x="9841210" y="11663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72</a:t>
            </a:r>
            <a:endParaRPr lang="zh-CN" altLang="en-US" sz="2800" dirty="0"/>
          </a:p>
        </p:txBody>
      </p:sp>
      <p:sp>
        <p:nvSpPr>
          <p:cNvPr id="1049517" name="矩形 1"/>
          <p:cNvSpPr/>
          <p:nvPr/>
        </p:nvSpPr>
        <p:spPr>
          <a:xfrm>
            <a:off x="840211" y="4437113"/>
            <a:ext cx="10178329" cy="1338828"/>
          </a:xfrm>
          <a:prstGeom prst="rect">
            <a:avLst/>
          </a:prstGeom>
        </p:spPr>
        <p:txBody>
          <a:bodyPr wrap="square">
            <a:spAutoFit/>
          </a:bodyPr>
          <a:lstStyle/>
          <a:p>
            <a:pPr marL="285750" indent="-285750">
              <a:lnSpc>
                <a:spcPct val="150000"/>
              </a:lnSpc>
              <a:buFont typeface="Wingdings" panose="05000000000000000000" pitchFamily="2" charset="2"/>
              <a:buChar char="Ø"/>
            </a:pPr>
            <a:r>
              <a:rPr lang="zh-CN" altLang="en-US" b="1" dirty="0">
                <a:latin typeface="微软雅黑" panose="020B0503020204020204" pitchFamily="34" charset="-122"/>
                <a:ea typeface="微软雅黑" panose="020B0503020204020204" pitchFamily="34" charset="-122"/>
              </a:rPr>
              <a:t>资质条件</a:t>
            </a:r>
            <a:r>
              <a:rPr lang="zh-CN" altLang="en-US" dirty="0">
                <a:latin typeface="微软雅黑" panose="020B0503020204020204" pitchFamily="34" charset="-122"/>
                <a:ea typeface="微软雅黑" panose="020B0503020204020204" pitchFamily="34" charset="-122"/>
              </a:rPr>
              <a:t>由国务院应急管理部门会同国务院有关部门制定。</a:t>
            </a:r>
            <a:endParaRPr lang="zh-CN" altLang="en-US"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dirty="0">
                <a:latin typeface="微软雅黑" panose="020B0503020204020204" pitchFamily="34" charset="-122"/>
                <a:ea typeface="微软雅黑" panose="020B0503020204020204" pitchFamily="34" charset="-122"/>
              </a:rPr>
              <a:t>承担安全评价、认证、检测、检验职责的机构应当</a:t>
            </a:r>
            <a:r>
              <a:rPr lang="zh-CN" altLang="en-US" b="1" dirty="0">
                <a:latin typeface="微软雅黑" panose="020B0503020204020204" pitchFamily="34" charset="-122"/>
                <a:ea typeface="微软雅黑" panose="020B0503020204020204" pitchFamily="34" charset="-122"/>
              </a:rPr>
              <a:t>建立并实施服务公开和报告公开制度，不得租借资质、挂靠、出具虚假报告。</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0" name="组合 9"/>
          <p:cNvGrpSpPr/>
          <p:nvPr/>
        </p:nvGrpSpPr>
        <p:grpSpPr>
          <a:xfrm>
            <a:off x="1792335" y="1788407"/>
            <a:ext cx="3982703" cy="1399380"/>
            <a:chOff x="1420241" y="1354193"/>
            <a:chExt cx="3982703" cy="1399380"/>
          </a:xfrm>
        </p:grpSpPr>
        <p:pic>
          <p:nvPicPr>
            <p:cNvPr id="2097291" name="图片 1"/>
            <p:cNvPicPr>
              <a:picLocks noChangeAspect="1"/>
            </p:cNvPicPr>
            <p:nvPr/>
          </p:nvPicPr>
          <p:blipFill>
            <a:blip r:embed="rId1" cstate="print"/>
            <a:stretch>
              <a:fillRect/>
            </a:stretch>
          </p:blipFill>
          <p:spPr>
            <a:xfrm>
              <a:off x="1420241" y="1391343"/>
              <a:ext cx="1512168" cy="1023676"/>
            </a:xfrm>
            <a:prstGeom prst="rect">
              <a:avLst/>
            </a:prstGeom>
          </p:spPr>
        </p:pic>
        <p:pic>
          <p:nvPicPr>
            <p:cNvPr id="2097292" name="图片 3"/>
            <p:cNvPicPr>
              <a:picLocks noChangeAspect="1"/>
            </p:cNvPicPr>
            <p:nvPr/>
          </p:nvPicPr>
          <p:blipFill>
            <a:blip r:embed="rId2" cstate="print"/>
            <a:stretch>
              <a:fillRect/>
            </a:stretch>
          </p:blipFill>
          <p:spPr>
            <a:xfrm>
              <a:off x="3277586" y="1478915"/>
              <a:ext cx="826947" cy="936104"/>
            </a:xfrm>
            <a:prstGeom prst="rect">
              <a:avLst/>
            </a:prstGeom>
          </p:spPr>
        </p:pic>
        <p:pic>
          <p:nvPicPr>
            <p:cNvPr id="2097293" name="图片 4"/>
            <p:cNvPicPr>
              <a:picLocks noChangeAspect="1"/>
            </p:cNvPicPr>
            <p:nvPr/>
          </p:nvPicPr>
          <p:blipFill>
            <a:blip r:embed="rId3" cstate="print"/>
            <a:stretch>
              <a:fillRect/>
            </a:stretch>
          </p:blipFill>
          <p:spPr>
            <a:xfrm>
              <a:off x="4292885" y="1354193"/>
              <a:ext cx="1060826" cy="1060826"/>
            </a:xfrm>
            <a:prstGeom prst="rect">
              <a:avLst/>
            </a:prstGeom>
          </p:spPr>
        </p:pic>
        <p:sp>
          <p:nvSpPr>
            <p:cNvPr id="1049518" name="矩形 6"/>
            <p:cNvSpPr/>
            <p:nvPr/>
          </p:nvSpPr>
          <p:spPr>
            <a:xfrm>
              <a:off x="1790643" y="2415019"/>
              <a:ext cx="771365" cy="338554"/>
            </a:xfrm>
            <a:prstGeom prst="rect">
              <a:avLst/>
            </a:prstGeom>
          </p:spPr>
          <p:txBody>
            <a:bodyPr wrap="none">
              <a:spAutoFit/>
            </a:bodyPr>
            <a:lstStyle/>
            <a:p>
              <a:r>
                <a:rPr lang="zh-CN" altLang="en-US" sz="1600" b="1" spc="300" dirty="0">
                  <a:solidFill>
                    <a:srgbClr val="4472C4"/>
                  </a:solidFill>
                  <a:latin typeface="微软雅黑" panose="020B0503020204020204" pitchFamily="34" charset="-122"/>
                  <a:ea typeface="微软雅黑" panose="020B0503020204020204" pitchFamily="34" charset="-122"/>
                </a:rPr>
                <a:t>电 话</a:t>
              </a:r>
              <a:endParaRPr lang="zh-CN" altLang="en-US" sz="1600" b="1" spc="300" dirty="0">
                <a:solidFill>
                  <a:srgbClr val="4472C4"/>
                </a:solidFill>
                <a:latin typeface="微软雅黑" panose="020B0503020204020204" pitchFamily="34" charset="-122"/>
                <a:ea typeface="微软雅黑" panose="020B0503020204020204" pitchFamily="34" charset="-122"/>
              </a:endParaRPr>
            </a:p>
          </p:txBody>
        </p:sp>
        <p:sp>
          <p:nvSpPr>
            <p:cNvPr id="1049519" name="矩形 7"/>
            <p:cNvSpPr/>
            <p:nvPr/>
          </p:nvSpPr>
          <p:spPr>
            <a:xfrm>
              <a:off x="3282333" y="2415019"/>
              <a:ext cx="671979" cy="338554"/>
            </a:xfrm>
            <a:prstGeom prst="rect">
              <a:avLst/>
            </a:prstGeom>
          </p:spPr>
          <p:txBody>
            <a:bodyPr wrap="none">
              <a:spAutoFit/>
            </a:bodyPr>
            <a:lstStyle/>
            <a:p>
              <a:pPr algn="ctr"/>
              <a:r>
                <a:rPr lang="zh-CN" altLang="en-US" sz="1600" b="1" spc="300" dirty="0">
                  <a:solidFill>
                    <a:srgbClr val="4472C4"/>
                  </a:solidFill>
                  <a:latin typeface="微软雅黑" panose="020B0503020204020204" pitchFamily="34" charset="-122"/>
                  <a:ea typeface="微软雅黑" panose="020B0503020204020204" pitchFamily="34" charset="-122"/>
                </a:rPr>
                <a:t>信箱</a:t>
              </a:r>
              <a:endParaRPr lang="zh-CN" altLang="en-US" sz="1600" b="1" spc="300" dirty="0">
                <a:solidFill>
                  <a:srgbClr val="4472C4"/>
                </a:solidFill>
                <a:latin typeface="微软雅黑" panose="020B0503020204020204" pitchFamily="34" charset="-122"/>
                <a:ea typeface="微软雅黑" panose="020B0503020204020204" pitchFamily="34" charset="-122"/>
              </a:endParaRPr>
            </a:p>
          </p:txBody>
        </p:sp>
        <p:sp>
          <p:nvSpPr>
            <p:cNvPr id="1049520" name="矩形 8"/>
            <p:cNvSpPr/>
            <p:nvPr/>
          </p:nvSpPr>
          <p:spPr>
            <a:xfrm>
              <a:off x="4243652" y="2415019"/>
              <a:ext cx="1159292" cy="338554"/>
            </a:xfrm>
            <a:prstGeom prst="rect">
              <a:avLst/>
            </a:prstGeom>
          </p:spPr>
          <p:txBody>
            <a:bodyPr wrap="none">
              <a:spAutoFit/>
            </a:bodyPr>
            <a:lstStyle/>
            <a:p>
              <a:pPr algn="ctr"/>
              <a:r>
                <a:rPr lang="zh-CN" altLang="en-US" sz="1600" b="1" spc="300" dirty="0">
                  <a:solidFill>
                    <a:srgbClr val="4472C4"/>
                  </a:solidFill>
                  <a:latin typeface="微软雅黑" panose="020B0503020204020204" pitchFamily="34" charset="-122"/>
                  <a:ea typeface="微软雅黑" panose="020B0503020204020204" pitchFamily="34" charset="-122"/>
                </a:rPr>
                <a:t>电子邮件</a:t>
              </a:r>
              <a:endParaRPr lang="zh-CN" altLang="en-US" sz="1600" b="1" spc="300" dirty="0">
                <a:solidFill>
                  <a:srgbClr val="4472C4"/>
                </a:solidFill>
                <a:latin typeface="微软雅黑" panose="020B0503020204020204" pitchFamily="34" charset="-122"/>
                <a:ea typeface="微软雅黑" panose="020B0503020204020204" pitchFamily="34" charset="-122"/>
              </a:endParaRPr>
            </a:p>
          </p:txBody>
        </p:sp>
      </p:grpSp>
      <p:pic>
        <p:nvPicPr>
          <p:cNvPr id="2097294" name="Picture 20" descr="http://www.jitu5.com/uploads/allimg/141127/259024-14112F9251085.jpg"/>
          <p:cNvPicPr>
            <a:picLocks noChangeAspect="1" noChangeArrowheads="1"/>
          </p:cNvPicPr>
          <p:nvPr/>
        </p:nvPicPr>
        <p:blipFill rotWithShape="1">
          <a:blip r:embed="rId4" cstate="print"/>
          <a:srcRect/>
          <a:stretch>
            <a:fillRect/>
          </a:stretch>
        </p:blipFill>
        <p:spPr bwMode="auto">
          <a:xfrm>
            <a:off x="3169676" y="4349413"/>
            <a:ext cx="905499" cy="1448799"/>
          </a:xfrm>
          <a:prstGeom prst="rect">
            <a:avLst/>
          </a:prstGeom>
          <a:noFill/>
        </p:spPr>
      </p:pic>
      <p:sp>
        <p:nvSpPr>
          <p:cNvPr id="1049521" name="AutoShape 4"/>
          <p:cNvSpPr>
            <a:spLocks noChangeArrowheads="1"/>
          </p:cNvSpPr>
          <p:nvPr/>
        </p:nvSpPr>
        <p:spPr bwMode="auto">
          <a:xfrm rot="5400000">
            <a:off x="3467019" y="2323361"/>
            <a:ext cx="539059" cy="3456384"/>
          </a:xfrm>
          <a:prstGeom prst="chevron">
            <a:avLst>
              <a:gd name="adj" fmla="val 85426"/>
            </a:avLst>
          </a:prstGeom>
          <a:solidFill>
            <a:srgbClr val="DC3C00"/>
          </a:solidFill>
          <a:ln w="6350">
            <a:noFill/>
            <a:miter lim="800000"/>
          </a:ln>
          <a:effectLst/>
        </p:spPr>
        <p:txBody>
          <a:bodyPr wrap="none"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049522" name="矩形 32"/>
          <p:cNvSpPr/>
          <p:nvPr/>
        </p:nvSpPr>
        <p:spPr>
          <a:xfrm>
            <a:off x="2163040" y="3227041"/>
            <a:ext cx="3147015" cy="646331"/>
          </a:xfrm>
          <a:prstGeom prst="rect">
            <a:avLst/>
          </a:prstGeom>
        </p:spPr>
        <p:txBody>
          <a:bodyPr wrap="none">
            <a:spAutoFit/>
          </a:bodyPr>
          <a:lstStyle/>
          <a:p>
            <a:pPr algn="ctr"/>
            <a:r>
              <a:rPr lang="zh-CN" altLang="en-US" b="1" spc="300" dirty="0">
                <a:solidFill>
                  <a:srgbClr val="D5107A"/>
                </a:solidFill>
                <a:latin typeface="微软雅黑" panose="020B0503020204020204" pitchFamily="34" charset="-122"/>
                <a:ea typeface="微软雅黑" panose="020B0503020204020204" pitchFamily="34" charset="-122"/>
              </a:rPr>
              <a:t>等网络举报平台</a:t>
            </a:r>
            <a:endParaRPr lang="en-US" altLang="zh-CN" b="1" spc="300" dirty="0">
              <a:solidFill>
                <a:srgbClr val="D5107A"/>
              </a:solidFill>
              <a:latin typeface="微软雅黑" panose="020B0503020204020204" pitchFamily="34" charset="-122"/>
              <a:ea typeface="微软雅黑" panose="020B0503020204020204" pitchFamily="34" charset="-122"/>
            </a:endParaRPr>
          </a:p>
          <a:p>
            <a:pPr algn="ctr"/>
            <a:r>
              <a:rPr lang="zh-CN" altLang="en-US" b="1" spc="300" dirty="0">
                <a:solidFill>
                  <a:srgbClr val="D5107A"/>
                </a:solidFill>
                <a:latin typeface="微软雅黑" panose="020B0503020204020204" pitchFamily="34" charset="-122"/>
                <a:ea typeface="微软雅黑" panose="020B0503020204020204" pitchFamily="34" charset="-122"/>
              </a:rPr>
              <a:t>受理有关安全生产的举报</a:t>
            </a:r>
            <a:endParaRPr lang="zh-CN" altLang="en-US" b="1" spc="300" dirty="0">
              <a:solidFill>
                <a:srgbClr val="D5107A"/>
              </a:solidFill>
              <a:latin typeface="微软雅黑" panose="020B0503020204020204" pitchFamily="34" charset="-122"/>
              <a:ea typeface="微软雅黑" panose="020B0503020204020204" pitchFamily="34" charset="-122"/>
            </a:endParaRPr>
          </a:p>
        </p:txBody>
      </p:sp>
      <p:sp>
        <p:nvSpPr>
          <p:cNvPr id="1049523" name="矩形 33"/>
          <p:cNvSpPr/>
          <p:nvPr/>
        </p:nvSpPr>
        <p:spPr>
          <a:xfrm>
            <a:off x="3035705" y="5939988"/>
            <a:ext cx="1107996"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调查核实</a:t>
            </a:r>
            <a:endParaRPr lang="zh-CN" altLang="en-US" b="1" dirty="0">
              <a:latin typeface="微软雅黑" panose="020B0503020204020204" pitchFamily="34" charset="-122"/>
              <a:ea typeface="微软雅黑" panose="020B0503020204020204" pitchFamily="34" charset="-122"/>
            </a:endParaRPr>
          </a:p>
        </p:txBody>
      </p:sp>
      <p:sp>
        <p:nvSpPr>
          <p:cNvPr id="1049524" name="矩形 36"/>
          <p:cNvSpPr/>
          <p:nvPr/>
        </p:nvSpPr>
        <p:spPr>
          <a:xfrm>
            <a:off x="1128242" y="2000079"/>
            <a:ext cx="441146" cy="1323439"/>
          </a:xfrm>
          <a:prstGeom prst="rect">
            <a:avLst/>
          </a:prstGeom>
        </p:spPr>
        <p:txBody>
          <a:bodyPr wrap="none">
            <a:spAutoFit/>
          </a:bodyPr>
          <a:lstStyle/>
          <a:p>
            <a:r>
              <a:rPr lang="zh-CN" altLang="en-US" sz="2000" b="1" dirty="0">
                <a:solidFill>
                  <a:srgbClr val="4472C4"/>
                </a:solidFill>
                <a:latin typeface="微软雅黑" panose="020B0503020204020204" pitchFamily="34" charset="-122"/>
                <a:ea typeface="微软雅黑" panose="020B0503020204020204" pitchFamily="34" charset="-122"/>
              </a:rPr>
              <a:t>公</a:t>
            </a:r>
            <a:endParaRPr lang="en-US" altLang="zh-CN" sz="2000" b="1" dirty="0">
              <a:solidFill>
                <a:srgbClr val="4472C4"/>
              </a:solidFill>
              <a:latin typeface="微软雅黑" panose="020B0503020204020204" pitchFamily="34" charset="-122"/>
              <a:ea typeface="微软雅黑" panose="020B0503020204020204" pitchFamily="34" charset="-122"/>
            </a:endParaRPr>
          </a:p>
          <a:p>
            <a:r>
              <a:rPr lang="zh-CN" altLang="en-US" sz="2000" b="1" dirty="0">
                <a:solidFill>
                  <a:srgbClr val="4472C4"/>
                </a:solidFill>
                <a:latin typeface="微软雅黑" panose="020B0503020204020204" pitchFamily="34" charset="-122"/>
                <a:ea typeface="微软雅黑" panose="020B0503020204020204" pitchFamily="34" charset="-122"/>
              </a:rPr>
              <a:t>开</a:t>
            </a:r>
            <a:endParaRPr lang="en-US" altLang="zh-CN" sz="2000" b="1" dirty="0">
              <a:solidFill>
                <a:srgbClr val="4472C4"/>
              </a:solidFill>
              <a:latin typeface="微软雅黑" panose="020B0503020204020204" pitchFamily="34" charset="-122"/>
              <a:ea typeface="微软雅黑" panose="020B0503020204020204" pitchFamily="34" charset="-122"/>
            </a:endParaRPr>
          </a:p>
          <a:p>
            <a:r>
              <a:rPr lang="zh-CN" altLang="en-US" sz="2000" b="1" dirty="0">
                <a:solidFill>
                  <a:srgbClr val="4472C4"/>
                </a:solidFill>
                <a:latin typeface="微软雅黑" panose="020B0503020204020204" pitchFamily="34" charset="-122"/>
                <a:ea typeface="微软雅黑" panose="020B0503020204020204" pitchFamily="34" charset="-122"/>
              </a:rPr>
              <a:t>举</a:t>
            </a:r>
            <a:endParaRPr lang="en-US" altLang="zh-CN" sz="2000" b="1" dirty="0">
              <a:solidFill>
                <a:srgbClr val="4472C4"/>
              </a:solidFill>
              <a:latin typeface="微软雅黑" panose="020B0503020204020204" pitchFamily="34" charset="-122"/>
              <a:ea typeface="微软雅黑" panose="020B0503020204020204" pitchFamily="34" charset="-122"/>
            </a:endParaRPr>
          </a:p>
          <a:p>
            <a:r>
              <a:rPr lang="zh-CN" altLang="en-US" sz="2000" b="1" dirty="0">
                <a:solidFill>
                  <a:srgbClr val="4472C4"/>
                </a:solidFill>
                <a:latin typeface="微软雅黑" panose="020B0503020204020204" pitchFamily="34" charset="-122"/>
                <a:ea typeface="微软雅黑" panose="020B0503020204020204" pitchFamily="34" charset="-122"/>
              </a:rPr>
              <a:t>报</a:t>
            </a:r>
            <a:endParaRPr lang="zh-CN" altLang="en-US" sz="2000" b="1" dirty="0">
              <a:solidFill>
                <a:srgbClr val="4472C4"/>
              </a:solidFill>
              <a:latin typeface="微软雅黑" panose="020B0503020204020204" pitchFamily="34" charset="-122"/>
              <a:ea typeface="微软雅黑" panose="020B0503020204020204" pitchFamily="34" charset="-122"/>
            </a:endParaRPr>
          </a:p>
        </p:txBody>
      </p:sp>
      <p:grpSp>
        <p:nvGrpSpPr>
          <p:cNvPr id="351" name="组合 46"/>
          <p:cNvGrpSpPr/>
          <p:nvPr/>
        </p:nvGrpSpPr>
        <p:grpSpPr>
          <a:xfrm>
            <a:off x="5058838" y="4447004"/>
            <a:ext cx="1215103" cy="1351206"/>
            <a:chOff x="5051150" y="3558249"/>
            <a:chExt cx="1215103" cy="1351206"/>
          </a:xfrm>
        </p:grpSpPr>
        <p:sp>
          <p:nvSpPr>
            <p:cNvPr id="1049525" name="矩形 37"/>
            <p:cNvSpPr/>
            <p:nvPr/>
          </p:nvSpPr>
          <p:spPr>
            <a:xfrm>
              <a:off x="5051150" y="3558249"/>
              <a:ext cx="1215103" cy="1351206"/>
            </a:xfrm>
            <a:prstGeom prst="rect">
              <a:avLst/>
            </a:prstGeom>
            <a:solidFill>
              <a:schemeClr val="bg1">
                <a:lumMod val="85000"/>
              </a:schemeClr>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526" name="矩形 38"/>
            <p:cNvSpPr/>
            <p:nvPr/>
          </p:nvSpPr>
          <p:spPr>
            <a:xfrm>
              <a:off x="5066093" y="3700734"/>
              <a:ext cx="1159292" cy="338554"/>
            </a:xfrm>
            <a:prstGeom prst="rect">
              <a:avLst/>
            </a:prstGeom>
          </p:spPr>
          <p:txBody>
            <a:bodyPr wrap="none">
              <a:spAutoFit/>
            </a:bodyPr>
            <a:lstStyle/>
            <a:p>
              <a:r>
                <a:rPr lang="zh-CN" altLang="en-US" sz="1600" b="1" spc="300" dirty="0">
                  <a:latin typeface="微软雅黑" panose="020B0503020204020204" pitchFamily="34" charset="-122"/>
                  <a:ea typeface="微软雅黑" panose="020B0503020204020204" pitchFamily="34" charset="-122"/>
                </a:rPr>
                <a:t>书面材料</a:t>
              </a:r>
              <a:endParaRPr lang="zh-CN" altLang="en-US" sz="1600" b="1" spc="300" dirty="0">
                <a:latin typeface="微软雅黑" panose="020B0503020204020204" pitchFamily="34" charset="-122"/>
                <a:ea typeface="微软雅黑" panose="020B0503020204020204" pitchFamily="34" charset="-122"/>
              </a:endParaRPr>
            </a:p>
          </p:txBody>
        </p:sp>
        <p:cxnSp>
          <p:nvCxnSpPr>
            <p:cNvPr id="3145870" name="直接连接符 40"/>
            <p:cNvCxnSpPr/>
            <p:nvPr/>
          </p:nvCxnSpPr>
          <p:spPr>
            <a:xfrm>
              <a:off x="5173171" y="4121148"/>
              <a:ext cx="9361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45871" name="直接连接符 42"/>
            <p:cNvCxnSpPr/>
            <p:nvPr/>
          </p:nvCxnSpPr>
          <p:spPr>
            <a:xfrm>
              <a:off x="5182205" y="4337172"/>
              <a:ext cx="9361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45872" name="直接连接符 43"/>
            <p:cNvCxnSpPr/>
            <p:nvPr/>
          </p:nvCxnSpPr>
          <p:spPr>
            <a:xfrm>
              <a:off x="5182205" y="4625204"/>
              <a:ext cx="936104"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49527" name="右箭头 44"/>
          <p:cNvSpPr/>
          <p:nvPr/>
        </p:nvSpPr>
        <p:spPr>
          <a:xfrm>
            <a:off x="4175244" y="4623424"/>
            <a:ext cx="792000" cy="936000"/>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528" name="矩形 45"/>
          <p:cNvSpPr>
            <a:spLocks noChangeArrowheads="1"/>
          </p:cNvSpPr>
          <p:nvPr/>
        </p:nvSpPr>
        <p:spPr bwMode="auto">
          <a:xfrm>
            <a:off x="4174423" y="4901029"/>
            <a:ext cx="646331" cy="369332"/>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形成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1049529" name="矩形 51"/>
          <p:cNvSpPr/>
          <p:nvPr/>
        </p:nvSpPr>
        <p:spPr>
          <a:xfrm>
            <a:off x="6288884" y="4535202"/>
            <a:ext cx="1005403" cy="1002967"/>
          </a:xfrm>
          <a:prstGeom prst="rect">
            <a:avLst/>
          </a:prstGeom>
        </p:spPr>
        <p:txBody>
          <a:bodyPr wrap="none">
            <a:spAutoFit/>
          </a:bodyPr>
          <a:lstStyle/>
          <a:p>
            <a:pPr>
              <a:lnSpc>
                <a:spcPct val="200000"/>
              </a:lnSpc>
            </a:pPr>
            <a:r>
              <a:rPr lang="zh-CN" altLang="en-US" sz="1600" b="1" dirty="0">
                <a:solidFill>
                  <a:srgbClr val="D5107A"/>
                </a:solidFill>
                <a:latin typeface="微软雅黑" panose="020B0503020204020204" pitchFamily="34" charset="-122"/>
                <a:ea typeface="微软雅黑" panose="020B0503020204020204" pitchFamily="34" charset="-122"/>
              </a:rPr>
              <a:t>需要落实</a:t>
            </a:r>
            <a:endParaRPr lang="en-US" altLang="zh-CN" sz="1600" b="1" dirty="0">
              <a:solidFill>
                <a:srgbClr val="D5107A"/>
              </a:solidFill>
              <a:latin typeface="微软雅黑" panose="020B0503020204020204" pitchFamily="34" charset="-122"/>
              <a:ea typeface="微软雅黑" panose="020B0503020204020204" pitchFamily="34" charset="-122"/>
            </a:endParaRPr>
          </a:p>
          <a:p>
            <a:pPr>
              <a:lnSpc>
                <a:spcPct val="200000"/>
              </a:lnSpc>
            </a:pPr>
            <a:r>
              <a:rPr lang="zh-CN" altLang="en-US" sz="1600" b="1" dirty="0">
                <a:solidFill>
                  <a:srgbClr val="D5107A"/>
                </a:solidFill>
                <a:latin typeface="微软雅黑" panose="020B0503020204020204" pitchFamily="34" charset="-122"/>
                <a:ea typeface="微软雅黑" panose="020B0503020204020204" pitchFamily="34" charset="-122"/>
              </a:rPr>
              <a:t>整改措施</a:t>
            </a:r>
            <a:endParaRPr lang="zh-CN" altLang="en-US" sz="1600" b="1" dirty="0">
              <a:solidFill>
                <a:srgbClr val="D5107A"/>
              </a:solidFill>
              <a:latin typeface="微软雅黑" panose="020B0503020204020204" pitchFamily="34" charset="-122"/>
              <a:ea typeface="微软雅黑" panose="020B0503020204020204" pitchFamily="34" charset="-122"/>
            </a:endParaRPr>
          </a:p>
        </p:txBody>
      </p:sp>
      <p:cxnSp>
        <p:nvCxnSpPr>
          <p:cNvPr id="3145873" name="直接箭头连接符 53"/>
          <p:cNvCxnSpPr/>
          <p:nvPr/>
        </p:nvCxnSpPr>
        <p:spPr>
          <a:xfrm>
            <a:off x="6405832" y="5116835"/>
            <a:ext cx="1008112"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49530" name="任意多边形 55"/>
          <p:cNvSpPr/>
          <p:nvPr/>
        </p:nvSpPr>
        <p:spPr>
          <a:xfrm>
            <a:off x="7546845" y="4413073"/>
            <a:ext cx="1971979" cy="1385139"/>
          </a:xfrm>
          <a:custGeom>
            <a:avLst/>
            <a:gdLst>
              <a:gd name="connsiteX0" fmla="*/ 0 w 2743742"/>
              <a:gd name="connsiteY0" fmla="*/ 0 h 836506"/>
              <a:gd name="connsiteX1" fmla="*/ 2743742 w 2743742"/>
              <a:gd name="connsiteY1" fmla="*/ 0 h 836506"/>
              <a:gd name="connsiteX2" fmla="*/ 2743742 w 2743742"/>
              <a:gd name="connsiteY2" fmla="*/ 836506 h 836506"/>
              <a:gd name="connsiteX3" fmla="*/ 0 w 2743742"/>
              <a:gd name="connsiteY3" fmla="*/ 836506 h 836506"/>
              <a:gd name="connsiteX4" fmla="*/ 0 w 2743742"/>
              <a:gd name="connsiteY4" fmla="*/ 0 h 836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742" h="836506">
                <a:moveTo>
                  <a:pt x="0" y="0"/>
                </a:moveTo>
                <a:lnTo>
                  <a:pt x="2743742" y="0"/>
                </a:lnTo>
                <a:lnTo>
                  <a:pt x="2743742" y="836506"/>
                </a:lnTo>
                <a:lnTo>
                  <a:pt x="0" y="836506"/>
                </a:lnTo>
                <a:lnTo>
                  <a:pt x="0" y="0"/>
                </a:lnTo>
                <a:close/>
              </a:path>
            </a:pathLst>
          </a:cu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2385" tIns="32385" rIns="32385" bIns="32385" spcCol="1270" anchor="ctr"/>
          <a:lstStyle/>
          <a:p>
            <a:pPr algn="ctr" defTabSz="2266950">
              <a:lnSpc>
                <a:spcPct val="150000"/>
              </a:lnSpc>
              <a:spcAft>
                <a:spcPct val="35000"/>
              </a:spcAft>
            </a:pPr>
            <a:r>
              <a:rPr lang="zh-CN" altLang="en-US" b="1" dirty="0">
                <a:latin typeface="微软雅黑" panose="020B0503020204020204" pitchFamily="34" charset="-122"/>
                <a:ea typeface="微软雅黑" panose="020B0503020204020204" pitchFamily="34" charset="-122"/>
              </a:rPr>
              <a:t>报经有关负责人</a:t>
            </a:r>
            <a:endParaRPr lang="zh-CN" altLang="en-US" b="1" dirty="0">
              <a:latin typeface="微软雅黑" panose="020B0503020204020204" pitchFamily="34" charset="-122"/>
              <a:ea typeface="微软雅黑" panose="020B0503020204020204" pitchFamily="34" charset="-122"/>
            </a:endParaRPr>
          </a:p>
          <a:p>
            <a:pPr algn="ctr" defTabSz="2266950">
              <a:lnSpc>
                <a:spcPct val="150000"/>
              </a:lnSpc>
              <a:spcAft>
                <a:spcPct val="35000"/>
              </a:spcAft>
            </a:pPr>
            <a:r>
              <a:rPr lang="zh-CN" altLang="en-US" b="1" dirty="0">
                <a:latin typeface="微软雅黑" panose="020B0503020204020204" pitchFamily="34" charset="-122"/>
                <a:ea typeface="微软雅黑" panose="020B0503020204020204" pitchFamily="34" charset="-122"/>
              </a:rPr>
              <a:t>签字并督促落实</a:t>
            </a:r>
            <a:endParaRPr lang="zh-CN" altLang="en-US" b="1" dirty="0">
              <a:latin typeface="微软雅黑" panose="020B0503020204020204" pitchFamily="34" charset="-122"/>
              <a:ea typeface="微软雅黑" panose="020B0503020204020204" pitchFamily="34" charset="-122"/>
            </a:endParaRPr>
          </a:p>
        </p:txBody>
      </p:sp>
      <p:cxnSp>
        <p:nvCxnSpPr>
          <p:cNvPr id="3145874" name="直接连接符 57"/>
          <p:cNvCxnSpPr/>
          <p:nvPr/>
        </p:nvCxnSpPr>
        <p:spPr>
          <a:xfrm>
            <a:off x="1376133" y="1196752"/>
            <a:ext cx="0" cy="504000"/>
          </a:xfrm>
          <a:prstGeom prst="line">
            <a:avLst/>
          </a:prstGeom>
          <a:ln w="76200">
            <a:solidFill>
              <a:srgbClr val="E70009"/>
            </a:solidFill>
          </a:ln>
        </p:spPr>
        <p:style>
          <a:lnRef idx="1">
            <a:schemeClr val="accent1"/>
          </a:lnRef>
          <a:fillRef idx="0">
            <a:schemeClr val="accent1"/>
          </a:fillRef>
          <a:effectRef idx="0">
            <a:schemeClr val="accent1"/>
          </a:effectRef>
          <a:fontRef idx="minor">
            <a:schemeClr val="tx1"/>
          </a:fontRef>
        </p:style>
      </p:cxnSp>
      <p:sp>
        <p:nvSpPr>
          <p:cNvPr id="1049531" name="矩形 58"/>
          <p:cNvSpPr/>
          <p:nvPr/>
        </p:nvSpPr>
        <p:spPr>
          <a:xfrm>
            <a:off x="1465978" y="1215333"/>
            <a:ext cx="7829636" cy="461665"/>
          </a:xfrm>
          <a:prstGeom prst="rect">
            <a:avLst/>
          </a:prstGeom>
        </p:spPr>
        <p:txBody>
          <a:bodyPr wrap="square">
            <a:spAutoFit/>
          </a:bodyPr>
          <a:lstStyle/>
          <a:p>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负有安全生产监督管理职责的部门建立</a:t>
            </a:r>
            <a:r>
              <a:rPr lang="zh-CN" altLang="en-US" sz="2400" b="1" dirty="0">
                <a:solidFill>
                  <a:srgbClr val="132A88"/>
                </a:solidFill>
                <a:latin typeface="微软雅黑" panose="020B0503020204020204" pitchFamily="34" charset="-122"/>
                <a:ea typeface="微软雅黑" panose="020B0503020204020204" pitchFamily="34" charset="-122"/>
              </a:rPr>
              <a:t>举报制度</a:t>
            </a:r>
            <a:endParaRPr lang="zh-CN" altLang="en-US" sz="2400" b="1" dirty="0">
              <a:solidFill>
                <a:srgbClr val="132A88"/>
              </a:solidFill>
              <a:latin typeface="微软雅黑" panose="020B0503020204020204" pitchFamily="34" charset="-122"/>
              <a:ea typeface="微软雅黑" panose="020B0503020204020204" pitchFamily="34" charset="-122"/>
            </a:endParaRPr>
          </a:p>
        </p:txBody>
      </p:sp>
      <p:sp>
        <p:nvSpPr>
          <p:cNvPr id="1049532" name="六边形 59"/>
          <p:cNvSpPr/>
          <p:nvPr/>
        </p:nvSpPr>
        <p:spPr>
          <a:xfrm>
            <a:off x="10900432" y="122036"/>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73</a:t>
            </a:r>
            <a:endParaRPr lang="zh-CN" altLang="en-US" sz="2800" dirty="0"/>
          </a:p>
        </p:txBody>
      </p:sp>
      <p:sp>
        <p:nvSpPr>
          <p:cNvPr id="1049533" name="矩形 5"/>
          <p:cNvSpPr/>
          <p:nvPr/>
        </p:nvSpPr>
        <p:spPr>
          <a:xfrm>
            <a:off x="9518824" y="4332005"/>
            <a:ext cx="2673971" cy="1569660"/>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对不属于本部门职责，需要由其他有关部门进行调查处理的，转交其他有关部门处理。</a:t>
            </a:r>
            <a:endParaRPr lang="zh-CN" altLang="en-US" sz="1600" dirty="0">
              <a:latin typeface="微软雅黑" panose="020B0503020204020204" pitchFamily="34" charset="-122"/>
              <a:ea typeface="微软雅黑" panose="020B0503020204020204" pitchFamily="34" charset="-122"/>
            </a:endParaRPr>
          </a:p>
        </p:txBody>
      </p:sp>
      <p:sp>
        <p:nvSpPr>
          <p:cNvPr id="1049534" name="矩形 10"/>
          <p:cNvSpPr/>
          <p:nvPr/>
        </p:nvSpPr>
        <p:spPr>
          <a:xfrm>
            <a:off x="1239693" y="6394023"/>
            <a:ext cx="7455102" cy="369332"/>
          </a:xfrm>
          <a:prstGeom prst="rect">
            <a:avLst/>
          </a:prstGeom>
        </p:spPr>
        <p:txBody>
          <a:bodyPr wrap="square">
            <a:spAutoFit/>
          </a:bodyPr>
          <a:lstStyle/>
          <a:p>
            <a:r>
              <a:rPr lang="zh-CN" altLang="en-US" b="1" dirty="0">
                <a:latin typeface="微软雅黑" panose="020B0503020204020204" pitchFamily="34" charset="-122"/>
                <a:ea typeface="微软雅黑" panose="020B0503020204020204" pitchFamily="34" charset="-122"/>
              </a:rPr>
              <a:t>涉及人员</a:t>
            </a:r>
            <a:r>
              <a:rPr lang="zh-CN" altLang="en-US" b="1" dirty="0">
                <a:solidFill>
                  <a:srgbClr val="132A88"/>
                </a:solidFill>
                <a:latin typeface="微软雅黑" panose="020B0503020204020204" pitchFamily="34" charset="-122"/>
                <a:ea typeface="微软雅黑" panose="020B0503020204020204" pitchFamily="34" charset="-122"/>
              </a:rPr>
              <a:t>死亡的举报事项</a:t>
            </a:r>
            <a:r>
              <a:rPr lang="zh-CN" altLang="en-US" b="1" dirty="0">
                <a:latin typeface="微软雅黑" panose="020B0503020204020204" pitchFamily="34" charset="-122"/>
                <a:ea typeface="微软雅黑" panose="020B0503020204020204" pitchFamily="34" charset="-122"/>
              </a:rPr>
              <a:t>，应当由县级以上人民政府组织核查处理。</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3" name="组合 10"/>
          <p:cNvGrpSpPr/>
          <p:nvPr/>
        </p:nvGrpSpPr>
        <p:grpSpPr>
          <a:xfrm>
            <a:off x="1311462" y="1802271"/>
            <a:ext cx="6129383" cy="4894230"/>
            <a:chOff x="992560" y="1052736"/>
            <a:chExt cx="6129383" cy="4894230"/>
          </a:xfrm>
        </p:grpSpPr>
        <p:pic>
          <p:nvPicPr>
            <p:cNvPr id="2097295" name="图片 4"/>
            <p:cNvPicPr>
              <a:picLocks noChangeAspect="1"/>
            </p:cNvPicPr>
            <p:nvPr/>
          </p:nvPicPr>
          <p:blipFill>
            <a:blip r:embed="rId1" cstate="print"/>
            <a:stretch>
              <a:fillRect/>
            </a:stretch>
          </p:blipFill>
          <p:spPr>
            <a:xfrm>
              <a:off x="992560" y="1052736"/>
              <a:ext cx="4062650" cy="4894230"/>
            </a:xfrm>
            <a:prstGeom prst="rect">
              <a:avLst/>
            </a:prstGeom>
          </p:spPr>
        </p:pic>
        <p:sp>
          <p:nvSpPr>
            <p:cNvPr id="1049535" name="矩形 7"/>
            <p:cNvSpPr/>
            <p:nvPr/>
          </p:nvSpPr>
          <p:spPr>
            <a:xfrm rot="1500000">
              <a:off x="1211351" y="1554317"/>
              <a:ext cx="5910592" cy="1323439"/>
            </a:xfrm>
            <a:prstGeom prst="rect">
              <a:avLst/>
            </a:prstGeom>
          </p:spPr>
          <p:txBody>
            <a:bodyPr wrap="none">
              <a:spAutoFit/>
            </a:bodyPr>
            <a:lstStyle/>
            <a:p>
              <a:r>
                <a:rPr lang="zh-CN" altLang="en-US" sz="8000" b="1" dirty="0">
                  <a:solidFill>
                    <a:srgbClr val="D5107A"/>
                  </a:solidFill>
                  <a:latin typeface="微软雅黑" panose="020B0503020204020204" pitchFamily="34" charset="-122"/>
                  <a:ea typeface="微软雅黑" panose="020B0503020204020204" pitchFamily="34" charset="-122"/>
                </a:rPr>
                <a:t>举          报  </a:t>
              </a:r>
              <a:endParaRPr lang="zh-CN" altLang="en-US" sz="8000" b="1" dirty="0">
                <a:solidFill>
                  <a:srgbClr val="D5107A"/>
                </a:solidFill>
                <a:latin typeface="微软雅黑" panose="020B0503020204020204" pitchFamily="34" charset="-122"/>
                <a:ea typeface="微软雅黑" panose="020B0503020204020204" pitchFamily="34" charset="-122"/>
              </a:endParaRPr>
            </a:p>
          </p:txBody>
        </p:sp>
      </p:grpSp>
      <p:sp>
        <p:nvSpPr>
          <p:cNvPr id="1049536" name="矩形 5"/>
          <p:cNvSpPr/>
          <p:nvPr/>
        </p:nvSpPr>
        <p:spPr>
          <a:xfrm>
            <a:off x="3360490" y="4403117"/>
            <a:ext cx="2664296" cy="369332"/>
          </a:xfrm>
          <a:prstGeom prst="rect">
            <a:avLst/>
          </a:prstGeom>
        </p:spPr>
        <p:txBody>
          <a:bodyPr wrap="square">
            <a:spAutoFit/>
          </a:bodyPr>
          <a:lstStyle/>
          <a:p>
            <a:r>
              <a:rPr lang="zh-CN" altLang="en-US" b="1" dirty="0">
                <a:solidFill>
                  <a:srgbClr val="4472C4"/>
                </a:solidFill>
                <a:latin typeface="微软雅黑" panose="020B0503020204020204" pitchFamily="34" charset="-122"/>
                <a:ea typeface="微软雅黑" panose="020B0503020204020204" pitchFamily="34" charset="-122"/>
              </a:rPr>
              <a:t>任何单位或者个人有权</a:t>
            </a:r>
            <a:endParaRPr lang="zh-CN" altLang="en-US" b="1" dirty="0">
              <a:solidFill>
                <a:srgbClr val="4472C4"/>
              </a:solidFill>
              <a:latin typeface="微软雅黑" panose="020B0503020204020204" pitchFamily="34" charset="-122"/>
              <a:ea typeface="微软雅黑" panose="020B0503020204020204" pitchFamily="34" charset="-122"/>
            </a:endParaRPr>
          </a:p>
        </p:txBody>
      </p:sp>
      <p:sp>
        <p:nvSpPr>
          <p:cNvPr id="1049537" name="矩形 6"/>
          <p:cNvSpPr/>
          <p:nvPr/>
        </p:nvSpPr>
        <p:spPr>
          <a:xfrm>
            <a:off x="3131566" y="2549450"/>
            <a:ext cx="2031325" cy="874407"/>
          </a:xfrm>
          <a:prstGeom prst="rect">
            <a:avLst/>
          </a:prstGeom>
        </p:spPr>
        <p:txBody>
          <a:bodyPr wrap="none">
            <a:spAutoFit/>
          </a:bodyPr>
          <a:lstStyle/>
          <a:p>
            <a:pPr algn="ctr">
              <a:lnSpc>
                <a:spcPct val="150000"/>
              </a:lnSpc>
            </a:pPr>
            <a:r>
              <a:rPr lang="zh-CN" altLang="en-US" b="1" dirty="0">
                <a:latin typeface="微软雅黑" panose="020B0503020204020204" pitchFamily="34" charset="-122"/>
                <a:ea typeface="微软雅黑" panose="020B0503020204020204" pitchFamily="34" charset="-122"/>
              </a:rPr>
              <a:t>事故隐患或</a:t>
            </a:r>
            <a:endParaRPr lang="en-US" altLang="zh-CN" b="1" dirty="0">
              <a:latin typeface="微软雅黑" panose="020B0503020204020204" pitchFamily="34" charset="-122"/>
              <a:ea typeface="微软雅黑" panose="020B0503020204020204" pitchFamily="34" charset="-122"/>
            </a:endParaRPr>
          </a:p>
          <a:p>
            <a:pPr algn="ctr">
              <a:lnSpc>
                <a:spcPct val="150000"/>
              </a:lnSpc>
            </a:pPr>
            <a:r>
              <a:rPr lang="zh-CN" altLang="en-US" b="1" dirty="0">
                <a:latin typeface="微软雅黑" panose="020B0503020204020204" pitchFamily="34" charset="-122"/>
                <a:ea typeface="微软雅黑" panose="020B0503020204020204" pitchFamily="34" charset="-122"/>
              </a:rPr>
              <a:t>安全生产违法行为</a:t>
            </a:r>
            <a:endParaRPr lang="zh-CN" altLang="en-US" b="1" dirty="0">
              <a:latin typeface="微软雅黑" panose="020B0503020204020204" pitchFamily="34" charset="-122"/>
              <a:ea typeface="微软雅黑" panose="020B0503020204020204" pitchFamily="34" charset="-122"/>
            </a:endParaRPr>
          </a:p>
        </p:txBody>
      </p:sp>
      <p:pic>
        <p:nvPicPr>
          <p:cNvPr id="2097296" name="Picture 2" descr="http://www.jitu5.com/uploads/allimg/141009/259858-141009100R169.jpg"/>
          <p:cNvPicPr>
            <a:picLocks noChangeAspect="1" noChangeArrowheads="1"/>
          </p:cNvPicPr>
          <p:nvPr/>
        </p:nvPicPr>
        <p:blipFill rotWithShape="1">
          <a:blip r:embed="rId2" cstate="print">
            <a:duotone>
              <a:schemeClr val="accent5">
                <a:shade val="45000"/>
                <a:satMod val="135000"/>
              </a:schemeClr>
              <a:prstClr val="white"/>
            </a:duotone>
          </a:blip>
          <a:srcRect l="5415" t="28006" r="9970"/>
          <a:stretch>
            <a:fillRect/>
          </a:stretch>
        </p:blipFill>
        <p:spPr bwMode="auto">
          <a:xfrm>
            <a:off x="4967013" y="240727"/>
            <a:ext cx="1316014" cy="861324"/>
          </a:xfrm>
          <a:prstGeom prst="rect">
            <a:avLst/>
          </a:prstGeom>
          <a:noFill/>
        </p:spPr>
      </p:pic>
      <p:sp>
        <p:nvSpPr>
          <p:cNvPr id="1049538" name="Rectangle 2"/>
          <p:cNvSpPr>
            <a:spLocks noGrp="1" noChangeArrowheads="1"/>
          </p:cNvSpPr>
          <p:nvPr/>
        </p:nvSpPr>
        <p:spPr bwMode="auto">
          <a:xfrm>
            <a:off x="4878094" y="997720"/>
            <a:ext cx="1493837" cy="574675"/>
          </a:xfrm>
          <a:prstGeom prst="rect">
            <a:avLst/>
          </a:prstGeom>
          <a:noFill/>
          <a:ln>
            <a:noFill/>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400" b="1"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负有安全监督</a:t>
            </a:r>
            <a:endParaRPr lang="en-US" altLang="zh-CN" sz="1400" b="1"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00000"/>
              </a:lnSpc>
              <a:spcBef>
                <a:spcPct val="0"/>
              </a:spcBef>
              <a:buFontTx/>
              <a:buNone/>
            </a:pPr>
            <a:r>
              <a:rPr lang="zh-CN" altLang="en-US" sz="1400" b="1"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管理职责部门</a:t>
            </a:r>
            <a:endParaRPr lang="zh-CN" altLang="en-US" sz="2400" dirty="0">
              <a:solidFill>
                <a:schemeClr val="tx2"/>
              </a:solidFill>
              <a:latin typeface="Arial" panose="020B0604020202020204" pitchFamily="34" charset="0"/>
              <a:sym typeface="Arial" panose="020B0604020202020204" pitchFamily="34" charset="0"/>
            </a:endParaRPr>
          </a:p>
        </p:txBody>
      </p:sp>
      <p:sp>
        <p:nvSpPr>
          <p:cNvPr id="1049539" name="椭圆 11"/>
          <p:cNvSpPr/>
          <p:nvPr/>
        </p:nvSpPr>
        <p:spPr>
          <a:xfrm>
            <a:off x="4800650" y="111744"/>
            <a:ext cx="1648720" cy="1648720"/>
          </a:xfrm>
          <a:prstGeom prst="ellipse">
            <a:avLst/>
          </a:prstGeom>
          <a:noFill/>
          <a:ln w="381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540" name="AutoShape 4"/>
          <p:cNvSpPr>
            <a:spLocks noChangeArrowheads="1"/>
          </p:cNvSpPr>
          <p:nvPr/>
        </p:nvSpPr>
        <p:spPr bwMode="auto">
          <a:xfrm rot="-3480000">
            <a:off x="4632796" y="674274"/>
            <a:ext cx="539059" cy="2540336"/>
          </a:xfrm>
          <a:prstGeom prst="chevron">
            <a:avLst>
              <a:gd name="adj" fmla="val 85426"/>
            </a:avLst>
          </a:prstGeom>
          <a:solidFill>
            <a:srgbClr val="D5107A"/>
          </a:solidFill>
          <a:ln w="6350">
            <a:noFill/>
            <a:miter lim="800000"/>
          </a:ln>
          <a:effectLst/>
        </p:spPr>
        <p:txBody>
          <a:bodyPr wrap="none"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049541" name="六边形 17"/>
          <p:cNvSpPr/>
          <p:nvPr/>
        </p:nvSpPr>
        <p:spPr>
          <a:xfrm>
            <a:off x="9841210" y="11663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74</a:t>
            </a:r>
            <a:endParaRPr lang="zh-CN" altLang="en-US" sz="2800" dirty="0"/>
          </a:p>
        </p:txBody>
      </p:sp>
      <p:sp>
        <p:nvSpPr>
          <p:cNvPr id="1049542" name="矩形 1"/>
          <p:cNvSpPr/>
          <p:nvPr/>
        </p:nvSpPr>
        <p:spPr>
          <a:xfrm>
            <a:off x="7086881" y="2833457"/>
            <a:ext cx="5023155" cy="1754326"/>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因安全生产违法行为造成</a:t>
            </a:r>
            <a:r>
              <a:rPr lang="zh-CN" altLang="en-US" b="1" dirty="0">
                <a:solidFill>
                  <a:srgbClr val="132A88"/>
                </a:solidFill>
                <a:latin typeface="微软雅黑" panose="020B0503020204020204" pitchFamily="34" charset="-122"/>
                <a:ea typeface="微软雅黑" panose="020B0503020204020204" pitchFamily="34" charset="-122"/>
              </a:rPr>
              <a:t>重大事故隐患或者导致重大事故</a:t>
            </a:r>
            <a:r>
              <a:rPr lang="zh-CN" altLang="en-US" dirty="0">
                <a:latin typeface="微软雅黑" panose="020B0503020204020204" pitchFamily="34" charset="-122"/>
                <a:ea typeface="微软雅黑" panose="020B0503020204020204" pitchFamily="34" charset="-122"/>
              </a:rPr>
              <a:t>，致使国家利益或者社会公共利益受到侵害的，</a:t>
            </a:r>
            <a:r>
              <a:rPr lang="zh-CN" altLang="en-US" b="1" dirty="0">
                <a:solidFill>
                  <a:srgbClr val="132A88"/>
                </a:solidFill>
                <a:latin typeface="微软雅黑" panose="020B0503020204020204" pitchFamily="34" charset="-122"/>
                <a:ea typeface="微软雅黑" panose="020B0503020204020204" pitchFamily="34" charset="-122"/>
              </a:rPr>
              <a:t>人民检察院</a:t>
            </a:r>
            <a:r>
              <a:rPr lang="zh-CN" altLang="en-US" dirty="0">
                <a:latin typeface="微软雅黑" panose="020B0503020204020204" pitchFamily="34" charset="-122"/>
                <a:ea typeface="微软雅黑" panose="020B0503020204020204" pitchFamily="34" charset="-122"/>
              </a:rPr>
              <a:t>可以根据民事诉讼法、行政诉讼法的相关规定提起公益诉讼。</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5" name="组合 4"/>
          <p:cNvGrpSpPr/>
          <p:nvPr/>
        </p:nvGrpSpPr>
        <p:grpSpPr>
          <a:xfrm>
            <a:off x="2245888" y="1471464"/>
            <a:ext cx="1210588" cy="1562690"/>
            <a:chOff x="1007222" y="1367377"/>
            <a:chExt cx="1210588" cy="1562690"/>
          </a:xfrm>
        </p:grpSpPr>
        <p:pic>
          <p:nvPicPr>
            <p:cNvPr id="2097297" name="Picture 4" descr="http://www.jitu5.com/uploads/allimg/141009/259858-141009100R169.jpg"/>
            <p:cNvPicPr>
              <a:picLocks noChangeAspect="1" noChangeArrowheads="1"/>
            </p:cNvPicPr>
            <p:nvPr/>
          </p:nvPicPr>
          <p:blipFill rotWithShape="1">
            <a:blip r:embed="rId1" cstate="print">
              <a:duotone>
                <a:schemeClr val="accent6">
                  <a:shade val="45000"/>
                  <a:satMod val="135000"/>
                </a:schemeClr>
                <a:prstClr val="white"/>
              </a:duotone>
            </a:blip>
            <a:srcRect l="42308" t="13793" b="27586"/>
            <a:stretch>
              <a:fillRect/>
            </a:stretch>
          </p:blipFill>
          <p:spPr bwMode="auto">
            <a:xfrm>
              <a:off x="1072455" y="1367377"/>
              <a:ext cx="1080121" cy="1224136"/>
            </a:xfrm>
            <a:prstGeom prst="rect">
              <a:avLst/>
            </a:prstGeom>
            <a:noFill/>
          </p:spPr>
        </p:pic>
        <p:sp>
          <p:nvSpPr>
            <p:cNvPr id="1049543" name="矩形 1"/>
            <p:cNvSpPr/>
            <p:nvPr/>
          </p:nvSpPr>
          <p:spPr>
            <a:xfrm>
              <a:off x="1007222" y="2591513"/>
              <a:ext cx="1210588" cy="338554"/>
            </a:xfrm>
            <a:prstGeom prst="rect">
              <a:avLst/>
            </a:prstGeom>
          </p:spPr>
          <p:txBody>
            <a:bodyPr wrap="none">
              <a:spAutoFit/>
            </a:bodyPr>
            <a:lstStyle/>
            <a:p>
              <a:pPr algn="ct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居民委员会</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56" name="组合 5"/>
          <p:cNvGrpSpPr/>
          <p:nvPr/>
        </p:nvGrpSpPr>
        <p:grpSpPr>
          <a:xfrm>
            <a:off x="2023090" y="3213762"/>
            <a:ext cx="1656184" cy="1587283"/>
            <a:chOff x="848544" y="2928216"/>
            <a:chExt cx="1656184" cy="1587283"/>
          </a:xfrm>
        </p:grpSpPr>
        <p:pic>
          <p:nvPicPr>
            <p:cNvPr id="2097298" name="Picture 2" descr="http://www.jitu5.com/uploads/allimg/141009/259858-141009100R169.jpg"/>
            <p:cNvPicPr>
              <a:picLocks noChangeAspect="1" noChangeArrowheads="1"/>
            </p:cNvPicPr>
            <p:nvPr/>
          </p:nvPicPr>
          <p:blipFill rotWithShape="1">
            <a:blip r:embed="rId2" cstate="print">
              <a:duotone>
                <a:schemeClr val="accent5">
                  <a:shade val="45000"/>
                  <a:satMod val="135000"/>
                </a:schemeClr>
                <a:prstClr val="white"/>
              </a:duotone>
            </a:blip>
            <a:srcRect l="76042"/>
            <a:stretch>
              <a:fillRect/>
            </a:stretch>
          </p:blipFill>
          <p:spPr bwMode="auto">
            <a:xfrm>
              <a:off x="848544" y="2928216"/>
              <a:ext cx="1656184" cy="1584176"/>
            </a:xfrm>
            <a:prstGeom prst="rect">
              <a:avLst/>
            </a:prstGeom>
            <a:noFill/>
          </p:spPr>
        </p:pic>
        <p:sp>
          <p:nvSpPr>
            <p:cNvPr id="1049544" name="矩形 2"/>
            <p:cNvSpPr/>
            <p:nvPr/>
          </p:nvSpPr>
          <p:spPr>
            <a:xfrm>
              <a:off x="1071342" y="4176945"/>
              <a:ext cx="1210588" cy="338554"/>
            </a:xfrm>
            <a:prstGeom prst="rect">
              <a:avLst/>
            </a:prstGeom>
          </p:spPr>
          <p:txBody>
            <a:bodyPr wrap="none">
              <a:spAutoFit/>
            </a:bodyPr>
            <a:lstStyle/>
            <a:p>
              <a:pPr algn="ct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村民委员会</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pic>
        <p:nvPicPr>
          <p:cNvPr id="2097299" name="图片 6"/>
          <p:cNvPicPr>
            <a:picLocks noChangeAspect="1"/>
          </p:cNvPicPr>
          <p:nvPr/>
        </p:nvPicPr>
        <p:blipFill>
          <a:blip r:embed="rId3" cstate="print"/>
          <a:stretch>
            <a:fillRect/>
          </a:stretch>
        </p:blipFill>
        <p:spPr>
          <a:xfrm>
            <a:off x="4181537" y="2597297"/>
            <a:ext cx="1251922" cy="1232382"/>
          </a:xfrm>
          <a:prstGeom prst="rect">
            <a:avLst/>
          </a:prstGeom>
        </p:spPr>
      </p:pic>
      <p:sp>
        <p:nvSpPr>
          <p:cNvPr id="1049545" name="矩形 7"/>
          <p:cNvSpPr/>
          <p:nvPr/>
        </p:nvSpPr>
        <p:spPr>
          <a:xfrm>
            <a:off x="4944666" y="2447107"/>
            <a:ext cx="2088232" cy="874407"/>
          </a:xfrm>
          <a:prstGeom prst="rect">
            <a:avLst/>
          </a:prstGeom>
        </p:spPr>
        <p:txBody>
          <a:bodyPr wrap="square">
            <a:spAutoFit/>
          </a:bodyPr>
          <a:lstStyle/>
          <a:p>
            <a:pPr algn="ctr">
              <a:lnSpc>
                <a:spcPct val="150000"/>
              </a:lnSpc>
            </a:pPr>
            <a:r>
              <a:rPr lang="zh-CN" altLang="en-US" b="1" dirty="0">
                <a:solidFill>
                  <a:srgbClr val="D5107A"/>
                </a:solidFill>
                <a:latin typeface="微软雅黑" panose="020B0503020204020204" pitchFamily="34" charset="-122"/>
                <a:ea typeface="微软雅黑" panose="020B0503020204020204" pitchFamily="34" charset="-122"/>
              </a:rPr>
              <a:t>存在事故隐患</a:t>
            </a:r>
            <a:endParaRPr lang="en-US" altLang="zh-CN" b="1" dirty="0">
              <a:solidFill>
                <a:srgbClr val="D5107A"/>
              </a:solidFill>
              <a:latin typeface="微软雅黑" panose="020B0503020204020204" pitchFamily="34" charset="-122"/>
              <a:ea typeface="微软雅黑" panose="020B0503020204020204" pitchFamily="34" charset="-122"/>
            </a:endParaRPr>
          </a:p>
          <a:p>
            <a:pPr algn="ctr">
              <a:lnSpc>
                <a:spcPct val="150000"/>
              </a:lnSpc>
            </a:pPr>
            <a:r>
              <a:rPr lang="zh-CN" altLang="en-US" b="1" dirty="0">
                <a:solidFill>
                  <a:srgbClr val="D5107A"/>
                </a:solidFill>
                <a:latin typeface="微软雅黑" panose="020B0503020204020204" pitchFamily="34" charset="-122"/>
                <a:ea typeface="微软雅黑" panose="020B0503020204020204" pitchFamily="34" charset="-122"/>
              </a:rPr>
              <a:t>安全生产违法行为</a:t>
            </a:r>
            <a:endParaRPr lang="zh-CN" altLang="en-US" b="1" dirty="0">
              <a:solidFill>
                <a:srgbClr val="D5107A"/>
              </a:solidFill>
              <a:latin typeface="微软雅黑" panose="020B0503020204020204" pitchFamily="34" charset="-122"/>
              <a:ea typeface="微软雅黑" panose="020B0503020204020204" pitchFamily="34" charset="-122"/>
            </a:endParaRPr>
          </a:p>
        </p:txBody>
      </p:sp>
      <p:sp>
        <p:nvSpPr>
          <p:cNvPr id="1049546" name="矩形 8"/>
          <p:cNvSpPr/>
          <p:nvPr/>
        </p:nvSpPr>
        <p:spPr>
          <a:xfrm>
            <a:off x="3956134" y="3799236"/>
            <a:ext cx="2954655" cy="458908"/>
          </a:xfrm>
          <a:prstGeom prst="rect">
            <a:avLst/>
          </a:prstGeom>
        </p:spPr>
        <p:txBody>
          <a:bodyPr wrap="none">
            <a:spAutoFit/>
          </a:bodyPr>
          <a:lstStyle/>
          <a:p>
            <a:pPr>
              <a:lnSpc>
                <a:spcPct val="150000"/>
              </a:lnSpc>
            </a:pPr>
            <a:r>
              <a:rPr lang="zh-CN" altLang="en-US" b="1" dirty="0">
                <a:latin typeface="微软雅黑" panose="020B0503020204020204" pitchFamily="34" charset="-122"/>
                <a:ea typeface="微软雅黑" panose="020B0503020204020204" pitchFamily="34" charset="-122"/>
              </a:rPr>
              <a:t>所在区域内的生产经营单位</a:t>
            </a:r>
            <a:endParaRPr lang="en-US" altLang="zh-CN" b="1" dirty="0">
              <a:latin typeface="微软雅黑" panose="020B0503020204020204" pitchFamily="34" charset="-122"/>
              <a:ea typeface="微软雅黑" panose="020B0503020204020204" pitchFamily="34" charset="-122"/>
            </a:endParaRPr>
          </a:p>
        </p:txBody>
      </p:sp>
      <p:sp>
        <p:nvSpPr>
          <p:cNvPr id="1049547" name="AutoShape 4"/>
          <p:cNvSpPr>
            <a:spLocks noChangeArrowheads="1"/>
          </p:cNvSpPr>
          <p:nvPr/>
        </p:nvSpPr>
        <p:spPr bwMode="auto">
          <a:xfrm>
            <a:off x="6993497" y="2025424"/>
            <a:ext cx="539059" cy="2592180"/>
          </a:xfrm>
          <a:prstGeom prst="chevron">
            <a:avLst>
              <a:gd name="adj" fmla="val 85426"/>
            </a:avLst>
          </a:prstGeom>
          <a:solidFill>
            <a:srgbClr val="D5107A"/>
          </a:solidFill>
          <a:ln w="6350">
            <a:noFill/>
            <a:miter lim="800000"/>
          </a:ln>
          <a:effectLst/>
        </p:spPr>
        <p:txBody>
          <a:bodyPr wrap="none"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latin typeface="Arial" panose="020B0604020202020204" pitchFamily="34" charset="0"/>
            </a:endParaRPr>
          </a:p>
        </p:txBody>
      </p:sp>
      <p:pic>
        <p:nvPicPr>
          <p:cNvPr id="2097300" name="Picture 2" descr="http://www.jitu5.com/uploads/allimg/141009/259858-141009100R169.jpg"/>
          <p:cNvPicPr>
            <a:picLocks noChangeAspect="1" noChangeArrowheads="1"/>
          </p:cNvPicPr>
          <p:nvPr/>
        </p:nvPicPr>
        <p:blipFill rotWithShape="1">
          <a:blip r:embed="rId4" cstate="print">
            <a:duotone>
              <a:schemeClr val="accent6">
                <a:shade val="45000"/>
                <a:satMod val="135000"/>
              </a:schemeClr>
              <a:prstClr val="white"/>
            </a:duotone>
          </a:blip>
          <a:srcRect l="5415" t="28006" r="9970"/>
          <a:stretch>
            <a:fillRect/>
          </a:stretch>
        </p:blipFill>
        <p:spPr bwMode="auto">
          <a:xfrm>
            <a:off x="8347012" y="2288479"/>
            <a:ext cx="1792658" cy="1173286"/>
          </a:xfrm>
          <a:prstGeom prst="rect">
            <a:avLst/>
          </a:prstGeom>
          <a:noFill/>
        </p:spPr>
      </p:pic>
      <p:sp>
        <p:nvSpPr>
          <p:cNvPr id="1049548" name="Rectangle 2"/>
          <p:cNvSpPr>
            <a:spLocks noGrp="1" noChangeArrowheads="1"/>
          </p:cNvSpPr>
          <p:nvPr/>
        </p:nvSpPr>
        <p:spPr bwMode="auto">
          <a:xfrm>
            <a:off x="8083672" y="3343424"/>
            <a:ext cx="2319338" cy="782637"/>
          </a:xfrm>
          <a:prstGeom prst="rect">
            <a:avLst/>
          </a:prstGeom>
          <a:no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当地人民政府或</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有关部门报告</a:t>
            </a:r>
            <a:endParaRPr lang="zh-CN" altLang="en-US" sz="3200" dirty="0">
              <a:solidFill>
                <a:schemeClr val="tx1">
                  <a:lumMod val="65000"/>
                  <a:lumOff val="35000"/>
                </a:schemeClr>
              </a:solidFill>
              <a:sym typeface="Arial" panose="020B0604020202020204" pitchFamily="34" charset="0"/>
            </a:endParaRPr>
          </a:p>
        </p:txBody>
      </p:sp>
      <p:sp>
        <p:nvSpPr>
          <p:cNvPr id="1049549" name="矩形 18"/>
          <p:cNvSpPr/>
          <p:nvPr/>
        </p:nvSpPr>
        <p:spPr>
          <a:xfrm>
            <a:off x="7883665" y="2252809"/>
            <a:ext cx="2770188" cy="1873250"/>
          </a:xfrm>
          <a:prstGeom prst="rect">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550" name="六边形 20"/>
          <p:cNvSpPr/>
          <p:nvPr/>
        </p:nvSpPr>
        <p:spPr>
          <a:xfrm>
            <a:off x="9841210" y="11663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t>75</a:t>
            </a:r>
            <a:endParaRPr lang="zh-CN" altLang="en-US" sz="2800"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301" name="Picture 2" descr="http://www.jitu5.com/uploads/allimg/141009/259858-141009100R169.jpg"/>
          <p:cNvPicPr>
            <a:picLocks noChangeAspect="1" noChangeArrowheads="1"/>
          </p:cNvPicPr>
          <p:nvPr/>
        </p:nvPicPr>
        <p:blipFill rotWithShape="1">
          <a:blip r:embed="rId1" cstate="print">
            <a:duotone>
              <a:schemeClr val="accent6">
                <a:shade val="45000"/>
                <a:satMod val="135000"/>
              </a:schemeClr>
              <a:prstClr val="white"/>
            </a:duotone>
          </a:blip>
          <a:srcRect l="5415" t="28006" r="9970"/>
          <a:stretch>
            <a:fillRect/>
          </a:stretch>
        </p:blipFill>
        <p:spPr bwMode="auto">
          <a:xfrm>
            <a:off x="1880191" y="2096245"/>
            <a:ext cx="1792658" cy="1173286"/>
          </a:xfrm>
          <a:prstGeom prst="rect">
            <a:avLst/>
          </a:prstGeom>
          <a:noFill/>
        </p:spPr>
      </p:pic>
      <p:sp>
        <p:nvSpPr>
          <p:cNvPr id="1049551" name="Rectangle 2"/>
          <p:cNvSpPr>
            <a:spLocks noGrp="1" noChangeArrowheads="1"/>
          </p:cNvSpPr>
          <p:nvPr/>
        </p:nvSpPr>
        <p:spPr bwMode="auto">
          <a:xfrm>
            <a:off x="1616869" y="3122615"/>
            <a:ext cx="2319338" cy="782637"/>
          </a:xfrm>
          <a:prstGeom prst="rect">
            <a:avLst/>
          </a:prstGeom>
          <a:no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县级以上各级人民政府及其有关部门</a:t>
            </a:r>
            <a:endParaRPr lang="zh-CN" altLang="en-US" sz="3600" dirty="0">
              <a:solidFill>
                <a:schemeClr val="tx1">
                  <a:lumMod val="65000"/>
                  <a:lumOff val="35000"/>
                </a:schemeClr>
              </a:solidFill>
              <a:sym typeface="Arial" panose="020B0604020202020204" pitchFamily="34" charset="0"/>
            </a:endParaRPr>
          </a:p>
        </p:txBody>
      </p:sp>
      <p:sp>
        <p:nvSpPr>
          <p:cNvPr id="1049552" name="矩形 4"/>
          <p:cNvSpPr/>
          <p:nvPr/>
        </p:nvSpPr>
        <p:spPr>
          <a:xfrm>
            <a:off x="1416844" y="2060575"/>
            <a:ext cx="2770188" cy="1873250"/>
          </a:xfrm>
          <a:prstGeom prst="rect">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nvGrpSpPr>
          <p:cNvPr id="358" name="组合 12"/>
          <p:cNvGrpSpPr/>
          <p:nvPr/>
        </p:nvGrpSpPr>
        <p:grpSpPr>
          <a:xfrm>
            <a:off x="7104908" y="1844689"/>
            <a:ext cx="3820549" cy="2305025"/>
            <a:chOff x="3786775" y="1844687"/>
            <a:chExt cx="3820549" cy="2305025"/>
          </a:xfrm>
        </p:grpSpPr>
        <p:pic>
          <p:nvPicPr>
            <p:cNvPr id="2097302" name="图片 6"/>
            <p:cNvPicPr>
              <a:picLocks noChangeAspect="1"/>
            </p:cNvPicPr>
            <p:nvPr/>
          </p:nvPicPr>
          <p:blipFill rotWithShape="1">
            <a:blip r:embed="rId2" cstate="print"/>
            <a:srcRect b="4469"/>
            <a:stretch>
              <a:fillRect/>
            </a:stretch>
          </p:blipFill>
          <p:spPr>
            <a:xfrm>
              <a:off x="5529064" y="1844687"/>
              <a:ext cx="2078260" cy="2305025"/>
            </a:xfrm>
            <a:prstGeom prst="rect">
              <a:avLst/>
            </a:prstGeom>
          </p:spPr>
        </p:pic>
        <p:pic>
          <p:nvPicPr>
            <p:cNvPr id="2097303" name="图片 37"/>
            <p:cNvPicPr>
              <a:picLocks noChangeAspect="1"/>
            </p:cNvPicPr>
            <p:nvPr/>
          </p:nvPicPr>
          <p:blipFill>
            <a:blip r:embed="rId3"/>
            <a:srcRect l="6667" t="18694" r="13333" b="6535"/>
            <a:stretch>
              <a:fillRect/>
            </a:stretch>
          </p:blipFill>
          <p:spPr bwMode="auto">
            <a:xfrm>
              <a:off x="3786775" y="1954992"/>
              <a:ext cx="1794470" cy="2194526"/>
            </a:xfrm>
            <a:prstGeom prst="rect">
              <a:avLst/>
            </a:prstGeom>
            <a:noFill/>
            <a:ln>
              <a:noFill/>
            </a:ln>
          </p:spPr>
        </p:pic>
        <p:sp>
          <p:nvSpPr>
            <p:cNvPr id="1049553" name="矩形 7"/>
            <p:cNvSpPr/>
            <p:nvPr/>
          </p:nvSpPr>
          <p:spPr>
            <a:xfrm>
              <a:off x="4387307" y="2126496"/>
              <a:ext cx="355610" cy="2943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9554" name="矩形 13"/>
          <p:cNvSpPr/>
          <p:nvPr/>
        </p:nvSpPr>
        <p:spPr>
          <a:xfrm>
            <a:off x="4450354" y="2317622"/>
            <a:ext cx="2492990" cy="1359155"/>
          </a:xfrm>
          <a:prstGeom prst="rect">
            <a:avLst/>
          </a:prstGeom>
        </p:spPr>
        <p:txBody>
          <a:bodyPr wrap="none">
            <a:spAutoFit/>
          </a:bodyPr>
          <a:lstStyle/>
          <a:p>
            <a:pPr algn="ctr">
              <a:lnSpc>
                <a:spcPct val="250000"/>
              </a:lnSpc>
            </a:pPr>
            <a:r>
              <a:rPr lang="zh-CN" altLang="en-US" b="1" dirty="0">
                <a:latin typeface="微软雅黑" panose="020B0503020204020204" pitchFamily="34" charset="-122"/>
                <a:ea typeface="微软雅黑" panose="020B0503020204020204" pitchFamily="34" charset="-122"/>
              </a:rPr>
              <a:t>报告重大事故隐患</a:t>
            </a:r>
            <a:endParaRPr lang="en-US" altLang="zh-CN" b="1" dirty="0">
              <a:latin typeface="微软雅黑" panose="020B0503020204020204" pitchFamily="34" charset="-122"/>
              <a:ea typeface="微软雅黑" panose="020B0503020204020204" pitchFamily="34" charset="-122"/>
            </a:endParaRPr>
          </a:p>
          <a:p>
            <a:pPr algn="ctr">
              <a:lnSpc>
                <a:spcPct val="250000"/>
              </a:lnSpc>
            </a:pPr>
            <a:r>
              <a:rPr lang="zh-CN" altLang="en-US" b="1" dirty="0">
                <a:latin typeface="微软雅黑" panose="020B0503020204020204" pitchFamily="34" charset="-122"/>
                <a:ea typeface="微软雅黑" panose="020B0503020204020204" pitchFamily="34" charset="-122"/>
              </a:rPr>
              <a:t>举报安全生产违法行为</a:t>
            </a:r>
            <a:endParaRPr lang="zh-CN" altLang="en-US" b="1" dirty="0">
              <a:latin typeface="微软雅黑" panose="020B0503020204020204" pitchFamily="34" charset="-122"/>
              <a:ea typeface="微软雅黑" panose="020B0503020204020204" pitchFamily="34" charset="-122"/>
            </a:endParaRPr>
          </a:p>
        </p:txBody>
      </p:sp>
      <p:cxnSp>
        <p:nvCxnSpPr>
          <p:cNvPr id="3145875" name="直接箭头连接符 16"/>
          <p:cNvCxnSpPr/>
          <p:nvPr/>
        </p:nvCxnSpPr>
        <p:spPr>
          <a:xfrm>
            <a:off x="4476650" y="3114965"/>
            <a:ext cx="2448000"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49555" name="矩形 17"/>
          <p:cNvSpPr/>
          <p:nvPr/>
        </p:nvSpPr>
        <p:spPr>
          <a:xfrm>
            <a:off x="8545066" y="4509120"/>
            <a:ext cx="1107996" cy="369332"/>
          </a:xfrm>
          <a:prstGeom prst="rect">
            <a:avLst/>
          </a:prstGeom>
        </p:spPr>
        <p:txBody>
          <a:bodyPr wrap="non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给予奖励</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556" name="矩形 18"/>
          <p:cNvSpPr/>
          <p:nvPr/>
        </p:nvSpPr>
        <p:spPr>
          <a:xfrm>
            <a:off x="7705438" y="5010101"/>
            <a:ext cx="3104418" cy="700576"/>
          </a:xfrm>
          <a:prstGeom prst="rect">
            <a:avLst/>
          </a:prstGeom>
        </p:spPr>
        <p:txBody>
          <a:bodyPr wrap="square">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具体奖励办法由国务院应急管理部门会同国务院财政部门制定。</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45876" name="直接连接符 20"/>
          <p:cNvCxnSpPr/>
          <p:nvPr/>
        </p:nvCxnSpPr>
        <p:spPr>
          <a:xfrm>
            <a:off x="7705438" y="4949238"/>
            <a:ext cx="2927860" cy="0"/>
          </a:xfrm>
          <a:prstGeom prst="line">
            <a:avLst/>
          </a:prstGeom>
        </p:spPr>
        <p:style>
          <a:lnRef idx="1">
            <a:schemeClr val="accent1"/>
          </a:lnRef>
          <a:fillRef idx="0">
            <a:schemeClr val="accent1"/>
          </a:fillRef>
          <a:effectRef idx="0">
            <a:schemeClr val="accent1"/>
          </a:effectRef>
          <a:fontRef idx="minor">
            <a:schemeClr val="tx1"/>
          </a:fontRef>
        </p:style>
      </p:cxnSp>
      <p:sp>
        <p:nvSpPr>
          <p:cNvPr id="1049557" name="六边形 22"/>
          <p:cNvSpPr/>
          <p:nvPr/>
        </p:nvSpPr>
        <p:spPr>
          <a:xfrm>
            <a:off x="9841210" y="11663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76</a:t>
            </a:r>
            <a:endParaRPr lang="zh-CN" altLang="en-US" sz="2800"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0" name="组合 26"/>
          <p:cNvGrpSpPr/>
          <p:nvPr/>
        </p:nvGrpSpPr>
        <p:grpSpPr>
          <a:xfrm>
            <a:off x="5856278" y="3674980"/>
            <a:ext cx="4992420" cy="864000"/>
            <a:chOff x="4777572" y="3694327"/>
            <a:chExt cx="4992420" cy="864000"/>
          </a:xfrm>
        </p:grpSpPr>
        <p:sp>
          <p:nvSpPr>
            <p:cNvPr id="1049558" name="五边形 17"/>
            <p:cNvSpPr/>
            <p:nvPr/>
          </p:nvSpPr>
          <p:spPr>
            <a:xfrm>
              <a:off x="4777572" y="3694327"/>
              <a:ext cx="4992420" cy="864000"/>
            </a:xfrm>
            <a:custGeom>
              <a:avLst/>
              <a:gdLst>
                <a:gd name="connsiteX0" fmla="*/ 0 w 4824000"/>
                <a:gd name="connsiteY0" fmla="*/ 0 h 864000"/>
                <a:gd name="connsiteX1" fmla="*/ 4392000 w 4824000"/>
                <a:gd name="connsiteY1" fmla="*/ 0 h 864000"/>
                <a:gd name="connsiteX2" fmla="*/ 4824000 w 4824000"/>
                <a:gd name="connsiteY2" fmla="*/ 432000 h 864000"/>
                <a:gd name="connsiteX3" fmla="*/ 4392000 w 4824000"/>
                <a:gd name="connsiteY3" fmla="*/ 864000 h 864000"/>
                <a:gd name="connsiteX4" fmla="*/ 0 w 4824000"/>
                <a:gd name="connsiteY4" fmla="*/ 864000 h 864000"/>
                <a:gd name="connsiteX5" fmla="*/ 0 w 4824000"/>
                <a:gd name="connsiteY5" fmla="*/ 0 h 864000"/>
                <a:gd name="connsiteX0-1" fmla="*/ 0 w 4543446"/>
                <a:gd name="connsiteY0-2" fmla="*/ 0 h 864000"/>
                <a:gd name="connsiteX1-3" fmla="*/ 4392000 w 4543446"/>
                <a:gd name="connsiteY1-4" fmla="*/ 0 h 864000"/>
                <a:gd name="connsiteX2-5" fmla="*/ 4543446 w 4543446"/>
                <a:gd name="connsiteY2-6" fmla="*/ 442391 h 864000"/>
                <a:gd name="connsiteX3-7" fmla="*/ 4392000 w 4543446"/>
                <a:gd name="connsiteY3-8" fmla="*/ 864000 h 864000"/>
                <a:gd name="connsiteX4-9" fmla="*/ 0 w 4543446"/>
                <a:gd name="connsiteY4-10" fmla="*/ 864000 h 864000"/>
                <a:gd name="connsiteX5-11" fmla="*/ 0 w 4543446"/>
                <a:gd name="connsiteY5-12" fmla="*/ 0 h 864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4543446" h="864000">
                  <a:moveTo>
                    <a:pt x="0" y="0"/>
                  </a:moveTo>
                  <a:lnTo>
                    <a:pt x="4392000" y="0"/>
                  </a:lnTo>
                  <a:lnTo>
                    <a:pt x="4543446" y="442391"/>
                  </a:lnTo>
                  <a:lnTo>
                    <a:pt x="4392000" y="864000"/>
                  </a:lnTo>
                  <a:lnTo>
                    <a:pt x="0" y="864000"/>
                  </a:lnTo>
                  <a:lnTo>
                    <a:pt x="0" y="0"/>
                  </a:lnTo>
                  <a:close/>
                </a:path>
              </a:pathLst>
            </a:custGeom>
            <a:solidFill>
              <a:srgbClr val="0072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559" name="矩形 23"/>
            <p:cNvSpPr/>
            <p:nvPr/>
          </p:nvSpPr>
          <p:spPr>
            <a:xfrm>
              <a:off x="5344012" y="3833940"/>
              <a:ext cx="1005403" cy="584775"/>
            </a:xfrm>
            <a:prstGeom prst="rect">
              <a:avLst/>
            </a:prstGeom>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义务</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049560" name="矩形 24"/>
            <p:cNvSpPr/>
            <p:nvPr/>
          </p:nvSpPr>
          <p:spPr>
            <a:xfrm>
              <a:off x="6455744" y="3955511"/>
              <a:ext cx="3194724" cy="341632"/>
            </a:xfrm>
            <a:prstGeom prst="rect">
              <a:avLst/>
            </a:prstGeom>
          </p:spPr>
          <p:txBody>
            <a:bodyPr wrap="square">
              <a:spAutoFit/>
            </a:bodyPr>
            <a:lstStyle/>
            <a:p>
              <a:pPr defTabSz="2266950">
                <a:lnSpc>
                  <a:spcPct val="90000"/>
                </a:lnSpc>
                <a:spcAft>
                  <a:spcPct val="35000"/>
                </a:spcAft>
              </a:pPr>
              <a:r>
                <a:rPr lang="zh-CN" altLang="en-US" b="1" dirty="0">
                  <a:solidFill>
                    <a:schemeClr val="bg1"/>
                  </a:solidFill>
                  <a:latin typeface="微软雅黑" panose="020B0503020204020204" pitchFamily="34" charset="-122"/>
                  <a:ea typeface="微软雅黑" panose="020B0503020204020204" pitchFamily="34" charset="-122"/>
                </a:rPr>
                <a:t>进行安全生产公益宣传教育</a:t>
              </a:r>
              <a:endParaRPr lang="zh-CN" altLang="en-US" dirty="0">
                <a:solidFill>
                  <a:schemeClr val="bg1"/>
                </a:solidFill>
              </a:endParaRPr>
            </a:p>
          </p:txBody>
        </p:sp>
        <p:cxnSp>
          <p:nvCxnSpPr>
            <p:cNvPr id="3145877" name="直接连接符 25"/>
            <p:cNvCxnSpPr/>
            <p:nvPr/>
          </p:nvCxnSpPr>
          <p:spPr>
            <a:xfrm>
              <a:off x="6365542" y="3804835"/>
              <a:ext cx="0" cy="64298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61" name="组合 28"/>
          <p:cNvGrpSpPr/>
          <p:nvPr/>
        </p:nvGrpSpPr>
        <p:grpSpPr>
          <a:xfrm>
            <a:off x="5736754" y="1598941"/>
            <a:ext cx="4992420" cy="893665"/>
            <a:chOff x="4658048" y="1618287"/>
            <a:chExt cx="4992420" cy="893665"/>
          </a:xfrm>
        </p:grpSpPr>
        <p:sp>
          <p:nvSpPr>
            <p:cNvPr id="1049561" name="五边形 17"/>
            <p:cNvSpPr/>
            <p:nvPr/>
          </p:nvSpPr>
          <p:spPr>
            <a:xfrm>
              <a:off x="4658048" y="1647952"/>
              <a:ext cx="4992420" cy="864000"/>
            </a:xfrm>
            <a:custGeom>
              <a:avLst/>
              <a:gdLst>
                <a:gd name="connsiteX0" fmla="*/ 0 w 4824000"/>
                <a:gd name="connsiteY0" fmla="*/ 0 h 864000"/>
                <a:gd name="connsiteX1" fmla="*/ 4392000 w 4824000"/>
                <a:gd name="connsiteY1" fmla="*/ 0 h 864000"/>
                <a:gd name="connsiteX2" fmla="*/ 4824000 w 4824000"/>
                <a:gd name="connsiteY2" fmla="*/ 432000 h 864000"/>
                <a:gd name="connsiteX3" fmla="*/ 4392000 w 4824000"/>
                <a:gd name="connsiteY3" fmla="*/ 864000 h 864000"/>
                <a:gd name="connsiteX4" fmla="*/ 0 w 4824000"/>
                <a:gd name="connsiteY4" fmla="*/ 864000 h 864000"/>
                <a:gd name="connsiteX5" fmla="*/ 0 w 4824000"/>
                <a:gd name="connsiteY5" fmla="*/ 0 h 864000"/>
                <a:gd name="connsiteX0-1" fmla="*/ 0 w 4543446"/>
                <a:gd name="connsiteY0-2" fmla="*/ 0 h 864000"/>
                <a:gd name="connsiteX1-3" fmla="*/ 4392000 w 4543446"/>
                <a:gd name="connsiteY1-4" fmla="*/ 0 h 864000"/>
                <a:gd name="connsiteX2-5" fmla="*/ 4543446 w 4543446"/>
                <a:gd name="connsiteY2-6" fmla="*/ 442391 h 864000"/>
                <a:gd name="connsiteX3-7" fmla="*/ 4392000 w 4543446"/>
                <a:gd name="connsiteY3-8" fmla="*/ 864000 h 864000"/>
                <a:gd name="connsiteX4-9" fmla="*/ 0 w 4543446"/>
                <a:gd name="connsiteY4-10" fmla="*/ 864000 h 864000"/>
                <a:gd name="connsiteX5-11" fmla="*/ 0 w 4543446"/>
                <a:gd name="connsiteY5-12" fmla="*/ 0 h 864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4543446" h="864000">
                  <a:moveTo>
                    <a:pt x="0" y="0"/>
                  </a:moveTo>
                  <a:lnTo>
                    <a:pt x="4392000" y="0"/>
                  </a:lnTo>
                  <a:lnTo>
                    <a:pt x="4543446" y="442391"/>
                  </a:lnTo>
                  <a:lnTo>
                    <a:pt x="4392000" y="864000"/>
                  </a:lnTo>
                  <a:lnTo>
                    <a:pt x="0" y="864000"/>
                  </a:lnTo>
                  <a:lnTo>
                    <a:pt x="0" y="0"/>
                  </a:lnTo>
                  <a:close/>
                </a:path>
              </a:pathLst>
            </a:custGeom>
            <a:solidFill>
              <a:srgbClr val="D51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562" name="矩形 18"/>
            <p:cNvSpPr/>
            <p:nvPr/>
          </p:nvSpPr>
          <p:spPr>
            <a:xfrm>
              <a:off x="5224488" y="1787565"/>
              <a:ext cx="1005403" cy="584775"/>
            </a:xfrm>
            <a:prstGeom prst="rect">
              <a:avLst/>
            </a:prstGeom>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权利</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049563" name="矩形 19"/>
            <p:cNvSpPr/>
            <p:nvPr/>
          </p:nvSpPr>
          <p:spPr>
            <a:xfrm>
              <a:off x="6349415" y="1618287"/>
              <a:ext cx="2817007" cy="873957"/>
            </a:xfrm>
            <a:prstGeom prst="rect">
              <a:avLst/>
            </a:prstGeom>
          </p:spPr>
          <p:txBody>
            <a:bodyPr wrap="square">
              <a:spAutoFit/>
            </a:bodyPr>
            <a:lstStyle/>
            <a:p>
              <a:pPr defTabSz="2266950">
                <a:lnSpc>
                  <a:spcPct val="150000"/>
                </a:lnSpc>
                <a:spcAft>
                  <a:spcPct val="35000"/>
                </a:spcAft>
              </a:pPr>
              <a:r>
                <a:rPr lang="zh-CN" altLang="en-US" b="1" dirty="0">
                  <a:solidFill>
                    <a:schemeClr val="bg1"/>
                  </a:solidFill>
                  <a:latin typeface="微软雅黑" panose="020B0503020204020204" pitchFamily="34" charset="-122"/>
                  <a:ea typeface="微软雅黑" panose="020B0503020204020204" pitchFamily="34" charset="-122"/>
                </a:rPr>
                <a:t>对违反安全生产法律、法规的行为进行舆论监督</a:t>
              </a:r>
              <a:endParaRPr lang="zh-CN" altLang="en-US" dirty="0">
                <a:solidFill>
                  <a:schemeClr val="bg1"/>
                </a:solidFill>
              </a:endParaRPr>
            </a:p>
          </p:txBody>
        </p:sp>
        <p:cxnSp>
          <p:nvCxnSpPr>
            <p:cNvPr id="3145878" name="直接连接符 21"/>
            <p:cNvCxnSpPr/>
            <p:nvPr/>
          </p:nvCxnSpPr>
          <p:spPr>
            <a:xfrm>
              <a:off x="6246018" y="1728795"/>
              <a:ext cx="0" cy="64298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49564" name="椭圆 15"/>
          <p:cNvSpPr/>
          <p:nvPr/>
        </p:nvSpPr>
        <p:spPr>
          <a:xfrm>
            <a:off x="1642261" y="692696"/>
            <a:ext cx="4752528" cy="4752528"/>
          </a:xfrm>
          <a:prstGeom prst="ellipse">
            <a:avLst/>
          </a:prstGeom>
          <a:solidFill>
            <a:schemeClr val="bg1"/>
          </a:solidFill>
          <a:ln w="381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2" name="组合 13"/>
          <p:cNvGrpSpPr/>
          <p:nvPr/>
        </p:nvGrpSpPr>
        <p:grpSpPr>
          <a:xfrm>
            <a:off x="2271010" y="1483046"/>
            <a:ext cx="1163044" cy="1236242"/>
            <a:chOff x="1439122" y="1702454"/>
            <a:chExt cx="1163044" cy="1236242"/>
          </a:xfrm>
        </p:grpSpPr>
        <p:pic>
          <p:nvPicPr>
            <p:cNvPr id="2097304" name="图片 2"/>
            <p:cNvPicPr>
              <a:picLocks noChangeAspect="1"/>
            </p:cNvPicPr>
            <p:nvPr/>
          </p:nvPicPr>
          <p:blipFill>
            <a:blip r:embed="rId1" cstate="print"/>
            <a:stretch>
              <a:fillRect/>
            </a:stretch>
          </p:blipFill>
          <p:spPr>
            <a:xfrm>
              <a:off x="1439122" y="1702454"/>
              <a:ext cx="1063218" cy="1080000"/>
            </a:xfrm>
            <a:prstGeom prst="rect">
              <a:avLst/>
            </a:prstGeom>
          </p:spPr>
        </p:pic>
        <p:sp>
          <p:nvSpPr>
            <p:cNvPr id="1049565" name="矩形 4"/>
            <p:cNvSpPr/>
            <p:nvPr/>
          </p:nvSpPr>
          <p:spPr>
            <a:xfrm>
              <a:off x="1930187" y="2600142"/>
              <a:ext cx="671979" cy="338554"/>
            </a:xfrm>
            <a:prstGeom prst="rect">
              <a:avLst/>
            </a:prstGeom>
          </p:spPr>
          <p:txBody>
            <a:bodyPr wrap="none">
              <a:spAutoFit/>
            </a:bodyPr>
            <a:lstStyle/>
            <a:p>
              <a:r>
                <a:rPr lang="zh-CN" altLang="en-US" sz="1600" b="1" spc="300" dirty="0">
                  <a:solidFill>
                    <a:schemeClr val="tx1">
                      <a:lumMod val="65000"/>
                      <a:lumOff val="35000"/>
                    </a:schemeClr>
                  </a:solidFill>
                  <a:latin typeface="微软雅黑" panose="020B0503020204020204" pitchFamily="34" charset="-122"/>
                  <a:ea typeface="微软雅黑" panose="020B0503020204020204" pitchFamily="34" charset="-122"/>
                </a:rPr>
                <a:t>新闻</a:t>
              </a:r>
              <a:endParaRPr lang="zh-CN" altLang="en-US" sz="1600" b="1" spc="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63" name="组合 14"/>
          <p:cNvGrpSpPr/>
          <p:nvPr/>
        </p:nvGrpSpPr>
        <p:grpSpPr>
          <a:xfrm>
            <a:off x="3467050" y="1699695"/>
            <a:ext cx="1102950" cy="1033337"/>
            <a:chOff x="3854441" y="1685951"/>
            <a:chExt cx="1102950" cy="1033337"/>
          </a:xfrm>
        </p:grpSpPr>
        <p:sp>
          <p:nvSpPr>
            <p:cNvPr id="1049566" name="矩形 5"/>
            <p:cNvSpPr/>
            <p:nvPr/>
          </p:nvSpPr>
          <p:spPr>
            <a:xfrm>
              <a:off x="4020234" y="2380734"/>
              <a:ext cx="771365" cy="338554"/>
            </a:xfrm>
            <a:prstGeom prst="rect">
              <a:avLst/>
            </a:prstGeom>
          </p:spPr>
          <p:txBody>
            <a:bodyPr wrap="none">
              <a:spAutoFit/>
            </a:bodyPr>
            <a:lstStyle/>
            <a:p>
              <a:r>
                <a:rPr lang="zh-CN" altLang="en-US" sz="1600" b="1" spc="300" dirty="0">
                  <a:solidFill>
                    <a:schemeClr val="tx1">
                      <a:lumMod val="65000"/>
                      <a:lumOff val="35000"/>
                    </a:schemeClr>
                  </a:solidFill>
                  <a:latin typeface="微软雅黑" panose="020B0503020204020204" pitchFamily="34" charset="-122"/>
                  <a:ea typeface="微软雅黑" panose="020B0503020204020204" pitchFamily="34" charset="-122"/>
                </a:rPr>
                <a:t>出 版</a:t>
              </a:r>
              <a:endParaRPr lang="zh-CN" altLang="en-US" sz="1600" b="1" spc="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097305" name="图片 6"/>
            <p:cNvPicPr>
              <a:picLocks noChangeAspect="1"/>
            </p:cNvPicPr>
            <p:nvPr/>
          </p:nvPicPr>
          <p:blipFill>
            <a:blip r:embed="rId2" cstate="print"/>
            <a:stretch>
              <a:fillRect/>
            </a:stretch>
          </p:blipFill>
          <p:spPr>
            <a:xfrm>
              <a:off x="3854441" y="1685951"/>
              <a:ext cx="1102950" cy="701188"/>
            </a:xfrm>
            <a:prstGeom prst="rect">
              <a:avLst/>
            </a:prstGeom>
          </p:spPr>
        </p:pic>
      </p:grpSp>
      <p:sp>
        <p:nvSpPr>
          <p:cNvPr id="1049567" name="矩形 7"/>
          <p:cNvSpPr/>
          <p:nvPr/>
        </p:nvSpPr>
        <p:spPr>
          <a:xfrm>
            <a:off x="4974794" y="2405251"/>
            <a:ext cx="671979" cy="338554"/>
          </a:xfrm>
          <a:prstGeom prst="rect">
            <a:avLst/>
          </a:prstGeom>
        </p:spPr>
        <p:txBody>
          <a:bodyPr wrap="none">
            <a:spAutoFit/>
          </a:bodyPr>
          <a:lstStyle/>
          <a:p>
            <a:r>
              <a:rPr lang="zh-CN" altLang="en-US" sz="1600" b="1" spc="300" dirty="0">
                <a:solidFill>
                  <a:schemeClr val="tx1">
                    <a:lumMod val="65000"/>
                    <a:lumOff val="35000"/>
                  </a:schemeClr>
                </a:solidFill>
                <a:latin typeface="微软雅黑" panose="020B0503020204020204" pitchFamily="34" charset="-122"/>
                <a:ea typeface="微软雅黑" panose="020B0503020204020204" pitchFamily="34" charset="-122"/>
              </a:rPr>
              <a:t>广播</a:t>
            </a:r>
            <a:endParaRPr lang="zh-CN" altLang="en-US" sz="1600" b="1" spc="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097306" name="图片 8"/>
          <p:cNvPicPr>
            <a:picLocks noChangeAspect="1"/>
          </p:cNvPicPr>
          <p:nvPr/>
        </p:nvPicPr>
        <p:blipFill>
          <a:blip r:embed="rId3" cstate="print"/>
          <a:stretch>
            <a:fillRect/>
          </a:stretch>
        </p:blipFill>
        <p:spPr>
          <a:xfrm>
            <a:off x="4919732" y="1525966"/>
            <a:ext cx="882110" cy="897688"/>
          </a:xfrm>
          <a:prstGeom prst="rect">
            <a:avLst/>
          </a:prstGeom>
        </p:spPr>
      </p:pic>
      <p:pic>
        <p:nvPicPr>
          <p:cNvPr id="2097307" name="图片 9"/>
          <p:cNvPicPr>
            <a:picLocks noChangeAspect="1"/>
          </p:cNvPicPr>
          <p:nvPr/>
        </p:nvPicPr>
        <p:blipFill>
          <a:blip r:embed="rId4" cstate="print"/>
          <a:stretch>
            <a:fillRect/>
          </a:stretch>
        </p:blipFill>
        <p:spPr>
          <a:xfrm>
            <a:off x="2509791" y="3001706"/>
            <a:ext cx="1206170" cy="1321830"/>
          </a:xfrm>
          <a:prstGeom prst="rect">
            <a:avLst/>
          </a:prstGeom>
        </p:spPr>
      </p:pic>
      <p:sp>
        <p:nvSpPr>
          <p:cNvPr id="1049568" name="矩形 10"/>
          <p:cNvSpPr/>
          <p:nvPr/>
        </p:nvSpPr>
        <p:spPr>
          <a:xfrm>
            <a:off x="2762076" y="4343783"/>
            <a:ext cx="671979" cy="338554"/>
          </a:xfrm>
          <a:prstGeom prst="rect">
            <a:avLst/>
          </a:prstGeom>
        </p:spPr>
        <p:txBody>
          <a:bodyPr wrap="none">
            <a:spAutoFit/>
          </a:bodyPr>
          <a:lstStyle/>
          <a:p>
            <a:r>
              <a:rPr lang="zh-CN" altLang="en-US" sz="1600" b="1" spc="300" dirty="0">
                <a:solidFill>
                  <a:schemeClr val="tx1">
                    <a:lumMod val="65000"/>
                    <a:lumOff val="35000"/>
                  </a:schemeClr>
                </a:solidFill>
                <a:latin typeface="微软雅黑" panose="020B0503020204020204" pitchFamily="34" charset="-122"/>
                <a:ea typeface="微软雅黑" panose="020B0503020204020204" pitchFamily="34" charset="-122"/>
              </a:rPr>
              <a:t>电影</a:t>
            </a:r>
            <a:endParaRPr lang="zh-CN" altLang="en-US" sz="1600" b="1" spc="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097308" name="图片 11"/>
          <p:cNvPicPr>
            <a:picLocks noChangeAspect="1"/>
          </p:cNvPicPr>
          <p:nvPr/>
        </p:nvPicPr>
        <p:blipFill>
          <a:blip r:embed="rId5" cstate="print"/>
          <a:stretch>
            <a:fillRect/>
          </a:stretch>
        </p:blipFill>
        <p:spPr>
          <a:xfrm>
            <a:off x="4404210" y="2881208"/>
            <a:ext cx="1244509" cy="1337847"/>
          </a:xfrm>
          <a:prstGeom prst="rect">
            <a:avLst/>
          </a:prstGeom>
        </p:spPr>
      </p:pic>
      <p:sp>
        <p:nvSpPr>
          <p:cNvPr id="1049569" name="矩形 12"/>
          <p:cNvSpPr/>
          <p:nvPr/>
        </p:nvSpPr>
        <p:spPr>
          <a:xfrm>
            <a:off x="4638804" y="4323536"/>
            <a:ext cx="671979" cy="338554"/>
          </a:xfrm>
          <a:prstGeom prst="rect">
            <a:avLst/>
          </a:prstGeom>
        </p:spPr>
        <p:txBody>
          <a:bodyPr wrap="none">
            <a:spAutoFit/>
          </a:bodyPr>
          <a:lstStyle/>
          <a:p>
            <a:r>
              <a:rPr lang="zh-CN" altLang="en-US" sz="1600" b="1" spc="300" dirty="0">
                <a:solidFill>
                  <a:schemeClr val="tx1">
                    <a:lumMod val="65000"/>
                    <a:lumOff val="35000"/>
                  </a:schemeClr>
                </a:solidFill>
                <a:latin typeface="微软雅黑" panose="020B0503020204020204" pitchFamily="34" charset="-122"/>
                <a:ea typeface="微软雅黑" panose="020B0503020204020204" pitchFamily="34" charset="-122"/>
              </a:rPr>
              <a:t>电视</a:t>
            </a:r>
            <a:endParaRPr lang="zh-CN" altLang="en-US" sz="1600" b="1" spc="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570" name="矩形 16"/>
          <p:cNvSpPr/>
          <p:nvPr/>
        </p:nvSpPr>
        <p:spPr>
          <a:xfrm>
            <a:off x="3483676" y="4749654"/>
            <a:ext cx="1127232" cy="584775"/>
          </a:xfrm>
          <a:prstGeom prst="rect">
            <a:avLst/>
          </a:prstGeom>
        </p:spPr>
        <p:txBody>
          <a:bodyPr wrap="none">
            <a:spAutoFit/>
          </a:bodyPr>
          <a:lstStyle/>
          <a:p>
            <a:r>
              <a:rPr lang="zh-CN" altLang="en-US" sz="3200" b="1" dirty="0">
                <a:solidFill>
                  <a:srgbClr val="D5107A"/>
                </a:solidFill>
                <a:latin typeface="微软雅黑" panose="020B0503020204020204" pitchFamily="34" charset="-122"/>
                <a:ea typeface="微软雅黑" panose="020B0503020204020204" pitchFamily="34" charset="-122"/>
              </a:rPr>
              <a:t>单 位</a:t>
            </a:r>
            <a:endParaRPr lang="zh-CN" altLang="en-US" sz="3200" b="1" dirty="0">
              <a:solidFill>
                <a:srgbClr val="D5107A"/>
              </a:solidFill>
              <a:latin typeface="微软雅黑" panose="020B0503020204020204" pitchFamily="34" charset="-122"/>
              <a:ea typeface="微软雅黑" panose="020B0503020204020204" pitchFamily="34" charset="-122"/>
            </a:endParaRPr>
          </a:p>
        </p:txBody>
      </p:sp>
      <p:sp>
        <p:nvSpPr>
          <p:cNvPr id="1049571" name="六边形 31"/>
          <p:cNvSpPr/>
          <p:nvPr/>
        </p:nvSpPr>
        <p:spPr>
          <a:xfrm>
            <a:off x="9841210" y="11663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77</a:t>
            </a:r>
            <a:endParaRPr lang="zh-CN" altLang="en-US" sz="2800"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2" name="KSO_Shape"/>
          <p:cNvSpPr/>
          <p:nvPr/>
        </p:nvSpPr>
        <p:spPr>
          <a:xfrm>
            <a:off x="5859821" y="1454150"/>
            <a:ext cx="2988542" cy="2160588"/>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p>
        </p:txBody>
      </p:sp>
      <p:sp>
        <p:nvSpPr>
          <p:cNvPr id="1049573" name="矩形 3"/>
          <p:cNvSpPr>
            <a:spLocks noChangeArrowheads="1"/>
          </p:cNvSpPr>
          <p:nvPr/>
        </p:nvSpPr>
        <p:spPr bwMode="auto">
          <a:xfrm>
            <a:off x="5994796" y="1580604"/>
            <a:ext cx="2718593" cy="458908"/>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800" b="1" dirty="0">
                <a:latin typeface="微软雅黑" panose="020B0503020204020204" pitchFamily="34" charset="-122"/>
                <a:ea typeface="微软雅黑" panose="020B0503020204020204" pitchFamily="34" charset="-122"/>
              </a:rPr>
              <a:t>安全生产违法行为信息库</a:t>
            </a:r>
            <a:endParaRPr lang="zh-CN" altLang="en-US" sz="1800" b="1" dirty="0">
              <a:latin typeface="微软雅黑" panose="020B0503020204020204" pitchFamily="34" charset="-122"/>
              <a:ea typeface="微软雅黑" panose="020B0503020204020204" pitchFamily="34" charset="-122"/>
            </a:endParaRPr>
          </a:p>
        </p:txBody>
      </p:sp>
      <p:sp>
        <p:nvSpPr>
          <p:cNvPr id="1049574" name="KSO_Shape"/>
          <p:cNvSpPr/>
          <p:nvPr/>
        </p:nvSpPr>
        <p:spPr bwMode="auto">
          <a:xfrm>
            <a:off x="9187220" y="1495425"/>
            <a:ext cx="2071688" cy="1373188"/>
          </a:xfrm>
          <a:custGeom>
            <a:avLst/>
            <a:gdLst>
              <a:gd name="T0" fmla="*/ 2147483646 w 534"/>
              <a:gd name="T1" fmla="*/ 2147483646 h 354"/>
              <a:gd name="T2" fmla="*/ 2147483646 w 534"/>
              <a:gd name="T3" fmla="*/ 2147483646 h 354"/>
              <a:gd name="T4" fmla="*/ 2147483646 w 534"/>
              <a:gd name="T5" fmla="*/ 0 h 354"/>
              <a:gd name="T6" fmla="*/ 2147483646 w 534"/>
              <a:gd name="T7" fmla="*/ 2147483646 h 354"/>
              <a:gd name="T8" fmla="*/ 2147483646 w 534"/>
              <a:gd name="T9" fmla="*/ 2147483646 h 354"/>
              <a:gd name="T10" fmla="*/ 2147483646 w 534"/>
              <a:gd name="T11" fmla="*/ 2147483646 h 354"/>
              <a:gd name="T12" fmla="*/ 2147483646 w 534"/>
              <a:gd name="T13" fmla="*/ 2147483646 h 354"/>
              <a:gd name="T14" fmla="*/ 2147483646 w 534"/>
              <a:gd name="T15" fmla="*/ 2147483646 h 354"/>
              <a:gd name="T16" fmla="*/ 2147483646 w 534"/>
              <a:gd name="T17" fmla="*/ 2147483646 h 354"/>
              <a:gd name="T18" fmla="*/ 2147483646 w 534"/>
              <a:gd name="T19" fmla="*/ 2147483646 h 354"/>
              <a:gd name="T20" fmla="*/ 0 w 534"/>
              <a:gd name="T21" fmla="*/ 2147483646 h 354"/>
              <a:gd name="T22" fmla="*/ 0 w 534"/>
              <a:gd name="T23" fmla="*/ 2147483646 h 354"/>
              <a:gd name="T24" fmla="*/ 2147483646 w 534"/>
              <a:gd name="T25" fmla="*/ 2147483646 h 354"/>
              <a:gd name="T26" fmla="*/ 2147483646 w 534"/>
              <a:gd name="T27" fmla="*/ 2147483646 h 354"/>
              <a:gd name="T28" fmla="*/ 2147483646 w 534"/>
              <a:gd name="T29" fmla="*/ 2147483646 h 354"/>
              <a:gd name="T30" fmla="*/ 2147483646 w 534"/>
              <a:gd name="T31" fmla="*/ 2147483646 h 354"/>
              <a:gd name="T32" fmla="*/ 2147483646 w 534"/>
              <a:gd name="T33" fmla="*/ 2147483646 h 354"/>
              <a:gd name="T34" fmla="*/ 2147483646 w 534"/>
              <a:gd name="T35" fmla="*/ 2147483646 h 354"/>
              <a:gd name="T36" fmla="*/ 2147483646 w 534"/>
              <a:gd name="T37" fmla="*/ 2147483646 h 354"/>
              <a:gd name="T38" fmla="*/ 2147483646 w 534"/>
              <a:gd name="T39" fmla="*/ 2147483646 h 354"/>
              <a:gd name="T40" fmla="*/ 2147483646 w 534"/>
              <a:gd name="T41" fmla="*/ 2147483646 h 354"/>
              <a:gd name="T42" fmla="*/ 2147483646 w 534"/>
              <a:gd name="T43" fmla="*/ 2147483646 h 354"/>
              <a:gd name="T44" fmla="*/ 2147483646 w 534"/>
              <a:gd name="T45" fmla="*/ 2147483646 h 354"/>
              <a:gd name="T46" fmla="*/ 2147483646 w 534"/>
              <a:gd name="T47" fmla="*/ 2147483646 h 354"/>
              <a:gd name="T48" fmla="*/ 2147483646 w 534"/>
              <a:gd name="T49" fmla="*/ 2147483646 h 354"/>
              <a:gd name="T50" fmla="*/ 2147483646 w 534"/>
              <a:gd name="T51" fmla="*/ 2147483646 h 354"/>
              <a:gd name="T52" fmla="*/ 2147483646 w 534"/>
              <a:gd name="T53" fmla="*/ 2147483646 h 354"/>
              <a:gd name="T54" fmla="*/ 2147483646 w 534"/>
              <a:gd name="T55" fmla="*/ 2147483646 h 354"/>
              <a:gd name="T56" fmla="*/ 2147483646 w 534"/>
              <a:gd name="T57" fmla="*/ 2147483646 h 354"/>
              <a:gd name="T58" fmla="*/ 2147483646 w 534"/>
              <a:gd name="T59" fmla="*/ 2147483646 h 354"/>
              <a:gd name="T60" fmla="*/ 2147483646 w 534"/>
              <a:gd name="T61" fmla="*/ 2147483646 h 35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34" h="354">
                <a:moveTo>
                  <a:pt x="140" y="105"/>
                </a:moveTo>
                <a:lnTo>
                  <a:pt x="190" y="85"/>
                </a:lnTo>
                <a:lnTo>
                  <a:pt x="394" y="0"/>
                </a:lnTo>
                <a:lnTo>
                  <a:pt x="394" y="165"/>
                </a:lnTo>
                <a:lnTo>
                  <a:pt x="394" y="329"/>
                </a:lnTo>
                <a:lnTo>
                  <a:pt x="190" y="245"/>
                </a:lnTo>
                <a:lnTo>
                  <a:pt x="140" y="230"/>
                </a:lnTo>
                <a:lnTo>
                  <a:pt x="175" y="354"/>
                </a:lnTo>
                <a:lnTo>
                  <a:pt x="75" y="354"/>
                </a:lnTo>
                <a:lnTo>
                  <a:pt x="45" y="225"/>
                </a:lnTo>
                <a:lnTo>
                  <a:pt x="0" y="225"/>
                </a:lnTo>
                <a:lnTo>
                  <a:pt x="0" y="105"/>
                </a:lnTo>
                <a:lnTo>
                  <a:pt x="140" y="105"/>
                </a:lnTo>
                <a:close/>
                <a:moveTo>
                  <a:pt x="444" y="230"/>
                </a:moveTo>
                <a:lnTo>
                  <a:pt x="524" y="255"/>
                </a:lnTo>
                <a:lnTo>
                  <a:pt x="509" y="284"/>
                </a:lnTo>
                <a:lnTo>
                  <a:pt x="434" y="259"/>
                </a:lnTo>
                <a:lnTo>
                  <a:pt x="444" y="230"/>
                </a:lnTo>
                <a:close/>
                <a:moveTo>
                  <a:pt x="439" y="70"/>
                </a:moveTo>
                <a:lnTo>
                  <a:pt x="514" y="45"/>
                </a:lnTo>
                <a:lnTo>
                  <a:pt x="524" y="75"/>
                </a:lnTo>
                <a:lnTo>
                  <a:pt x="449" y="105"/>
                </a:lnTo>
                <a:lnTo>
                  <a:pt x="439" y="70"/>
                </a:lnTo>
                <a:close/>
                <a:moveTo>
                  <a:pt x="454" y="150"/>
                </a:moveTo>
                <a:lnTo>
                  <a:pt x="534" y="150"/>
                </a:lnTo>
                <a:lnTo>
                  <a:pt x="534" y="185"/>
                </a:lnTo>
                <a:lnTo>
                  <a:pt x="454" y="185"/>
                </a:lnTo>
                <a:lnTo>
                  <a:pt x="454" y="150"/>
                </a:lnTo>
                <a:close/>
              </a:path>
            </a:pathLst>
          </a:custGeom>
          <a:solidFill>
            <a:srgbClr val="CC6600"/>
          </a:solidFill>
          <a:ln>
            <a:noFill/>
          </a:ln>
        </p:spPr>
        <p:txBody>
          <a:bodyPr/>
          <a:lstStyle/>
          <a:p>
            <a:endParaRPr lang="zh-CN" altLang="en-US"/>
          </a:p>
        </p:txBody>
      </p:sp>
      <p:sp>
        <p:nvSpPr>
          <p:cNvPr id="1049575" name="矩形 7"/>
          <p:cNvSpPr>
            <a:spLocks noChangeArrowheads="1"/>
          </p:cNvSpPr>
          <p:nvPr/>
        </p:nvSpPr>
        <p:spPr bwMode="auto">
          <a:xfrm>
            <a:off x="9266597" y="1968500"/>
            <a:ext cx="1338263" cy="36988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向社会公告</a:t>
            </a:r>
            <a:endParaRPr lang="zh-CN" altLang="en-US" sz="1800" b="1">
              <a:solidFill>
                <a:schemeClr val="bg1"/>
              </a:solidFill>
              <a:latin typeface="微软雅黑" panose="020B0503020204020204" pitchFamily="34" charset="-122"/>
              <a:ea typeface="微软雅黑" panose="020B0503020204020204" pitchFamily="34" charset="-122"/>
            </a:endParaRPr>
          </a:p>
        </p:txBody>
      </p:sp>
      <p:grpSp>
        <p:nvGrpSpPr>
          <p:cNvPr id="365" name="组合 12"/>
          <p:cNvGrpSpPr/>
          <p:nvPr/>
        </p:nvGrpSpPr>
        <p:grpSpPr bwMode="auto">
          <a:xfrm>
            <a:off x="5345715" y="4876763"/>
            <a:ext cx="1116013" cy="1011238"/>
            <a:chOff x="3845620" y="4182342"/>
            <a:chExt cx="1116000" cy="1009942"/>
          </a:xfrm>
        </p:grpSpPr>
        <p:sp>
          <p:nvSpPr>
            <p:cNvPr id="1049576" name="六边形 9"/>
            <p:cNvSpPr>
              <a:spLocks noChangeAspect="1"/>
            </p:cNvSpPr>
            <p:nvPr/>
          </p:nvSpPr>
          <p:spPr>
            <a:xfrm>
              <a:off x="3845620" y="4229906"/>
              <a:ext cx="1116000" cy="962378"/>
            </a:xfrm>
            <a:prstGeom prst="hexagon">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577" name="矩形 10"/>
            <p:cNvSpPr>
              <a:spLocks noChangeArrowheads="1"/>
            </p:cNvSpPr>
            <p:nvPr/>
          </p:nvSpPr>
          <p:spPr bwMode="auto">
            <a:xfrm>
              <a:off x="3900925" y="4182342"/>
              <a:ext cx="1005391" cy="786514"/>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行业</a:t>
              </a:r>
              <a:endParaRPr lang="en-US" altLang="zh-CN" sz="1600" b="1">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主管部门</a:t>
              </a:r>
              <a:endParaRPr lang="zh-CN" altLang="en-US" sz="1600" b="1">
                <a:solidFill>
                  <a:schemeClr val="bg1"/>
                </a:solidFill>
                <a:latin typeface="微软雅黑" panose="020B0503020204020204" pitchFamily="34" charset="-122"/>
                <a:ea typeface="微软雅黑" panose="020B0503020204020204" pitchFamily="34" charset="-122"/>
              </a:endParaRPr>
            </a:p>
          </p:txBody>
        </p:sp>
      </p:grpSp>
      <p:grpSp>
        <p:nvGrpSpPr>
          <p:cNvPr id="366" name="组合 26"/>
          <p:cNvGrpSpPr/>
          <p:nvPr/>
        </p:nvGrpSpPr>
        <p:grpSpPr bwMode="auto">
          <a:xfrm>
            <a:off x="4026438" y="4901371"/>
            <a:ext cx="1116012" cy="962025"/>
            <a:chOff x="3845620" y="4230214"/>
            <a:chExt cx="1116000" cy="962070"/>
          </a:xfrm>
        </p:grpSpPr>
        <p:sp>
          <p:nvSpPr>
            <p:cNvPr id="1049578" name="六边形 27"/>
            <p:cNvSpPr>
              <a:spLocks noChangeAspect="1"/>
            </p:cNvSpPr>
            <p:nvPr/>
          </p:nvSpPr>
          <p:spPr>
            <a:xfrm>
              <a:off x="3845620" y="4230214"/>
              <a:ext cx="1116000" cy="962070"/>
            </a:xfrm>
            <a:prstGeom prst="hexagon">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579" name="矩形 28"/>
            <p:cNvSpPr>
              <a:spLocks noChangeArrowheads="1"/>
            </p:cNvSpPr>
            <p:nvPr/>
          </p:nvSpPr>
          <p:spPr bwMode="auto">
            <a:xfrm>
              <a:off x="3893212" y="4292230"/>
              <a:ext cx="1005392" cy="78756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国土资源</a:t>
              </a:r>
              <a:endParaRPr lang="en-US" altLang="zh-CN" sz="1600" b="1">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主管部门</a:t>
              </a:r>
              <a:endParaRPr lang="zh-CN" altLang="en-US" sz="1600" b="1">
                <a:solidFill>
                  <a:schemeClr val="bg1"/>
                </a:solidFill>
                <a:latin typeface="微软雅黑" panose="020B0503020204020204" pitchFamily="34" charset="-122"/>
                <a:ea typeface="微软雅黑" panose="020B0503020204020204" pitchFamily="34" charset="-122"/>
              </a:endParaRPr>
            </a:p>
          </p:txBody>
        </p:sp>
      </p:grpSp>
      <p:grpSp>
        <p:nvGrpSpPr>
          <p:cNvPr id="367" name="组合 29"/>
          <p:cNvGrpSpPr/>
          <p:nvPr/>
        </p:nvGrpSpPr>
        <p:grpSpPr bwMode="auto">
          <a:xfrm>
            <a:off x="6664991" y="4876763"/>
            <a:ext cx="1116012" cy="1011238"/>
            <a:chOff x="3845620" y="4182342"/>
            <a:chExt cx="1116000" cy="1009942"/>
          </a:xfrm>
        </p:grpSpPr>
        <p:sp>
          <p:nvSpPr>
            <p:cNvPr id="1049580" name="六边形 30"/>
            <p:cNvSpPr>
              <a:spLocks noChangeAspect="1"/>
            </p:cNvSpPr>
            <p:nvPr/>
          </p:nvSpPr>
          <p:spPr>
            <a:xfrm>
              <a:off x="3845620" y="4229906"/>
              <a:ext cx="1116000" cy="962378"/>
            </a:xfrm>
            <a:prstGeom prst="hexagon">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581" name="矩形 31"/>
            <p:cNvSpPr>
              <a:spLocks noChangeArrowheads="1"/>
            </p:cNvSpPr>
            <p:nvPr/>
          </p:nvSpPr>
          <p:spPr bwMode="auto">
            <a:xfrm>
              <a:off x="3900924" y="4182342"/>
              <a:ext cx="1005392" cy="786514"/>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投资</a:t>
              </a:r>
              <a:endParaRPr lang="en-US" altLang="zh-CN" sz="1600" b="1">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主管部门</a:t>
              </a:r>
              <a:endParaRPr lang="zh-CN" altLang="en-US" sz="1600" b="1">
                <a:solidFill>
                  <a:schemeClr val="bg1"/>
                </a:solidFill>
                <a:latin typeface="微软雅黑" panose="020B0503020204020204" pitchFamily="34" charset="-122"/>
                <a:ea typeface="微软雅黑" panose="020B0503020204020204" pitchFamily="34" charset="-122"/>
              </a:endParaRPr>
            </a:p>
          </p:txBody>
        </p:sp>
      </p:grpSp>
      <p:grpSp>
        <p:nvGrpSpPr>
          <p:cNvPr id="368" name="组合 32"/>
          <p:cNvGrpSpPr/>
          <p:nvPr/>
        </p:nvGrpSpPr>
        <p:grpSpPr bwMode="auto">
          <a:xfrm>
            <a:off x="7984268" y="4901371"/>
            <a:ext cx="1116013" cy="962025"/>
            <a:chOff x="3845620" y="4230214"/>
            <a:chExt cx="1116000" cy="962070"/>
          </a:xfrm>
        </p:grpSpPr>
        <p:sp>
          <p:nvSpPr>
            <p:cNvPr id="1049582" name="六边形 33"/>
            <p:cNvSpPr>
              <a:spLocks noChangeAspect="1"/>
            </p:cNvSpPr>
            <p:nvPr/>
          </p:nvSpPr>
          <p:spPr>
            <a:xfrm>
              <a:off x="3845620" y="4230214"/>
              <a:ext cx="1116000" cy="962070"/>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583" name="矩形 34"/>
            <p:cNvSpPr>
              <a:spLocks noChangeArrowheads="1"/>
            </p:cNvSpPr>
            <p:nvPr/>
          </p:nvSpPr>
          <p:spPr bwMode="auto">
            <a:xfrm>
              <a:off x="3900924" y="4340102"/>
              <a:ext cx="1005391" cy="78756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有关金融</a:t>
              </a:r>
              <a:endParaRPr lang="en-US" altLang="zh-CN" sz="1600" b="1">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机构</a:t>
              </a:r>
              <a:endParaRPr lang="zh-CN" altLang="en-US" sz="1600" b="1">
                <a:solidFill>
                  <a:schemeClr val="bg1"/>
                </a:solidFill>
                <a:latin typeface="微软雅黑" panose="020B0503020204020204" pitchFamily="34" charset="-122"/>
                <a:ea typeface="微软雅黑" panose="020B0503020204020204" pitchFamily="34" charset="-122"/>
              </a:endParaRPr>
            </a:p>
          </p:txBody>
        </p:sp>
      </p:grpSp>
      <p:grpSp>
        <p:nvGrpSpPr>
          <p:cNvPr id="369" name="组合 35"/>
          <p:cNvGrpSpPr/>
          <p:nvPr/>
        </p:nvGrpSpPr>
        <p:grpSpPr bwMode="auto">
          <a:xfrm>
            <a:off x="9303544" y="4901371"/>
            <a:ext cx="1116013" cy="962025"/>
            <a:chOff x="3845620" y="4230214"/>
            <a:chExt cx="1116000" cy="962070"/>
          </a:xfrm>
        </p:grpSpPr>
        <p:sp>
          <p:nvSpPr>
            <p:cNvPr id="1049584" name="六边形 36"/>
            <p:cNvSpPr>
              <a:spLocks noChangeAspect="1"/>
            </p:cNvSpPr>
            <p:nvPr/>
          </p:nvSpPr>
          <p:spPr>
            <a:xfrm>
              <a:off x="3845620" y="4230214"/>
              <a:ext cx="1116000" cy="962070"/>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585" name="矩形 37"/>
            <p:cNvSpPr>
              <a:spLocks noChangeArrowheads="1"/>
            </p:cNvSpPr>
            <p:nvPr/>
          </p:nvSpPr>
          <p:spPr bwMode="auto">
            <a:xfrm>
              <a:off x="3900924" y="4272659"/>
              <a:ext cx="1005391" cy="78756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证券监督</a:t>
              </a:r>
              <a:endParaRPr lang="en-US" altLang="zh-CN" sz="1600" b="1">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管理机构</a:t>
              </a:r>
              <a:endParaRPr lang="zh-CN" altLang="en-US" sz="1600" b="1">
                <a:solidFill>
                  <a:schemeClr val="bg1"/>
                </a:solidFill>
                <a:latin typeface="微软雅黑" panose="020B0503020204020204" pitchFamily="34" charset="-122"/>
                <a:ea typeface="微软雅黑" panose="020B0503020204020204" pitchFamily="34" charset="-122"/>
              </a:endParaRPr>
            </a:p>
          </p:txBody>
        </p:sp>
      </p:grpSp>
      <p:sp>
        <p:nvSpPr>
          <p:cNvPr id="1049586" name="AutoShape 4"/>
          <p:cNvSpPr>
            <a:spLocks noChangeArrowheads="1"/>
          </p:cNvSpPr>
          <p:nvPr/>
        </p:nvSpPr>
        <p:spPr bwMode="auto">
          <a:xfrm rot="5400000">
            <a:off x="7091227" y="3559502"/>
            <a:ext cx="411162" cy="2159000"/>
          </a:xfrm>
          <a:prstGeom prst="chevron">
            <a:avLst>
              <a:gd name="adj" fmla="val 85426"/>
            </a:avLst>
          </a:prstGeom>
          <a:solidFill>
            <a:srgbClr val="D5107A"/>
          </a:solidFill>
          <a:ln>
            <a:noFill/>
          </a:ln>
        </p:spPr>
        <p:txBody>
          <a:bodyPr wrap="none"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049587" name="矩形 25"/>
          <p:cNvSpPr>
            <a:spLocks noChangeArrowheads="1"/>
          </p:cNvSpPr>
          <p:nvPr/>
        </p:nvSpPr>
        <p:spPr bwMode="auto">
          <a:xfrm>
            <a:off x="5495396" y="3559982"/>
            <a:ext cx="3717390" cy="787523"/>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600" b="1" dirty="0">
                <a:solidFill>
                  <a:srgbClr val="D5107A"/>
                </a:solidFill>
                <a:latin typeface="微软雅黑" panose="020B0503020204020204" pitchFamily="34" charset="-122"/>
                <a:ea typeface="微软雅黑" panose="020B0503020204020204" pitchFamily="34" charset="-122"/>
              </a:rPr>
              <a:t>对违法行为情节严重的生产经营单位及其有关从业人员，应当及时向社会公告</a:t>
            </a:r>
            <a:endParaRPr lang="zh-CN" altLang="en-US" sz="1600" b="1" dirty="0">
              <a:solidFill>
                <a:srgbClr val="D5107A"/>
              </a:solidFill>
              <a:latin typeface="微软雅黑" panose="020B0503020204020204" pitchFamily="34" charset="-122"/>
              <a:ea typeface="微软雅黑" panose="020B0503020204020204" pitchFamily="34" charset="-122"/>
            </a:endParaRPr>
          </a:p>
        </p:txBody>
      </p:sp>
      <p:pic>
        <p:nvPicPr>
          <p:cNvPr id="2097309" name="Picture 2" descr="http://www.jitu5.com/uploads/allimg/141009/259858-141009100R169.jpg"/>
          <p:cNvPicPr>
            <a:picLocks noChangeAspect="1" noChangeArrowheads="1"/>
          </p:cNvPicPr>
          <p:nvPr/>
        </p:nvPicPr>
        <p:blipFill rotWithShape="1">
          <a:blip r:embed="rId1" cstate="print">
            <a:duotone>
              <a:schemeClr val="accent5">
                <a:shade val="45000"/>
                <a:satMod val="135000"/>
              </a:schemeClr>
              <a:prstClr val="white"/>
            </a:duotone>
          </a:blip>
          <a:srcRect l="5415" t="28006" r="9970"/>
          <a:stretch>
            <a:fillRect/>
          </a:stretch>
        </p:blipFill>
        <p:spPr bwMode="auto">
          <a:xfrm>
            <a:off x="1138117" y="1448791"/>
            <a:ext cx="1792658" cy="1173286"/>
          </a:xfrm>
          <a:prstGeom prst="rect">
            <a:avLst/>
          </a:prstGeom>
          <a:noFill/>
        </p:spPr>
      </p:pic>
      <p:sp>
        <p:nvSpPr>
          <p:cNvPr id="1049588" name="Rectangle 2"/>
          <p:cNvSpPr>
            <a:spLocks noGrp="1" noChangeArrowheads="1"/>
          </p:cNvSpPr>
          <p:nvPr/>
        </p:nvSpPr>
        <p:spPr bwMode="auto">
          <a:xfrm>
            <a:off x="862425" y="2534444"/>
            <a:ext cx="2238375" cy="782638"/>
          </a:xfrm>
          <a:prstGeom prst="rect">
            <a:avLst/>
          </a:prstGeom>
          <a:noFill/>
          <a:ln>
            <a:noFill/>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000" b="1"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负有安全生产监督管理职责的部门</a:t>
            </a:r>
            <a:endParaRPr lang="zh-CN" altLang="en-US" sz="3600" dirty="0">
              <a:solidFill>
                <a:schemeClr val="tx2"/>
              </a:solidFill>
              <a:latin typeface="Arial" panose="020B0604020202020204" pitchFamily="34" charset="0"/>
              <a:sym typeface="Arial" panose="020B0604020202020204" pitchFamily="34" charset="0"/>
            </a:endParaRPr>
          </a:p>
        </p:txBody>
      </p:sp>
      <p:sp>
        <p:nvSpPr>
          <p:cNvPr id="1049589" name="矩形 43"/>
          <p:cNvSpPr/>
          <p:nvPr/>
        </p:nvSpPr>
        <p:spPr>
          <a:xfrm>
            <a:off x="329396" y="1462812"/>
            <a:ext cx="4299641" cy="1871663"/>
          </a:xfrm>
          <a:prstGeom prst="rect">
            <a:avLst/>
          </a:prstGeom>
          <a:noFill/>
          <a:ln w="38100">
            <a:solidFill>
              <a:srgbClr val="6583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590" name="右箭头 40"/>
          <p:cNvSpPr/>
          <p:nvPr/>
        </p:nvSpPr>
        <p:spPr>
          <a:xfrm>
            <a:off x="4671900" y="1730377"/>
            <a:ext cx="1145059" cy="1319213"/>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591" name="矩形 45"/>
          <p:cNvSpPr>
            <a:spLocks noChangeArrowheads="1"/>
          </p:cNvSpPr>
          <p:nvPr/>
        </p:nvSpPr>
        <p:spPr bwMode="auto">
          <a:xfrm>
            <a:off x="4671899" y="2184957"/>
            <a:ext cx="1107996" cy="369332"/>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应当建立</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1049592" name="六边形 29"/>
          <p:cNvSpPr/>
          <p:nvPr/>
        </p:nvSpPr>
        <p:spPr>
          <a:xfrm>
            <a:off x="9841210" y="11663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78</a:t>
            </a:r>
            <a:endParaRPr lang="zh-CN" altLang="en-US" sz="2800" dirty="0"/>
          </a:p>
        </p:txBody>
      </p:sp>
      <p:sp>
        <p:nvSpPr>
          <p:cNvPr id="1049593" name="矩形 2"/>
          <p:cNvSpPr/>
          <p:nvPr/>
        </p:nvSpPr>
        <p:spPr>
          <a:xfrm>
            <a:off x="6080787" y="2094785"/>
            <a:ext cx="2531761" cy="738664"/>
          </a:xfrm>
          <a:prstGeom prst="rect">
            <a:avLst/>
          </a:prstGeom>
        </p:spPr>
        <p:txBody>
          <a:bodyPr wrap="square">
            <a:spAutoFit/>
          </a:bodyPr>
          <a:lstStyle/>
          <a:p>
            <a:pPr algn="ctr"/>
            <a:r>
              <a:rPr lang="zh-CN" altLang="en-US" sz="1400" dirty="0">
                <a:latin typeface="微软雅黑" panose="020B0503020204020204" pitchFamily="34" charset="-122"/>
                <a:ea typeface="微软雅黑" panose="020B0503020204020204" pitchFamily="34" charset="-122"/>
              </a:rPr>
              <a:t>如实记录生产经营单位及其有关从业人员的安全生产违法行为信息</a:t>
            </a:r>
            <a:endParaRPr lang="zh-CN" altLang="en-US" sz="1400" dirty="0">
              <a:latin typeface="微软雅黑" panose="020B0503020204020204" pitchFamily="34" charset="-122"/>
              <a:ea typeface="微软雅黑" panose="020B0503020204020204" pitchFamily="34" charset="-122"/>
            </a:endParaRPr>
          </a:p>
        </p:txBody>
      </p:sp>
      <p:sp>
        <p:nvSpPr>
          <p:cNvPr id="1049594" name="矩形 3"/>
          <p:cNvSpPr/>
          <p:nvPr/>
        </p:nvSpPr>
        <p:spPr>
          <a:xfrm>
            <a:off x="6927297" y="4318442"/>
            <a:ext cx="715260"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通 报</a:t>
            </a:r>
            <a:endParaRPr lang="zh-CN" altLang="en-US" b="1" dirty="0">
              <a:latin typeface="微软雅黑" panose="020B0503020204020204" pitchFamily="34" charset="-122"/>
              <a:ea typeface="微软雅黑" panose="020B0503020204020204" pitchFamily="34" charset="-122"/>
            </a:endParaRPr>
          </a:p>
        </p:txBody>
      </p:sp>
      <p:sp>
        <p:nvSpPr>
          <p:cNvPr id="1049595" name="矩形 5"/>
          <p:cNvSpPr/>
          <p:nvPr/>
        </p:nvSpPr>
        <p:spPr>
          <a:xfrm>
            <a:off x="253812" y="3357950"/>
            <a:ext cx="4421075" cy="1708160"/>
          </a:xfrm>
          <a:prstGeom prst="rect">
            <a:avLst/>
          </a:prstGeom>
        </p:spPr>
        <p:txBody>
          <a:bodyPr wrap="squar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应当加强对生产经营单位行政处罚信息的及时归集、共享、应用和公开，</a:t>
            </a:r>
            <a:r>
              <a:rPr lang="zh-CN" altLang="en-US" sz="1400" b="1" dirty="0">
                <a:solidFill>
                  <a:srgbClr val="132A88"/>
                </a:solidFill>
                <a:latin typeface="微软雅黑" panose="020B0503020204020204" pitchFamily="34" charset="-122"/>
                <a:ea typeface="微软雅黑" panose="020B0503020204020204" pitchFamily="34" charset="-122"/>
              </a:rPr>
              <a:t>对生产经营单位作出处罚决定后七个工作日内在监督管理部门公示系统予以公开曝光</a:t>
            </a:r>
            <a:r>
              <a:rPr lang="zh-CN" altLang="en-US" sz="1400" dirty="0">
                <a:latin typeface="微软雅黑" panose="020B0503020204020204" pitchFamily="34" charset="-122"/>
                <a:ea typeface="微软雅黑" panose="020B0503020204020204" pitchFamily="34" charset="-122"/>
              </a:rPr>
              <a:t>，强化对违法失信生产经营单位及其有关从业人员的社会监督，提高全社会安全生产诚信水平</a:t>
            </a:r>
            <a:endParaRPr lang="zh-CN" altLang="en-US" sz="1400" dirty="0">
              <a:latin typeface="微软雅黑" panose="020B0503020204020204" pitchFamily="34" charset="-122"/>
              <a:ea typeface="微软雅黑" panose="020B0503020204020204" pitchFamily="34" charset="-122"/>
            </a:endParaRPr>
          </a:p>
        </p:txBody>
      </p:sp>
      <p:sp>
        <p:nvSpPr>
          <p:cNvPr id="1049596" name="矩形 6"/>
          <p:cNvSpPr/>
          <p:nvPr/>
        </p:nvSpPr>
        <p:spPr>
          <a:xfrm>
            <a:off x="2928444" y="5904264"/>
            <a:ext cx="8712967" cy="787523"/>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有关部门和机构应当对存在失信行为的生产经营单位及其有关从业人员采取加大执法检查频次、暂停项目审批、上调有关保险费率、行业或者职业禁入等联合惩戒措施，并向社会公示。</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97" name="任意多边形 2"/>
          <p:cNvSpPr/>
          <p:nvPr/>
        </p:nvSpPr>
        <p:spPr>
          <a:xfrm>
            <a:off x="1934006" y="2420888"/>
            <a:ext cx="8712968" cy="1116208"/>
          </a:xfrm>
          <a:custGeom>
            <a:avLst/>
            <a:gdLst>
              <a:gd name="connsiteX0" fmla="*/ 1800200 w 5724329"/>
              <a:gd name="connsiteY0" fmla="*/ 0 h 756000"/>
              <a:gd name="connsiteX1" fmla="*/ 5724329 w 5724329"/>
              <a:gd name="connsiteY1" fmla="*/ 0 h 756000"/>
              <a:gd name="connsiteX2" fmla="*/ 5724329 w 5724329"/>
              <a:gd name="connsiteY2" fmla="*/ 756000 h 756000"/>
              <a:gd name="connsiteX3" fmla="*/ 1800200 w 5724329"/>
              <a:gd name="connsiteY3" fmla="*/ 756000 h 756000"/>
              <a:gd name="connsiteX4" fmla="*/ 288032 w 5724329"/>
              <a:gd name="connsiteY4" fmla="*/ 0 h 756000"/>
              <a:gd name="connsiteX5" fmla="*/ 1008112 w 5724329"/>
              <a:gd name="connsiteY5" fmla="*/ 0 h 756000"/>
              <a:gd name="connsiteX6" fmla="*/ 1008112 w 5724329"/>
              <a:gd name="connsiteY6" fmla="*/ 756000 h 756000"/>
              <a:gd name="connsiteX7" fmla="*/ 288032 w 5724329"/>
              <a:gd name="connsiteY7" fmla="*/ 756000 h 756000"/>
              <a:gd name="connsiteX8" fmla="*/ 0 w 5724329"/>
              <a:gd name="connsiteY8" fmla="*/ 0 h 756000"/>
              <a:gd name="connsiteX9" fmla="*/ 144016 w 5724329"/>
              <a:gd name="connsiteY9" fmla="*/ 0 h 756000"/>
              <a:gd name="connsiteX10" fmla="*/ 144016 w 5724329"/>
              <a:gd name="connsiteY10" fmla="*/ 756000 h 756000"/>
              <a:gd name="connsiteX11" fmla="*/ 0 w 5724329"/>
              <a:gd name="connsiteY11" fmla="*/ 756000 h 7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4329" h="756000">
                <a:moveTo>
                  <a:pt x="1800200" y="0"/>
                </a:moveTo>
                <a:lnTo>
                  <a:pt x="5724329" y="0"/>
                </a:lnTo>
                <a:lnTo>
                  <a:pt x="5724329" y="756000"/>
                </a:lnTo>
                <a:lnTo>
                  <a:pt x="1800200" y="756000"/>
                </a:lnTo>
                <a:close/>
                <a:moveTo>
                  <a:pt x="288032" y="0"/>
                </a:moveTo>
                <a:lnTo>
                  <a:pt x="1008112" y="0"/>
                </a:lnTo>
                <a:lnTo>
                  <a:pt x="1008112" y="756000"/>
                </a:lnTo>
                <a:lnTo>
                  <a:pt x="288032" y="756000"/>
                </a:lnTo>
                <a:close/>
                <a:moveTo>
                  <a:pt x="0" y="0"/>
                </a:moveTo>
                <a:lnTo>
                  <a:pt x="144016" y="0"/>
                </a:lnTo>
                <a:lnTo>
                  <a:pt x="144016" y="756000"/>
                </a:lnTo>
                <a:lnTo>
                  <a:pt x="0" y="756000"/>
                </a:lnTo>
                <a:close/>
              </a:path>
            </a:pathLst>
          </a:custGeom>
          <a:solidFill>
            <a:srgbClr val="0072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598" name="文本框 3"/>
          <p:cNvSpPr txBox="1"/>
          <p:nvPr/>
        </p:nvSpPr>
        <p:spPr>
          <a:xfrm>
            <a:off x="2640410" y="2594273"/>
            <a:ext cx="1008112" cy="769441"/>
          </a:xfrm>
          <a:prstGeom prst="rect">
            <a:avLst/>
          </a:prstGeom>
          <a:noFill/>
        </p:spPr>
        <p:txBody>
          <a:bodyPr wrap="square" rtlCol="0">
            <a:spAutoFit/>
          </a:bodyPr>
          <a:lstStyle/>
          <a:p>
            <a:r>
              <a:rPr lang="en-US" altLang="zh-CN" sz="4400" dirty="0">
                <a:solidFill>
                  <a:schemeClr val="bg1"/>
                </a:solidFill>
              </a:rPr>
              <a:t>05</a:t>
            </a:r>
            <a:endParaRPr lang="zh-CN" altLang="en-US" sz="4400" dirty="0">
              <a:solidFill>
                <a:schemeClr val="bg1"/>
              </a:solidFill>
            </a:endParaRPr>
          </a:p>
        </p:txBody>
      </p:sp>
      <p:sp>
        <p:nvSpPr>
          <p:cNvPr id="1049599" name="文本框 4"/>
          <p:cNvSpPr txBox="1"/>
          <p:nvPr/>
        </p:nvSpPr>
        <p:spPr>
          <a:xfrm>
            <a:off x="4707129" y="2748157"/>
            <a:ext cx="592617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生产安全事故的应急救援与调查处理</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049600" name="十字形 13"/>
          <p:cNvSpPr/>
          <p:nvPr/>
        </p:nvSpPr>
        <p:spPr>
          <a:xfrm>
            <a:off x="3674387" y="2546942"/>
            <a:ext cx="864096" cy="864096"/>
          </a:xfrm>
          <a:prstGeom prst="plus">
            <a:avLst/>
          </a:prstGeom>
          <a:solidFill>
            <a:srgbClr val="0072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2" name="组合 25"/>
          <p:cNvGrpSpPr/>
          <p:nvPr/>
        </p:nvGrpSpPr>
        <p:grpSpPr bwMode="auto">
          <a:xfrm>
            <a:off x="5358863" y="1030390"/>
            <a:ext cx="1368425" cy="1223963"/>
            <a:chOff x="884581" y="1216786"/>
            <a:chExt cx="1368152" cy="1224064"/>
          </a:xfrm>
        </p:grpSpPr>
        <p:sp>
          <p:nvSpPr>
            <p:cNvPr id="1049601" name="AutoShape 4"/>
            <p:cNvSpPr>
              <a:spLocks noChangeArrowheads="1"/>
            </p:cNvSpPr>
            <p:nvPr/>
          </p:nvSpPr>
          <p:spPr bwMode="auto">
            <a:xfrm rot="5400000" flipH="1" flipV="1">
              <a:off x="1244781" y="856586"/>
              <a:ext cx="647753" cy="1368152"/>
            </a:xfrm>
            <a:prstGeom prst="chevron">
              <a:avLst>
                <a:gd name="adj" fmla="val 85426"/>
              </a:avLst>
            </a:prstGeom>
            <a:solidFill>
              <a:schemeClr val="tx1">
                <a:lumMod val="65000"/>
                <a:lumOff val="35000"/>
              </a:schemeClr>
            </a:solidFill>
            <a:ln w="6350">
              <a:noFill/>
              <a:miter lim="800000"/>
            </a:ln>
            <a:effectLst/>
          </p:spPr>
          <p:txBody>
            <a:bodyPr wrap="none"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049602" name="任意多边形 12"/>
            <p:cNvSpPr/>
            <p:nvPr/>
          </p:nvSpPr>
          <p:spPr>
            <a:xfrm>
              <a:off x="1029014" y="1864539"/>
              <a:ext cx="1079285" cy="576311"/>
            </a:xfrm>
            <a:custGeom>
              <a:avLst/>
              <a:gdLst>
                <a:gd name="connsiteX0" fmla="*/ 0 w 1080120"/>
                <a:gd name="connsiteY0" fmla="*/ 0 h 576064"/>
                <a:gd name="connsiteX1" fmla="*/ 72008 w 1080120"/>
                <a:gd name="connsiteY1" fmla="*/ 0 h 576064"/>
                <a:gd name="connsiteX2" fmla="*/ 72008 w 1080120"/>
                <a:gd name="connsiteY2" fmla="*/ 497091 h 576064"/>
                <a:gd name="connsiteX3" fmla="*/ 1008112 w 1080120"/>
                <a:gd name="connsiteY3" fmla="*/ 497091 h 576064"/>
                <a:gd name="connsiteX4" fmla="*/ 1008112 w 1080120"/>
                <a:gd name="connsiteY4" fmla="*/ 0 h 576064"/>
                <a:gd name="connsiteX5" fmla="*/ 1080120 w 1080120"/>
                <a:gd name="connsiteY5" fmla="*/ 0 h 576064"/>
                <a:gd name="connsiteX6" fmla="*/ 1080120 w 1080120"/>
                <a:gd name="connsiteY6" fmla="*/ 576064 h 576064"/>
                <a:gd name="connsiteX7" fmla="*/ 0 w 1080120"/>
                <a:gd name="connsiteY7" fmla="*/ 576064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0120" h="576064">
                  <a:moveTo>
                    <a:pt x="0" y="0"/>
                  </a:moveTo>
                  <a:lnTo>
                    <a:pt x="72008" y="0"/>
                  </a:lnTo>
                  <a:lnTo>
                    <a:pt x="72008" y="497091"/>
                  </a:lnTo>
                  <a:lnTo>
                    <a:pt x="1008112" y="497091"/>
                  </a:lnTo>
                  <a:lnTo>
                    <a:pt x="1008112" y="0"/>
                  </a:lnTo>
                  <a:lnTo>
                    <a:pt x="1080120" y="0"/>
                  </a:lnTo>
                  <a:lnTo>
                    <a:pt x="1080120" y="576064"/>
                  </a:lnTo>
                  <a:lnTo>
                    <a:pt x="0" y="576064"/>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grpSp>
        <p:nvGrpSpPr>
          <p:cNvPr id="373" name="组合 14"/>
          <p:cNvGrpSpPr/>
          <p:nvPr/>
        </p:nvGrpSpPr>
        <p:grpSpPr bwMode="auto">
          <a:xfrm>
            <a:off x="5806536" y="1627288"/>
            <a:ext cx="419100" cy="369888"/>
            <a:chOff x="1640632" y="3624848"/>
            <a:chExt cx="504056" cy="445188"/>
          </a:xfrm>
        </p:grpSpPr>
        <p:sp>
          <p:nvSpPr>
            <p:cNvPr id="1049603" name="矩形 15"/>
            <p:cNvSpPr/>
            <p:nvPr/>
          </p:nvSpPr>
          <p:spPr>
            <a:xfrm>
              <a:off x="1640632" y="3926735"/>
              <a:ext cx="504056" cy="143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04" name="矩形 16"/>
            <p:cNvSpPr/>
            <p:nvPr/>
          </p:nvSpPr>
          <p:spPr>
            <a:xfrm>
              <a:off x="1726550" y="3789166"/>
              <a:ext cx="108831" cy="179603"/>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05" name="矩形 17"/>
            <p:cNvSpPr/>
            <p:nvPr/>
          </p:nvSpPr>
          <p:spPr>
            <a:xfrm>
              <a:off x="1936573" y="3789166"/>
              <a:ext cx="106921" cy="179603"/>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06" name="矩形 13"/>
            <p:cNvSpPr/>
            <p:nvPr/>
          </p:nvSpPr>
          <p:spPr>
            <a:xfrm>
              <a:off x="1640632" y="3716560"/>
              <a:ext cx="504056" cy="14521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07" name="任意多边形 20"/>
            <p:cNvSpPr/>
            <p:nvPr/>
          </p:nvSpPr>
          <p:spPr>
            <a:xfrm>
              <a:off x="1835381" y="3624848"/>
              <a:ext cx="143197" cy="143301"/>
            </a:xfrm>
            <a:custGeom>
              <a:avLst/>
              <a:gdLst>
                <a:gd name="connsiteX0" fmla="*/ 0 w 144000"/>
                <a:gd name="connsiteY0" fmla="*/ 0 h 144000"/>
                <a:gd name="connsiteX1" fmla="*/ 144000 w 144000"/>
                <a:gd name="connsiteY1" fmla="*/ 0 h 144000"/>
                <a:gd name="connsiteX2" fmla="*/ 144000 w 144000"/>
                <a:gd name="connsiteY2" fmla="*/ 144000 h 144000"/>
                <a:gd name="connsiteX3" fmla="*/ 108000 w 144000"/>
                <a:gd name="connsiteY3" fmla="*/ 144000 h 144000"/>
                <a:gd name="connsiteX4" fmla="*/ 108000 w 144000"/>
                <a:gd name="connsiteY4" fmla="*/ 35596 h 144000"/>
                <a:gd name="connsiteX5" fmla="*/ 36000 w 144000"/>
                <a:gd name="connsiteY5" fmla="*/ 35596 h 144000"/>
                <a:gd name="connsiteX6" fmla="*/ 36000 w 144000"/>
                <a:gd name="connsiteY6" fmla="*/ 144000 h 144000"/>
                <a:gd name="connsiteX7" fmla="*/ 0 w 144000"/>
                <a:gd name="connsiteY7" fmla="*/ 144000 h 1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000" h="144000">
                  <a:moveTo>
                    <a:pt x="0" y="0"/>
                  </a:moveTo>
                  <a:lnTo>
                    <a:pt x="144000" y="0"/>
                  </a:lnTo>
                  <a:lnTo>
                    <a:pt x="144000" y="144000"/>
                  </a:lnTo>
                  <a:lnTo>
                    <a:pt x="108000" y="144000"/>
                  </a:lnTo>
                  <a:lnTo>
                    <a:pt x="108000" y="35596"/>
                  </a:lnTo>
                  <a:lnTo>
                    <a:pt x="36000" y="35596"/>
                  </a:lnTo>
                  <a:lnTo>
                    <a:pt x="36000" y="144000"/>
                  </a:lnTo>
                  <a:lnTo>
                    <a:pt x="0" y="14400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1049608" name="矩形 21"/>
          <p:cNvSpPr>
            <a:spLocks noChangeArrowheads="1"/>
          </p:cNvSpPr>
          <p:nvPr/>
        </p:nvSpPr>
        <p:spPr bwMode="auto">
          <a:xfrm>
            <a:off x="5231863" y="2424213"/>
            <a:ext cx="1622425" cy="33813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rgbClr val="4472C4"/>
                </a:solidFill>
                <a:latin typeface="微软雅黑" panose="020B0503020204020204" pitchFamily="34" charset="-122"/>
                <a:ea typeface="微软雅黑" panose="020B0503020204020204" pitchFamily="34" charset="-122"/>
              </a:rPr>
              <a:t>重点行业及领域</a:t>
            </a:r>
            <a:endParaRPr lang="zh-CN" altLang="en-US" sz="1600" b="1" dirty="0">
              <a:solidFill>
                <a:srgbClr val="4472C4"/>
              </a:solidFill>
              <a:latin typeface="微软雅黑" panose="020B0503020204020204" pitchFamily="34" charset="-122"/>
              <a:ea typeface="微软雅黑" panose="020B0503020204020204" pitchFamily="34" charset="-122"/>
            </a:endParaRPr>
          </a:p>
        </p:txBody>
      </p:sp>
      <p:cxnSp>
        <p:nvCxnSpPr>
          <p:cNvPr id="3145879" name="直接箭头连接符 23"/>
          <p:cNvCxnSpPr/>
          <p:nvPr/>
        </p:nvCxnSpPr>
        <p:spPr>
          <a:xfrm>
            <a:off x="6835236" y="1868588"/>
            <a:ext cx="900112" cy="0"/>
          </a:xfrm>
          <a:prstGeom prst="straightConnector1">
            <a:avLst/>
          </a:prstGeom>
          <a:ln w="57150">
            <a:solidFill>
              <a:srgbClr val="DC3C00"/>
            </a:solidFill>
            <a:tailEnd type="triangle"/>
          </a:ln>
        </p:spPr>
        <p:style>
          <a:lnRef idx="1">
            <a:schemeClr val="accent1"/>
          </a:lnRef>
          <a:fillRef idx="0">
            <a:schemeClr val="accent1"/>
          </a:fillRef>
          <a:effectRef idx="0">
            <a:schemeClr val="accent1"/>
          </a:effectRef>
          <a:fontRef idx="minor">
            <a:schemeClr val="tx1"/>
          </a:fontRef>
        </p:style>
      </p:cxnSp>
      <p:sp>
        <p:nvSpPr>
          <p:cNvPr id="1049609" name="矩形 24"/>
          <p:cNvSpPr>
            <a:spLocks noChangeArrowheads="1"/>
          </p:cNvSpPr>
          <p:nvPr/>
        </p:nvSpPr>
        <p:spPr bwMode="auto">
          <a:xfrm>
            <a:off x="6924136" y="1405038"/>
            <a:ext cx="646112" cy="368300"/>
          </a:xfrm>
          <a:prstGeom prst="rect">
            <a:avLst/>
          </a:prstGeom>
          <a:noFill/>
          <a:ln w="9525">
            <a:noFill/>
            <a:miter lim="800000"/>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a:solidFill>
                  <a:srgbClr val="DC3C00"/>
                </a:solidFill>
                <a:latin typeface="微软雅黑" panose="020B0503020204020204" pitchFamily="34" charset="-122"/>
                <a:ea typeface="微软雅黑" panose="020B0503020204020204" pitchFamily="34" charset="-122"/>
              </a:rPr>
              <a:t>建立</a:t>
            </a:r>
            <a:endParaRPr lang="zh-CN" altLang="en-US" sz="1800" b="1">
              <a:solidFill>
                <a:srgbClr val="DC3C00"/>
              </a:solidFill>
              <a:latin typeface="微软雅黑" panose="020B0503020204020204" pitchFamily="34" charset="-122"/>
              <a:ea typeface="微软雅黑" panose="020B0503020204020204" pitchFamily="34" charset="-122"/>
            </a:endParaRPr>
          </a:p>
        </p:txBody>
      </p:sp>
      <p:grpSp>
        <p:nvGrpSpPr>
          <p:cNvPr id="374" name="组合 92"/>
          <p:cNvGrpSpPr/>
          <p:nvPr/>
        </p:nvGrpSpPr>
        <p:grpSpPr bwMode="auto">
          <a:xfrm>
            <a:off x="7927438" y="1030390"/>
            <a:ext cx="1366837" cy="1223963"/>
            <a:chOff x="4124908" y="1246698"/>
            <a:chExt cx="1368152" cy="1224064"/>
          </a:xfrm>
        </p:grpSpPr>
        <p:grpSp>
          <p:nvGrpSpPr>
            <p:cNvPr id="375" name="组合 27"/>
            <p:cNvGrpSpPr/>
            <p:nvPr/>
          </p:nvGrpSpPr>
          <p:grpSpPr bwMode="auto">
            <a:xfrm>
              <a:off x="4124908" y="1246698"/>
              <a:ext cx="1368152" cy="1224064"/>
              <a:chOff x="884581" y="1216786"/>
              <a:chExt cx="1368152" cy="1224064"/>
            </a:xfrm>
          </p:grpSpPr>
          <p:sp>
            <p:nvSpPr>
              <p:cNvPr id="1049610" name="AutoShape 4"/>
              <p:cNvSpPr>
                <a:spLocks noChangeArrowheads="1"/>
              </p:cNvSpPr>
              <p:nvPr/>
            </p:nvSpPr>
            <p:spPr bwMode="auto">
              <a:xfrm rot="5400000" flipH="1" flipV="1">
                <a:off x="1244657" y="856710"/>
                <a:ext cx="648000" cy="1368152"/>
              </a:xfrm>
              <a:prstGeom prst="chevron">
                <a:avLst>
                  <a:gd name="adj" fmla="val 85426"/>
                </a:avLst>
              </a:prstGeom>
              <a:solidFill>
                <a:srgbClr val="C00000"/>
              </a:solidFill>
              <a:ln>
                <a:noFill/>
              </a:ln>
            </p:spPr>
            <p:txBody>
              <a:bodyPr wrap="none"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049611" name="任意多边形 29"/>
              <p:cNvSpPr/>
              <p:nvPr/>
            </p:nvSpPr>
            <p:spPr>
              <a:xfrm>
                <a:off x="1029182" y="1864539"/>
                <a:ext cx="1078950" cy="576311"/>
              </a:xfrm>
              <a:custGeom>
                <a:avLst/>
                <a:gdLst>
                  <a:gd name="connsiteX0" fmla="*/ 0 w 1080120"/>
                  <a:gd name="connsiteY0" fmla="*/ 0 h 576064"/>
                  <a:gd name="connsiteX1" fmla="*/ 72008 w 1080120"/>
                  <a:gd name="connsiteY1" fmla="*/ 0 h 576064"/>
                  <a:gd name="connsiteX2" fmla="*/ 72008 w 1080120"/>
                  <a:gd name="connsiteY2" fmla="*/ 497091 h 576064"/>
                  <a:gd name="connsiteX3" fmla="*/ 1008112 w 1080120"/>
                  <a:gd name="connsiteY3" fmla="*/ 497091 h 576064"/>
                  <a:gd name="connsiteX4" fmla="*/ 1008112 w 1080120"/>
                  <a:gd name="connsiteY4" fmla="*/ 0 h 576064"/>
                  <a:gd name="connsiteX5" fmla="*/ 1080120 w 1080120"/>
                  <a:gd name="connsiteY5" fmla="*/ 0 h 576064"/>
                  <a:gd name="connsiteX6" fmla="*/ 1080120 w 1080120"/>
                  <a:gd name="connsiteY6" fmla="*/ 576064 h 576064"/>
                  <a:gd name="connsiteX7" fmla="*/ 0 w 1080120"/>
                  <a:gd name="connsiteY7" fmla="*/ 576064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0120" h="576064">
                    <a:moveTo>
                      <a:pt x="0" y="0"/>
                    </a:moveTo>
                    <a:lnTo>
                      <a:pt x="72008" y="0"/>
                    </a:lnTo>
                    <a:lnTo>
                      <a:pt x="72008" y="497091"/>
                    </a:lnTo>
                    <a:lnTo>
                      <a:pt x="1008112" y="497091"/>
                    </a:lnTo>
                    <a:lnTo>
                      <a:pt x="1008112" y="0"/>
                    </a:lnTo>
                    <a:lnTo>
                      <a:pt x="1080120" y="0"/>
                    </a:lnTo>
                    <a:lnTo>
                      <a:pt x="1080120" y="576064"/>
                    </a:lnTo>
                    <a:lnTo>
                      <a:pt x="0" y="57606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1049612" name="十字形 26"/>
            <p:cNvSpPr/>
            <p:nvPr/>
          </p:nvSpPr>
          <p:spPr>
            <a:xfrm>
              <a:off x="4593671" y="1781730"/>
              <a:ext cx="430627" cy="431836"/>
            </a:xfrm>
            <a:prstGeom prst="pl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1049613" name="矩形 31"/>
          <p:cNvSpPr>
            <a:spLocks noChangeArrowheads="1"/>
          </p:cNvSpPr>
          <p:nvPr/>
        </p:nvSpPr>
        <p:spPr bwMode="auto">
          <a:xfrm>
            <a:off x="7903625" y="2417865"/>
            <a:ext cx="1414463" cy="339725"/>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rgbClr val="007233"/>
                </a:solidFill>
                <a:latin typeface="微软雅黑" panose="020B0503020204020204" pitchFamily="34" charset="-122"/>
                <a:ea typeface="微软雅黑" panose="020B0503020204020204" pitchFamily="34" charset="-122"/>
              </a:rPr>
              <a:t>应急救援基地</a:t>
            </a:r>
            <a:endParaRPr lang="zh-CN" altLang="en-US" sz="1600" b="1" dirty="0">
              <a:solidFill>
                <a:srgbClr val="007233"/>
              </a:solidFill>
              <a:latin typeface="微软雅黑" panose="020B0503020204020204" pitchFamily="34" charset="-122"/>
              <a:ea typeface="微软雅黑" panose="020B0503020204020204" pitchFamily="34" charset="-122"/>
            </a:endParaRPr>
          </a:p>
        </p:txBody>
      </p:sp>
      <p:sp>
        <p:nvSpPr>
          <p:cNvPr id="1049614" name="矩形 38"/>
          <p:cNvSpPr>
            <a:spLocks noChangeArrowheads="1"/>
          </p:cNvSpPr>
          <p:nvPr/>
        </p:nvSpPr>
        <p:spPr bwMode="auto">
          <a:xfrm>
            <a:off x="9914986" y="2414688"/>
            <a:ext cx="1416050" cy="338138"/>
          </a:xfrm>
          <a:prstGeom prst="rect">
            <a:avLst/>
          </a:prstGeom>
          <a:noFill/>
          <a:ln>
            <a:noFill/>
          </a:ln>
        </p:spPr>
        <p:txBody>
          <a:bodyPr wrap="none">
            <a:spAutoFit/>
          </a:bodyPr>
          <a:lstStyle/>
          <a:p>
            <a:r>
              <a:rPr lang="zh-CN" altLang="en-US" sz="1600" b="1" dirty="0">
                <a:solidFill>
                  <a:srgbClr val="007233"/>
                </a:solidFill>
                <a:latin typeface="微软雅黑" panose="020B0503020204020204" pitchFamily="34" charset="-122"/>
                <a:ea typeface="微软雅黑" panose="020B0503020204020204" pitchFamily="34" charset="-122"/>
              </a:rPr>
              <a:t>应急救援队伍</a:t>
            </a:r>
            <a:endParaRPr lang="zh-CN" altLang="en-US" sz="1600" b="1" dirty="0">
              <a:solidFill>
                <a:srgbClr val="007233"/>
              </a:solidFill>
              <a:latin typeface="微软雅黑" panose="020B0503020204020204" pitchFamily="34" charset="-122"/>
              <a:ea typeface="微软雅黑" panose="020B0503020204020204" pitchFamily="34" charset="-122"/>
            </a:endParaRPr>
          </a:p>
        </p:txBody>
      </p:sp>
      <p:grpSp>
        <p:nvGrpSpPr>
          <p:cNvPr id="376" name="组合 93"/>
          <p:cNvGrpSpPr/>
          <p:nvPr/>
        </p:nvGrpSpPr>
        <p:grpSpPr bwMode="auto">
          <a:xfrm>
            <a:off x="5358863" y="2971901"/>
            <a:ext cx="1368425" cy="1223962"/>
            <a:chOff x="2760873" y="2974819"/>
            <a:chExt cx="1368152" cy="1224064"/>
          </a:xfrm>
        </p:grpSpPr>
        <p:grpSp>
          <p:nvGrpSpPr>
            <p:cNvPr id="377" name="组合 40"/>
            <p:cNvGrpSpPr/>
            <p:nvPr/>
          </p:nvGrpSpPr>
          <p:grpSpPr bwMode="auto">
            <a:xfrm>
              <a:off x="2760873" y="2974819"/>
              <a:ext cx="1368152" cy="1224064"/>
              <a:chOff x="884581" y="1216786"/>
              <a:chExt cx="1368152" cy="1224064"/>
            </a:xfrm>
          </p:grpSpPr>
          <p:sp>
            <p:nvSpPr>
              <p:cNvPr id="1049615" name="AutoShape 4"/>
              <p:cNvSpPr>
                <a:spLocks noChangeArrowheads="1"/>
              </p:cNvSpPr>
              <p:nvPr/>
            </p:nvSpPr>
            <p:spPr bwMode="auto">
              <a:xfrm rot="5400000" flipH="1" flipV="1">
                <a:off x="1244781" y="856586"/>
                <a:ext cx="647754" cy="1368152"/>
              </a:xfrm>
              <a:prstGeom prst="chevron">
                <a:avLst>
                  <a:gd name="adj" fmla="val 85426"/>
                </a:avLst>
              </a:prstGeom>
              <a:solidFill>
                <a:schemeClr val="tx1">
                  <a:lumMod val="65000"/>
                  <a:lumOff val="35000"/>
                </a:schemeClr>
              </a:solidFill>
              <a:ln w="6350">
                <a:noFill/>
                <a:miter lim="800000"/>
              </a:ln>
              <a:effectLst/>
            </p:spPr>
            <p:txBody>
              <a:bodyPr wrap="none"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049616" name="任意多边形 42"/>
              <p:cNvSpPr/>
              <p:nvPr/>
            </p:nvSpPr>
            <p:spPr>
              <a:xfrm>
                <a:off x="1029014" y="1864540"/>
                <a:ext cx="1079285" cy="576310"/>
              </a:xfrm>
              <a:custGeom>
                <a:avLst/>
                <a:gdLst>
                  <a:gd name="connsiteX0" fmla="*/ 0 w 1080120"/>
                  <a:gd name="connsiteY0" fmla="*/ 0 h 576064"/>
                  <a:gd name="connsiteX1" fmla="*/ 72008 w 1080120"/>
                  <a:gd name="connsiteY1" fmla="*/ 0 h 576064"/>
                  <a:gd name="connsiteX2" fmla="*/ 72008 w 1080120"/>
                  <a:gd name="connsiteY2" fmla="*/ 497091 h 576064"/>
                  <a:gd name="connsiteX3" fmla="*/ 1008112 w 1080120"/>
                  <a:gd name="connsiteY3" fmla="*/ 497091 h 576064"/>
                  <a:gd name="connsiteX4" fmla="*/ 1008112 w 1080120"/>
                  <a:gd name="connsiteY4" fmla="*/ 0 h 576064"/>
                  <a:gd name="connsiteX5" fmla="*/ 1080120 w 1080120"/>
                  <a:gd name="connsiteY5" fmla="*/ 0 h 576064"/>
                  <a:gd name="connsiteX6" fmla="*/ 1080120 w 1080120"/>
                  <a:gd name="connsiteY6" fmla="*/ 576064 h 576064"/>
                  <a:gd name="connsiteX7" fmla="*/ 0 w 1080120"/>
                  <a:gd name="connsiteY7" fmla="*/ 576064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0120" h="576064">
                    <a:moveTo>
                      <a:pt x="0" y="0"/>
                    </a:moveTo>
                    <a:lnTo>
                      <a:pt x="72008" y="0"/>
                    </a:lnTo>
                    <a:lnTo>
                      <a:pt x="72008" y="497091"/>
                    </a:lnTo>
                    <a:lnTo>
                      <a:pt x="1008112" y="497091"/>
                    </a:lnTo>
                    <a:lnTo>
                      <a:pt x="1008112" y="0"/>
                    </a:lnTo>
                    <a:lnTo>
                      <a:pt x="1080120" y="0"/>
                    </a:lnTo>
                    <a:lnTo>
                      <a:pt x="1080120" y="576064"/>
                    </a:lnTo>
                    <a:lnTo>
                      <a:pt x="0" y="576064"/>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pic>
          <p:nvPicPr>
            <p:cNvPr id="2097310" name="Picture 6" descr="http://www.jitu5.com/uploads/allimg/140327/259513-14032G5592689.jpg"/>
            <p:cNvPicPr>
              <a:picLocks noChangeAspect="1" noChangeArrowheads="1"/>
            </p:cNvPicPr>
            <p:nvPr/>
          </p:nvPicPr>
          <p:blipFill>
            <a:blip r:embed="rId1" cstate="print"/>
            <a:srcRect t="11765" b="17645"/>
            <a:stretch>
              <a:fillRect/>
            </a:stretch>
          </p:blipFill>
          <p:spPr bwMode="auto">
            <a:xfrm>
              <a:off x="3129219" y="3454767"/>
              <a:ext cx="703120" cy="533084"/>
            </a:xfrm>
            <a:prstGeom prst="rect">
              <a:avLst/>
            </a:prstGeom>
            <a:noFill/>
            <a:ln>
              <a:noFill/>
            </a:ln>
          </p:spPr>
        </p:pic>
      </p:grpSp>
      <p:sp>
        <p:nvSpPr>
          <p:cNvPr id="1049617" name="矩形 59"/>
          <p:cNvSpPr>
            <a:spLocks noChangeArrowheads="1"/>
          </p:cNvSpPr>
          <p:nvPr/>
        </p:nvSpPr>
        <p:spPr bwMode="auto">
          <a:xfrm>
            <a:off x="5362036" y="4359378"/>
            <a:ext cx="1416050" cy="339725"/>
          </a:xfrm>
          <a:prstGeom prst="rect">
            <a:avLst/>
          </a:prstGeom>
          <a:noFill/>
          <a:ln>
            <a:noFill/>
          </a:ln>
        </p:spPr>
        <p:txBody>
          <a:bodyPr wrap="none">
            <a:spAutoFit/>
          </a:bodyPr>
          <a:lstStyle/>
          <a:p>
            <a:pPr algn="ctr"/>
            <a:r>
              <a:rPr lang="zh-CN" altLang="en-US" sz="1600" b="1" dirty="0">
                <a:solidFill>
                  <a:srgbClr val="4472C4"/>
                </a:solidFill>
                <a:latin typeface="微软雅黑" panose="020B0503020204020204" pitchFamily="34" charset="-122"/>
                <a:ea typeface="微软雅黑" panose="020B0503020204020204" pitchFamily="34" charset="-122"/>
              </a:rPr>
              <a:t>生产经营单位</a:t>
            </a:r>
            <a:endParaRPr lang="zh-CN" altLang="en-US" sz="1600" b="1" dirty="0">
              <a:solidFill>
                <a:srgbClr val="4472C4"/>
              </a:solidFill>
              <a:latin typeface="微软雅黑" panose="020B0503020204020204" pitchFamily="34" charset="-122"/>
              <a:ea typeface="微软雅黑" panose="020B0503020204020204" pitchFamily="34" charset="-122"/>
            </a:endParaRPr>
          </a:p>
        </p:txBody>
      </p:sp>
      <p:sp>
        <p:nvSpPr>
          <p:cNvPr id="1049618" name="矩形 60"/>
          <p:cNvSpPr>
            <a:spLocks noChangeArrowheads="1"/>
          </p:cNvSpPr>
          <p:nvPr/>
        </p:nvSpPr>
        <p:spPr bwMode="auto">
          <a:xfrm>
            <a:off x="5311236" y="6234213"/>
            <a:ext cx="1416050" cy="338138"/>
          </a:xfrm>
          <a:prstGeom prst="rect">
            <a:avLst/>
          </a:prstGeom>
          <a:noFill/>
          <a:ln>
            <a:noFill/>
          </a:ln>
        </p:spPr>
        <p:txBody>
          <a:bodyPr wrap="none">
            <a:spAutoFit/>
          </a:bodyPr>
          <a:lstStyle/>
          <a:p>
            <a:pPr algn="ctr"/>
            <a:r>
              <a:rPr lang="zh-CN" altLang="en-US" sz="1600" b="1" dirty="0">
                <a:solidFill>
                  <a:srgbClr val="4472C4"/>
                </a:solidFill>
                <a:latin typeface="微软雅黑" panose="020B0503020204020204" pitchFamily="34" charset="-122"/>
                <a:ea typeface="微软雅黑" panose="020B0503020204020204" pitchFamily="34" charset="-122"/>
              </a:rPr>
              <a:t>其他社会力量</a:t>
            </a:r>
            <a:endParaRPr lang="zh-CN" altLang="en-US" sz="1600" b="1" dirty="0">
              <a:solidFill>
                <a:srgbClr val="4472C4"/>
              </a:solidFill>
              <a:latin typeface="微软雅黑" panose="020B0503020204020204" pitchFamily="34" charset="-122"/>
              <a:ea typeface="微软雅黑" panose="020B0503020204020204" pitchFamily="34" charset="-122"/>
            </a:endParaRPr>
          </a:p>
        </p:txBody>
      </p:sp>
      <p:grpSp>
        <p:nvGrpSpPr>
          <p:cNvPr id="378" name="组合 94"/>
          <p:cNvGrpSpPr/>
          <p:nvPr/>
        </p:nvGrpSpPr>
        <p:grpSpPr bwMode="auto">
          <a:xfrm>
            <a:off x="5358863" y="4915001"/>
            <a:ext cx="1368425" cy="1223962"/>
            <a:chOff x="2736720" y="4796029"/>
            <a:chExt cx="1368152" cy="1224064"/>
          </a:xfrm>
        </p:grpSpPr>
        <p:grpSp>
          <p:nvGrpSpPr>
            <p:cNvPr id="379" name="组合 49"/>
            <p:cNvGrpSpPr/>
            <p:nvPr/>
          </p:nvGrpSpPr>
          <p:grpSpPr bwMode="auto">
            <a:xfrm>
              <a:off x="2736720" y="4796029"/>
              <a:ext cx="1368152" cy="1224064"/>
              <a:chOff x="884581" y="1216786"/>
              <a:chExt cx="1368152" cy="1224064"/>
            </a:xfrm>
          </p:grpSpPr>
          <p:sp>
            <p:nvSpPr>
              <p:cNvPr id="1049619" name="AutoShape 4"/>
              <p:cNvSpPr>
                <a:spLocks noChangeArrowheads="1"/>
              </p:cNvSpPr>
              <p:nvPr/>
            </p:nvSpPr>
            <p:spPr bwMode="auto">
              <a:xfrm rot="5400000" flipH="1" flipV="1">
                <a:off x="1244781" y="856586"/>
                <a:ext cx="647754" cy="1368152"/>
              </a:xfrm>
              <a:prstGeom prst="chevron">
                <a:avLst>
                  <a:gd name="adj" fmla="val 85426"/>
                </a:avLst>
              </a:prstGeom>
              <a:solidFill>
                <a:schemeClr val="tx1">
                  <a:lumMod val="65000"/>
                  <a:lumOff val="35000"/>
                </a:schemeClr>
              </a:solidFill>
              <a:ln w="6350">
                <a:noFill/>
                <a:miter lim="800000"/>
              </a:ln>
              <a:effectLst/>
            </p:spPr>
            <p:txBody>
              <a:bodyPr wrap="none"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049620" name="任意多边形 51"/>
              <p:cNvSpPr/>
              <p:nvPr/>
            </p:nvSpPr>
            <p:spPr>
              <a:xfrm>
                <a:off x="1029014" y="1864540"/>
                <a:ext cx="1079285" cy="576310"/>
              </a:xfrm>
              <a:custGeom>
                <a:avLst/>
                <a:gdLst>
                  <a:gd name="connsiteX0" fmla="*/ 0 w 1080120"/>
                  <a:gd name="connsiteY0" fmla="*/ 0 h 576064"/>
                  <a:gd name="connsiteX1" fmla="*/ 72008 w 1080120"/>
                  <a:gd name="connsiteY1" fmla="*/ 0 h 576064"/>
                  <a:gd name="connsiteX2" fmla="*/ 72008 w 1080120"/>
                  <a:gd name="connsiteY2" fmla="*/ 497091 h 576064"/>
                  <a:gd name="connsiteX3" fmla="*/ 1008112 w 1080120"/>
                  <a:gd name="connsiteY3" fmla="*/ 497091 h 576064"/>
                  <a:gd name="connsiteX4" fmla="*/ 1008112 w 1080120"/>
                  <a:gd name="connsiteY4" fmla="*/ 0 h 576064"/>
                  <a:gd name="connsiteX5" fmla="*/ 1080120 w 1080120"/>
                  <a:gd name="connsiteY5" fmla="*/ 0 h 576064"/>
                  <a:gd name="connsiteX6" fmla="*/ 1080120 w 1080120"/>
                  <a:gd name="connsiteY6" fmla="*/ 576064 h 576064"/>
                  <a:gd name="connsiteX7" fmla="*/ 0 w 1080120"/>
                  <a:gd name="connsiteY7" fmla="*/ 576064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0120" h="576064">
                    <a:moveTo>
                      <a:pt x="0" y="0"/>
                    </a:moveTo>
                    <a:lnTo>
                      <a:pt x="72008" y="0"/>
                    </a:lnTo>
                    <a:lnTo>
                      <a:pt x="72008" y="497091"/>
                    </a:lnTo>
                    <a:lnTo>
                      <a:pt x="1008112" y="497091"/>
                    </a:lnTo>
                    <a:lnTo>
                      <a:pt x="1008112" y="0"/>
                    </a:lnTo>
                    <a:lnTo>
                      <a:pt x="1080120" y="0"/>
                    </a:lnTo>
                    <a:lnTo>
                      <a:pt x="1080120" y="576064"/>
                    </a:lnTo>
                    <a:lnTo>
                      <a:pt x="0" y="576064"/>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grpSp>
          <p:nvGrpSpPr>
            <p:cNvPr id="380" name="组合 72"/>
            <p:cNvGrpSpPr/>
            <p:nvPr/>
          </p:nvGrpSpPr>
          <p:grpSpPr bwMode="auto">
            <a:xfrm>
              <a:off x="3136858" y="5339731"/>
              <a:ext cx="567876" cy="406322"/>
              <a:chOff x="3512840" y="4581128"/>
              <a:chExt cx="567876" cy="406322"/>
            </a:xfrm>
          </p:grpSpPr>
          <p:sp>
            <p:nvSpPr>
              <p:cNvPr id="1049621" name="矩形 39"/>
              <p:cNvSpPr/>
              <p:nvPr/>
            </p:nvSpPr>
            <p:spPr>
              <a:xfrm>
                <a:off x="3512672" y="4580396"/>
                <a:ext cx="568212" cy="40643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22" name="椭圆 69"/>
              <p:cNvSpPr/>
              <p:nvPr/>
            </p:nvSpPr>
            <p:spPr>
              <a:xfrm>
                <a:off x="3587269" y="4656602"/>
                <a:ext cx="107929" cy="1079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23" name="矩形 70"/>
              <p:cNvSpPr/>
              <p:nvPr/>
            </p:nvSpPr>
            <p:spPr>
              <a:xfrm>
                <a:off x="3534893" y="4840768"/>
                <a:ext cx="211095" cy="539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24" name="梯形 71"/>
              <p:cNvSpPr/>
              <p:nvPr/>
            </p:nvSpPr>
            <p:spPr>
              <a:xfrm>
                <a:off x="3534893" y="4788375"/>
                <a:ext cx="211095" cy="52392"/>
              </a:xfrm>
              <a:custGeom>
                <a:avLst/>
                <a:gdLst>
                  <a:gd name="connsiteX0" fmla="*/ 0 w 211930"/>
                  <a:gd name="connsiteY0" fmla="*/ 52247 h 52247"/>
                  <a:gd name="connsiteX1" fmla="*/ 13062 w 211930"/>
                  <a:gd name="connsiteY1" fmla="*/ 0 h 52247"/>
                  <a:gd name="connsiteX2" fmla="*/ 198868 w 211930"/>
                  <a:gd name="connsiteY2" fmla="*/ 0 h 52247"/>
                  <a:gd name="connsiteX3" fmla="*/ 211930 w 211930"/>
                  <a:gd name="connsiteY3" fmla="*/ 52247 h 52247"/>
                  <a:gd name="connsiteX4" fmla="*/ 0 w 211930"/>
                  <a:gd name="connsiteY4" fmla="*/ 52247 h 52247"/>
                  <a:gd name="connsiteX0-1" fmla="*/ 0 w 211930"/>
                  <a:gd name="connsiteY0-2" fmla="*/ 52247 h 52247"/>
                  <a:gd name="connsiteX1-3" fmla="*/ 32112 w 211930"/>
                  <a:gd name="connsiteY1-4" fmla="*/ 0 h 52247"/>
                  <a:gd name="connsiteX2-5" fmla="*/ 198868 w 211930"/>
                  <a:gd name="connsiteY2-6" fmla="*/ 0 h 52247"/>
                  <a:gd name="connsiteX3-7" fmla="*/ 211930 w 211930"/>
                  <a:gd name="connsiteY3-8" fmla="*/ 52247 h 52247"/>
                  <a:gd name="connsiteX4-9" fmla="*/ 0 w 211930"/>
                  <a:gd name="connsiteY4-10" fmla="*/ 52247 h 52247"/>
                  <a:gd name="connsiteX0-11" fmla="*/ 0 w 211930"/>
                  <a:gd name="connsiteY0-12" fmla="*/ 52247 h 52247"/>
                  <a:gd name="connsiteX1-13" fmla="*/ 32112 w 211930"/>
                  <a:gd name="connsiteY1-14" fmla="*/ 0 h 52247"/>
                  <a:gd name="connsiteX2-15" fmla="*/ 173468 w 211930"/>
                  <a:gd name="connsiteY2-16" fmla="*/ 0 h 52247"/>
                  <a:gd name="connsiteX3-17" fmla="*/ 211930 w 211930"/>
                  <a:gd name="connsiteY3-18" fmla="*/ 52247 h 52247"/>
                  <a:gd name="connsiteX4-19" fmla="*/ 0 w 211930"/>
                  <a:gd name="connsiteY4-20" fmla="*/ 52247 h 5224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1930" h="52247">
                    <a:moveTo>
                      <a:pt x="0" y="52247"/>
                    </a:moveTo>
                    <a:lnTo>
                      <a:pt x="32112" y="0"/>
                    </a:lnTo>
                    <a:lnTo>
                      <a:pt x="173468" y="0"/>
                    </a:lnTo>
                    <a:lnTo>
                      <a:pt x="211930" y="52247"/>
                    </a:lnTo>
                    <a:lnTo>
                      <a:pt x="0" y="5224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25" name="矩形 73"/>
              <p:cNvSpPr/>
              <p:nvPr/>
            </p:nvSpPr>
            <p:spPr>
              <a:xfrm>
                <a:off x="3803126" y="4656602"/>
                <a:ext cx="211096" cy="1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26" name="矩形 74"/>
              <p:cNvSpPr/>
              <p:nvPr/>
            </p:nvSpPr>
            <p:spPr>
              <a:xfrm>
                <a:off x="3803126" y="4705818"/>
                <a:ext cx="211096" cy="190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27" name="矩形 75"/>
              <p:cNvSpPr/>
              <p:nvPr/>
            </p:nvSpPr>
            <p:spPr>
              <a:xfrm>
                <a:off x="3803126" y="4755036"/>
                <a:ext cx="211096" cy="190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28" name="矩形 76"/>
              <p:cNvSpPr/>
              <p:nvPr/>
            </p:nvSpPr>
            <p:spPr>
              <a:xfrm>
                <a:off x="3807888" y="4802665"/>
                <a:ext cx="212683" cy="9208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grpSp>
      <p:sp>
        <p:nvSpPr>
          <p:cNvPr id="1049629" name="AutoShape 4"/>
          <p:cNvSpPr>
            <a:spLocks noChangeArrowheads="1"/>
          </p:cNvSpPr>
          <p:nvPr/>
        </p:nvSpPr>
        <p:spPr bwMode="auto">
          <a:xfrm>
            <a:off x="7287675" y="3657701"/>
            <a:ext cx="411163" cy="2159000"/>
          </a:xfrm>
          <a:prstGeom prst="chevron">
            <a:avLst>
              <a:gd name="adj" fmla="val 85426"/>
            </a:avLst>
          </a:prstGeom>
          <a:solidFill>
            <a:srgbClr val="DC3C00"/>
          </a:solidFill>
          <a:ln>
            <a:noFill/>
          </a:ln>
        </p:spPr>
        <p:txBody>
          <a:bodyPr wrap="none"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049630" name="矩形 79"/>
          <p:cNvSpPr>
            <a:spLocks noChangeArrowheads="1"/>
          </p:cNvSpPr>
          <p:nvPr/>
        </p:nvSpPr>
        <p:spPr bwMode="auto">
          <a:xfrm>
            <a:off x="6951125" y="4106963"/>
            <a:ext cx="415925" cy="120015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dirty="0">
                <a:solidFill>
                  <a:srgbClr val="DC3C00"/>
                </a:solidFill>
                <a:latin typeface="微软雅黑" panose="020B0503020204020204" pitchFamily="34" charset="-122"/>
                <a:ea typeface="微软雅黑" panose="020B0503020204020204" pitchFamily="34" charset="-122"/>
              </a:rPr>
              <a:t>鼓</a:t>
            </a:r>
            <a:endParaRPr lang="en-US" altLang="zh-CN" sz="1800" b="1" dirty="0">
              <a:solidFill>
                <a:srgbClr val="DC3C00"/>
              </a:solidFill>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dirty="0">
                <a:solidFill>
                  <a:srgbClr val="DC3C00"/>
                </a:solidFill>
                <a:latin typeface="微软雅黑" panose="020B0503020204020204" pitchFamily="34" charset="-122"/>
                <a:ea typeface="微软雅黑" panose="020B0503020204020204" pitchFamily="34" charset="-122"/>
              </a:rPr>
              <a:t>励</a:t>
            </a:r>
            <a:endParaRPr lang="en-US" altLang="zh-CN" sz="1800" b="1" dirty="0">
              <a:solidFill>
                <a:srgbClr val="DC3C00"/>
              </a:solidFill>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dirty="0">
                <a:solidFill>
                  <a:srgbClr val="DC3C00"/>
                </a:solidFill>
                <a:latin typeface="微软雅黑" panose="020B0503020204020204" pitchFamily="34" charset="-122"/>
                <a:ea typeface="微软雅黑" panose="020B0503020204020204" pitchFamily="34" charset="-122"/>
              </a:rPr>
              <a:t>建</a:t>
            </a:r>
            <a:endParaRPr lang="en-US" altLang="zh-CN" sz="1800" b="1" dirty="0">
              <a:solidFill>
                <a:srgbClr val="DC3C00"/>
              </a:solidFill>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dirty="0">
                <a:solidFill>
                  <a:srgbClr val="DC3C00"/>
                </a:solidFill>
                <a:latin typeface="微软雅黑" panose="020B0503020204020204" pitchFamily="34" charset="-122"/>
                <a:ea typeface="微软雅黑" panose="020B0503020204020204" pitchFamily="34" charset="-122"/>
              </a:rPr>
              <a:t>立</a:t>
            </a:r>
            <a:endParaRPr lang="zh-CN" altLang="en-US" sz="1800" b="1" dirty="0">
              <a:solidFill>
                <a:srgbClr val="DC3C00"/>
              </a:solidFill>
              <a:latin typeface="微软雅黑" panose="020B0503020204020204" pitchFamily="34" charset="-122"/>
              <a:ea typeface="微软雅黑" panose="020B0503020204020204" pitchFamily="34" charset="-122"/>
            </a:endParaRPr>
          </a:p>
        </p:txBody>
      </p:sp>
      <p:grpSp>
        <p:nvGrpSpPr>
          <p:cNvPr id="381" name="组合 80"/>
          <p:cNvGrpSpPr/>
          <p:nvPr/>
        </p:nvGrpSpPr>
        <p:grpSpPr bwMode="auto">
          <a:xfrm>
            <a:off x="9826086" y="1160563"/>
            <a:ext cx="1592262" cy="1093788"/>
            <a:chOff x="6580973" y="1252470"/>
            <a:chExt cx="2115262" cy="1452480"/>
          </a:xfrm>
        </p:grpSpPr>
        <p:sp>
          <p:nvSpPr>
            <p:cNvPr id="1049631" name="KSO_Shape"/>
            <p:cNvSpPr/>
            <p:nvPr/>
          </p:nvSpPr>
          <p:spPr bwMode="auto">
            <a:xfrm>
              <a:off x="6580973" y="1252470"/>
              <a:ext cx="2115262" cy="145248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tx1">
                <a:lumMod val="65000"/>
                <a:lumOff val="35000"/>
              </a:schemeClr>
            </a:solidFill>
            <a:ln>
              <a:noFill/>
            </a:ln>
          </p:spPr>
          <p:txBody>
            <a:bodyPr/>
            <a:lstStyle/>
            <a:p>
              <a:endParaRPr lang="zh-CN" altLang="en-US"/>
            </a:p>
          </p:txBody>
        </p:sp>
        <p:sp>
          <p:nvSpPr>
            <p:cNvPr id="1049632" name="十字形 82"/>
            <p:cNvSpPr/>
            <p:nvPr/>
          </p:nvSpPr>
          <p:spPr>
            <a:xfrm>
              <a:off x="7515231" y="1745765"/>
              <a:ext cx="253072" cy="252972"/>
            </a:xfrm>
            <a:prstGeom prst="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33" name="十字形 83"/>
            <p:cNvSpPr/>
            <p:nvPr/>
          </p:nvSpPr>
          <p:spPr>
            <a:xfrm>
              <a:off x="8053010" y="1798468"/>
              <a:ext cx="179259" cy="181296"/>
            </a:xfrm>
            <a:prstGeom prst="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34" name="十字形 84"/>
            <p:cNvSpPr/>
            <p:nvPr/>
          </p:nvSpPr>
          <p:spPr>
            <a:xfrm>
              <a:off x="8445272" y="1859602"/>
              <a:ext cx="179259" cy="179189"/>
            </a:xfrm>
            <a:prstGeom prst="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35" name="十字形 85"/>
            <p:cNvSpPr/>
            <p:nvPr/>
          </p:nvSpPr>
          <p:spPr>
            <a:xfrm>
              <a:off x="7030176" y="1781603"/>
              <a:ext cx="179260" cy="181296"/>
            </a:xfrm>
            <a:prstGeom prst="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36" name="十字形 86"/>
            <p:cNvSpPr/>
            <p:nvPr/>
          </p:nvSpPr>
          <p:spPr>
            <a:xfrm>
              <a:off x="6625260" y="1846954"/>
              <a:ext cx="179260" cy="181296"/>
            </a:xfrm>
            <a:prstGeom prst="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1049637" name="矩形 87"/>
          <p:cNvSpPr>
            <a:spLocks noChangeArrowheads="1"/>
          </p:cNvSpPr>
          <p:nvPr/>
        </p:nvSpPr>
        <p:spPr bwMode="auto">
          <a:xfrm>
            <a:off x="8019511" y="5011838"/>
            <a:ext cx="1414462" cy="338138"/>
          </a:xfrm>
          <a:prstGeom prst="rect">
            <a:avLst/>
          </a:prstGeom>
          <a:noFill/>
          <a:ln>
            <a:noFill/>
          </a:ln>
        </p:spPr>
        <p:txBody>
          <a:bodyPr wrap="none">
            <a:spAutoFit/>
          </a:bodyPr>
          <a:lstStyle/>
          <a:p>
            <a:r>
              <a:rPr lang="zh-CN" altLang="en-US" sz="1600" b="1" dirty="0">
                <a:solidFill>
                  <a:srgbClr val="007233"/>
                </a:solidFill>
                <a:latin typeface="微软雅黑" panose="020B0503020204020204" pitchFamily="34" charset="-122"/>
                <a:ea typeface="微软雅黑" panose="020B0503020204020204" pitchFamily="34" charset="-122"/>
              </a:rPr>
              <a:t>应急救援队伍</a:t>
            </a:r>
            <a:endParaRPr lang="zh-CN" altLang="en-US" sz="1600" b="1" dirty="0">
              <a:solidFill>
                <a:srgbClr val="007233"/>
              </a:solidFill>
              <a:latin typeface="微软雅黑" panose="020B0503020204020204" pitchFamily="34" charset="-122"/>
              <a:ea typeface="微软雅黑" panose="020B0503020204020204" pitchFamily="34" charset="-122"/>
            </a:endParaRPr>
          </a:p>
        </p:txBody>
      </p:sp>
      <p:grpSp>
        <p:nvGrpSpPr>
          <p:cNvPr id="382" name="组合 120831"/>
          <p:cNvGrpSpPr/>
          <p:nvPr/>
        </p:nvGrpSpPr>
        <p:grpSpPr bwMode="auto">
          <a:xfrm>
            <a:off x="10030875" y="3697388"/>
            <a:ext cx="1477963" cy="1087438"/>
            <a:chOff x="8277646" y="3910851"/>
            <a:chExt cx="1713454" cy="1260867"/>
          </a:xfrm>
        </p:grpSpPr>
        <p:sp>
          <p:nvSpPr>
            <p:cNvPr id="1049638" name="圆角矩形 89"/>
            <p:cNvSpPr/>
            <p:nvPr/>
          </p:nvSpPr>
          <p:spPr>
            <a:xfrm>
              <a:off x="8813216" y="3910851"/>
              <a:ext cx="642314" cy="633194"/>
            </a:xfrm>
            <a:prstGeom prst="roundRect">
              <a:avLst>
                <a:gd name="adj" fmla="val 15257"/>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39" name="圆角矩形 77"/>
            <p:cNvSpPr/>
            <p:nvPr/>
          </p:nvSpPr>
          <p:spPr>
            <a:xfrm>
              <a:off x="8277646" y="4140937"/>
              <a:ext cx="1713454" cy="1030781"/>
            </a:xfrm>
            <a:prstGeom prst="roundRect">
              <a:avLst>
                <a:gd name="adj" fmla="val 25121"/>
              </a:avLst>
            </a:prstGeom>
            <a:solidFill>
              <a:schemeClr val="bg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40" name="圆角矩形 90"/>
            <p:cNvSpPr/>
            <p:nvPr/>
          </p:nvSpPr>
          <p:spPr>
            <a:xfrm>
              <a:off x="8649416" y="4161184"/>
              <a:ext cx="969915" cy="1010534"/>
            </a:xfrm>
            <a:prstGeom prst="roundRect">
              <a:avLst>
                <a:gd name="adj" fmla="val 0"/>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41" name="十字形 91"/>
            <p:cNvSpPr/>
            <p:nvPr/>
          </p:nvSpPr>
          <p:spPr>
            <a:xfrm>
              <a:off x="8921801" y="4440967"/>
              <a:ext cx="430664" cy="432561"/>
            </a:xfrm>
            <a:prstGeom prst="pl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1049642" name="矩形 88"/>
          <p:cNvSpPr>
            <a:spLocks noChangeArrowheads="1"/>
          </p:cNvSpPr>
          <p:nvPr/>
        </p:nvSpPr>
        <p:spPr bwMode="auto">
          <a:xfrm>
            <a:off x="9787986" y="4984853"/>
            <a:ext cx="2032000" cy="338137"/>
          </a:xfrm>
          <a:prstGeom prst="rect">
            <a:avLst/>
          </a:prstGeom>
          <a:noFill/>
          <a:ln>
            <a:noFill/>
          </a:ln>
        </p:spPr>
        <p:txBody>
          <a:bodyPr wrap="none">
            <a:spAutoFit/>
          </a:bodyPr>
          <a:lstStyle/>
          <a:p>
            <a:r>
              <a:rPr lang="zh-CN" altLang="en-US" sz="1600" b="1" dirty="0">
                <a:solidFill>
                  <a:srgbClr val="007233"/>
                </a:solidFill>
                <a:latin typeface="微软雅黑" panose="020B0503020204020204" pitchFamily="34" charset="-122"/>
                <a:ea typeface="微软雅黑" panose="020B0503020204020204" pitchFamily="34" charset="-122"/>
              </a:rPr>
              <a:t>应急救援装备和物资</a:t>
            </a:r>
            <a:endParaRPr lang="zh-CN" altLang="en-US" sz="1600" b="1" dirty="0">
              <a:solidFill>
                <a:srgbClr val="007233"/>
              </a:solidFill>
              <a:latin typeface="微软雅黑" panose="020B0503020204020204" pitchFamily="34" charset="-122"/>
              <a:ea typeface="微软雅黑" panose="020B0503020204020204" pitchFamily="34" charset="-122"/>
            </a:endParaRPr>
          </a:p>
        </p:txBody>
      </p:sp>
      <p:grpSp>
        <p:nvGrpSpPr>
          <p:cNvPr id="383" name="组合 96"/>
          <p:cNvGrpSpPr/>
          <p:nvPr/>
        </p:nvGrpSpPr>
        <p:grpSpPr bwMode="auto">
          <a:xfrm>
            <a:off x="7902036" y="3800578"/>
            <a:ext cx="1592262" cy="1093787"/>
            <a:chOff x="6580973" y="1252470"/>
            <a:chExt cx="2115262" cy="1452480"/>
          </a:xfrm>
        </p:grpSpPr>
        <p:sp>
          <p:nvSpPr>
            <p:cNvPr id="1049643" name="KSO_Shape"/>
            <p:cNvSpPr/>
            <p:nvPr/>
          </p:nvSpPr>
          <p:spPr bwMode="auto">
            <a:xfrm>
              <a:off x="6580973" y="1252470"/>
              <a:ext cx="2115262" cy="145248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tx1">
                <a:lumMod val="65000"/>
                <a:lumOff val="35000"/>
              </a:schemeClr>
            </a:solidFill>
            <a:ln>
              <a:noFill/>
            </a:ln>
          </p:spPr>
          <p:txBody>
            <a:bodyPr/>
            <a:lstStyle/>
            <a:p>
              <a:endParaRPr lang="zh-CN" altLang="en-US"/>
            </a:p>
          </p:txBody>
        </p:sp>
        <p:sp>
          <p:nvSpPr>
            <p:cNvPr id="1049644" name="十字形 98"/>
            <p:cNvSpPr/>
            <p:nvPr/>
          </p:nvSpPr>
          <p:spPr>
            <a:xfrm>
              <a:off x="7515231" y="1745765"/>
              <a:ext cx="253072" cy="252972"/>
            </a:xfrm>
            <a:prstGeom prst="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45" name="十字形 99"/>
            <p:cNvSpPr/>
            <p:nvPr/>
          </p:nvSpPr>
          <p:spPr>
            <a:xfrm>
              <a:off x="8053010" y="1798467"/>
              <a:ext cx="179259" cy="181297"/>
            </a:xfrm>
            <a:prstGeom prst="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46" name="十字形 100"/>
            <p:cNvSpPr/>
            <p:nvPr/>
          </p:nvSpPr>
          <p:spPr>
            <a:xfrm>
              <a:off x="8445272" y="1859603"/>
              <a:ext cx="179259" cy="179188"/>
            </a:xfrm>
            <a:prstGeom prst="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47" name="十字形 101"/>
            <p:cNvSpPr/>
            <p:nvPr/>
          </p:nvSpPr>
          <p:spPr>
            <a:xfrm>
              <a:off x="7030176" y="1781602"/>
              <a:ext cx="179260" cy="181297"/>
            </a:xfrm>
            <a:prstGeom prst="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48" name="十字形 102"/>
            <p:cNvSpPr/>
            <p:nvPr/>
          </p:nvSpPr>
          <p:spPr>
            <a:xfrm>
              <a:off x="6625260" y="1846954"/>
              <a:ext cx="179260" cy="181297"/>
            </a:xfrm>
            <a:prstGeom prst="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1049649" name="矩形 120832"/>
          <p:cNvSpPr/>
          <p:nvPr/>
        </p:nvSpPr>
        <p:spPr>
          <a:xfrm>
            <a:off x="5223924" y="836713"/>
            <a:ext cx="6777526" cy="5735638"/>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50" name="矩形 120833"/>
          <p:cNvSpPr>
            <a:spLocks noChangeArrowheads="1"/>
          </p:cNvSpPr>
          <p:nvPr/>
        </p:nvSpPr>
        <p:spPr bwMode="auto">
          <a:xfrm>
            <a:off x="7695543" y="5789945"/>
            <a:ext cx="3877985" cy="461665"/>
          </a:xfrm>
          <a:prstGeom prst="rect">
            <a:avLst/>
          </a:prstGeom>
          <a:noFill/>
          <a:ln>
            <a:noFill/>
          </a:ln>
        </p:spPr>
        <p:txBody>
          <a:bodyPr wrap="none">
            <a:spAutoFit/>
          </a:bodyPr>
          <a:lstStyle/>
          <a:p>
            <a:r>
              <a:rPr lang="zh-CN" altLang="en-US" sz="2400" b="1" dirty="0">
                <a:solidFill>
                  <a:srgbClr val="007233"/>
                </a:solidFill>
                <a:latin typeface="微软雅黑" panose="020B0503020204020204" pitchFamily="34" charset="-122"/>
                <a:ea typeface="微软雅黑" panose="020B0503020204020204" pitchFamily="34" charset="-122"/>
              </a:rPr>
              <a:t>提高应急救援的专业化水平</a:t>
            </a:r>
            <a:endParaRPr lang="zh-CN" altLang="en-US" sz="2400" b="1" dirty="0">
              <a:solidFill>
                <a:srgbClr val="007233"/>
              </a:solidFill>
              <a:latin typeface="微软雅黑" panose="020B0503020204020204" pitchFamily="34" charset="-122"/>
              <a:ea typeface="微软雅黑" panose="020B0503020204020204" pitchFamily="34" charset="-122"/>
            </a:endParaRPr>
          </a:p>
        </p:txBody>
      </p:sp>
      <p:pic>
        <p:nvPicPr>
          <p:cNvPr id="2097311" name="图片 120834"/>
          <p:cNvPicPr>
            <a:picLocks noChangeAspect="1"/>
          </p:cNvPicPr>
          <p:nvPr/>
        </p:nvPicPr>
        <p:blipFill>
          <a:blip r:embed="rId2"/>
          <a:srcRect/>
          <a:stretch>
            <a:fillRect/>
          </a:stretch>
        </p:blipFill>
        <p:spPr bwMode="auto">
          <a:xfrm>
            <a:off x="699909" y="982833"/>
            <a:ext cx="1212850" cy="1244600"/>
          </a:xfrm>
          <a:prstGeom prst="rect">
            <a:avLst/>
          </a:prstGeom>
          <a:noFill/>
          <a:ln>
            <a:noFill/>
          </a:ln>
        </p:spPr>
      </p:pic>
      <p:sp>
        <p:nvSpPr>
          <p:cNvPr id="1049651" name="矩形 107"/>
          <p:cNvSpPr>
            <a:spLocks noChangeArrowheads="1"/>
          </p:cNvSpPr>
          <p:nvPr/>
        </p:nvSpPr>
        <p:spPr bwMode="auto">
          <a:xfrm>
            <a:off x="1021558" y="2350300"/>
            <a:ext cx="715963" cy="36988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800" b="1" dirty="0">
                <a:solidFill>
                  <a:srgbClr val="CC6600"/>
                </a:solidFill>
                <a:latin typeface="微软雅黑" panose="020B0503020204020204" pitchFamily="34" charset="-122"/>
                <a:ea typeface="微软雅黑" panose="020B0503020204020204" pitchFamily="34" charset="-122"/>
              </a:rPr>
              <a:t>国 家</a:t>
            </a:r>
            <a:endParaRPr lang="zh-CN" altLang="en-US" sz="1800" b="1" dirty="0">
              <a:solidFill>
                <a:srgbClr val="CC6600"/>
              </a:solidFill>
              <a:latin typeface="微软雅黑" panose="020B0503020204020204" pitchFamily="34" charset="-122"/>
              <a:ea typeface="微软雅黑" panose="020B0503020204020204" pitchFamily="34" charset="-122"/>
            </a:endParaRPr>
          </a:p>
        </p:txBody>
      </p:sp>
      <p:sp>
        <p:nvSpPr>
          <p:cNvPr id="1049652" name="右箭头 108"/>
          <p:cNvSpPr/>
          <p:nvPr/>
        </p:nvSpPr>
        <p:spPr>
          <a:xfrm>
            <a:off x="1946096" y="836714"/>
            <a:ext cx="3022241" cy="1577975"/>
          </a:xfrm>
          <a:prstGeom prst="rightArrow">
            <a:avLst>
              <a:gd name="adj1" fmla="val 61303"/>
              <a:gd name="adj2"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53" name="矩形 109"/>
          <p:cNvSpPr>
            <a:spLocks noChangeArrowheads="1"/>
          </p:cNvSpPr>
          <p:nvPr/>
        </p:nvSpPr>
        <p:spPr bwMode="auto">
          <a:xfrm>
            <a:off x="2051798" y="1178324"/>
            <a:ext cx="2018686" cy="874407"/>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加强生产安全事故应急能力建设</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aphicFrame>
        <p:nvGraphicFramePr>
          <p:cNvPr id="4194331" name="表格 114"/>
          <p:cNvGraphicFramePr>
            <a:graphicFrameLocks noGrp="1"/>
          </p:cNvGraphicFramePr>
          <p:nvPr/>
        </p:nvGraphicFramePr>
        <p:xfrm>
          <a:off x="125917" y="2715306"/>
          <a:ext cx="4866591" cy="927860"/>
        </p:xfrm>
        <a:graphic>
          <a:graphicData uri="http://schemas.openxmlformats.org/drawingml/2006/table">
            <a:tbl>
              <a:tblPr firstRow="1" bandRow="1">
                <a:tableStyleId>{5C22544A-7EE6-4342-B048-85BDC9FD1C3A}</a:tableStyleId>
              </a:tblPr>
              <a:tblGrid>
                <a:gridCol w="486656"/>
                <a:gridCol w="4379935"/>
              </a:tblGrid>
              <a:tr h="385074">
                <a:tc gridSpan="2">
                  <a:txBody>
                    <a:bodyPr/>
                    <a:lstStyle/>
                    <a:p>
                      <a:pPr>
                        <a:lnSpc>
                          <a:spcPct val="150000"/>
                        </a:lnSpc>
                      </a:pPr>
                      <a:r>
                        <a:rPr lang="zh-CN" altLang="en-US" sz="1600" spc="0" dirty="0">
                          <a:solidFill>
                            <a:srgbClr val="4472C4"/>
                          </a:solidFill>
                          <a:latin typeface="微软雅黑" panose="020B0503020204020204" pitchFamily="34" charset="-122"/>
                          <a:ea typeface="微软雅黑" panose="020B0503020204020204" pitchFamily="34" charset="-122"/>
                        </a:rPr>
                        <a:t>国务院应急管理部门</a:t>
                      </a:r>
                      <a:endParaRPr lang="zh-CN" altLang="en-US" sz="1600" spc="0" dirty="0">
                        <a:solidFill>
                          <a:srgbClr val="4472C4"/>
                        </a:solidFill>
                        <a:latin typeface="微软雅黑" panose="020B0503020204020204" pitchFamily="34" charset="-122"/>
                        <a:ea typeface="微软雅黑" panose="020B0503020204020204" pitchFamily="34" charset="-122"/>
                      </a:endParaRPr>
                    </a:p>
                  </a:txBody>
                  <a:tcPr marL="91459" marR="91459" marT="45662" marB="4566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hMerge="1">
                  <a:tcPr/>
                </a:tc>
              </a:tr>
              <a:tr h="513829">
                <a:tc>
                  <a:txBody>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59" marR="91459" marT="45662" marB="4566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50000"/>
                        </a:lnSpc>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牵头建立全国统一的生产安全事故</a:t>
                      </a:r>
                      <a:r>
                        <a:rPr lang="zh-CN" altLang="en-US" sz="1400" b="1" dirty="0">
                          <a:solidFill>
                            <a:srgbClr val="132A88"/>
                          </a:solidFill>
                          <a:latin typeface="微软雅黑" panose="020B0503020204020204" pitchFamily="34" charset="-122"/>
                          <a:ea typeface="微软雅黑" panose="020B0503020204020204" pitchFamily="34" charset="-122"/>
                        </a:rPr>
                        <a:t>应急救援信息系统</a:t>
                      </a:r>
                      <a:endParaRPr lang="zh-CN" altLang="en-US" sz="1400" b="1" dirty="0">
                        <a:solidFill>
                          <a:srgbClr val="132A88"/>
                        </a:solidFill>
                        <a:latin typeface="微软雅黑" panose="020B0503020204020204" pitchFamily="34" charset="-122"/>
                        <a:ea typeface="微软雅黑" panose="020B0503020204020204" pitchFamily="34" charset="-122"/>
                      </a:endParaRPr>
                    </a:p>
                  </a:txBody>
                  <a:tcPr marL="91459" marR="91459" marT="45662" marB="4566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graphicFrame>
        <p:nvGraphicFramePr>
          <p:cNvPr id="4194332" name="表格 120835"/>
          <p:cNvGraphicFramePr>
            <a:graphicFrameLocks noGrp="1"/>
          </p:cNvGraphicFramePr>
          <p:nvPr/>
        </p:nvGraphicFramePr>
        <p:xfrm>
          <a:off x="90918" y="3983403"/>
          <a:ext cx="4969494" cy="2113868"/>
        </p:xfrm>
        <a:graphic>
          <a:graphicData uri="http://schemas.openxmlformats.org/drawingml/2006/table">
            <a:tbl>
              <a:tblPr firstRow="1" bandRow="1">
                <a:tableStyleId>{5C22544A-7EE6-4342-B048-85BDC9FD1C3A}</a:tableStyleId>
              </a:tblPr>
              <a:tblGrid>
                <a:gridCol w="496947"/>
                <a:gridCol w="4472547"/>
              </a:tblGrid>
              <a:tr h="549061">
                <a:tc gridSpan="2">
                  <a:txBody>
                    <a:bodyPr/>
                    <a:lstStyle/>
                    <a:p>
                      <a:pPr>
                        <a:lnSpc>
                          <a:spcPct val="150000"/>
                        </a:lnSpc>
                      </a:pPr>
                      <a:r>
                        <a:rPr lang="zh-CN" altLang="en-US" sz="1600" spc="0" dirty="0">
                          <a:solidFill>
                            <a:srgbClr val="4472C4"/>
                          </a:solidFill>
                          <a:latin typeface="微软雅黑" panose="020B0503020204020204" pitchFamily="34" charset="-122"/>
                          <a:ea typeface="微软雅黑" panose="020B0503020204020204" pitchFamily="34" charset="-122"/>
                        </a:rPr>
                        <a:t>国务院交通运输、住房和城乡建设、水利、民航等有关部门和县级以上地方人民政府</a:t>
                      </a:r>
                      <a:endParaRPr lang="zh-CN" altLang="en-US" sz="1600" spc="0" dirty="0">
                        <a:solidFill>
                          <a:srgbClr val="4472C4"/>
                        </a:solidFill>
                        <a:latin typeface="微软雅黑" panose="020B0503020204020204" pitchFamily="34" charset="-122"/>
                        <a:ea typeface="微软雅黑" panose="020B0503020204020204" pitchFamily="34" charset="-122"/>
                      </a:endParaRPr>
                    </a:p>
                  </a:txBody>
                  <a:tcPr marL="91435" marR="91435" marT="45740" marB="457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hMerge="1">
                  <a:tcPr/>
                </a:tc>
              </a:tr>
              <a:tr h="732052">
                <a:tc>
                  <a:txBody>
                    <a:bodyPr/>
                    <a:lstStyle/>
                    <a:p>
                      <a:pPr marL="0" marR="0" indent="0" algn="l" defTabSz="914400" rtl="0" eaLnBrk="1" fontAlgn="auto" latinLnBrk="0" hangingPunct="1">
                        <a:lnSpc>
                          <a:spcPct val="100000"/>
                        </a:lnSpc>
                        <a:spcBef>
                          <a:spcPts val="0"/>
                        </a:spcBef>
                        <a:spcAft>
                          <a:spcPts val="0"/>
                        </a:spcAft>
                        <a:buClrTx/>
                        <a:buSzTx/>
                        <a:buFontTx/>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35" marR="91435" marT="45740" marB="457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50000"/>
                        </a:lnSpc>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建立健全相关行业、领域、地区的</a:t>
                      </a:r>
                      <a:r>
                        <a:rPr lang="zh-CN" altLang="en-US" sz="1400" b="1" dirty="0">
                          <a:solidFill>
                            <a:srgbClr val="132A88"/>
                          </a:solidFill>
                          <a:latin typeface="微软雅黑" panose="020B0503020204020204" pitchFamily="34" charset="-122"/>
                          <a:ea typeface="微软雅黑" panose="020B0503020204020204" pitchFamily="34" charset="-122"/>
                        </a:rPr>
                        <a:t>生产安全事故应急救援信息系统</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，实现互联互通、信息共享，通过推行网上安全信息采集、安全监管和监测预警，提升监管的精准化、智能化水平</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35" marR="91435" marT="45740" marB="457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cxnSp>
        <p:nvCxnSpPr>
          <p:cNvPr id="3145880" name="直接连接符 120838"/>
          <p:cNvCxnSpPr/>
          <p:nvPr/>
        </p:nvCxnSpPr>
        <p:spPr>
          <a:xfrm>
            <a:off x="188072" y="3821676"/>
            <a:ext cx="4828602"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49654" name="六边形 78"/>
          <p:cNvSpPr/>
          <p:nvPr/>
        </p:nvSpPr>
        <p:spPr>
          <a:xfrm>
            <a:off x="10108530" y="-27384"/>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79</a:t>
            </a:r>
            <a:endParaRPr lang="zh-CN" altLang="en-US" sz="2800" dirty="0"/>
          </a:p>
        </p:txBody>
      </p:sp>
      <p:sp>
        <p:nvSpPr>
          <p:cNvPr id="1049655" name="矩形 2"/>
          <p:cNvSpPr/>
          <p:nvPr/>
        </p:nvSpPr>
        <p:spPr>
          <a:xfrm>
            <a:off x="7093641" y="2745688"/>
            <a:ext cx="4801314"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并由</a:t>
            </a:r>
            <a:r>
              <a:rPr lang="zh-CN" altLang="en-US" b="1" dirty="0">
                <a:solidFill>
                  <a:srgbClr val="132A88"/>
                </a:solidFill>
                <a:latin typeface="微软雅黑" panose="020B0503020204020204" pitchFamily="34" charset="-122"/>
                <a:ea typeface="微软雅黑" panose="020B0503020204020204" pitchFamily="34" charset="-122"/>
              </a:rPr>
              <a:t>国家安全生产应急救援机构统一协调指挥</a:t>
            </a:r>
            <a:endParaRPr lang="zh-CN" altLang="en-US" b="1" dirty="0">
              <a:solidFill>
                <a:srgbClr val="132A8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5" name="组合 24"/>
          <p:cNvGrpSpPr/>
          <p:nvPr/>
        </p:nvGrpSpPr>
        <p:grpSpPr>
          <a:xfrm>
            <a:off x="-19837" y="1888294"/>
            <a:ext cx="5976039" cy="576000"/>
            <a:chOff x="2783633" y="1988840"/>
            <a:chExt cx="5976039" cy="576000"/>
          </a:xfrm>
        </p:grpSpPr>
        <p:sp>
          <p:nvSpPr>
            <p:cNvPr id="1048688" name="矩形 2"/>
            <p:cNvSpPr/>
            <p:nvPr/>
          </p:nvSpPr>
          <p:spPr>
            <a:xfrm>
              <a:off x="3143672" y="1988840"/>
              <a:ext cx="5616000" cy="576000"/>
            </a:xfrm>
            <a:prstGeom prst="rect">
              <a:avLst/>
            </a:prstGeom>
            <a:solidFill>
              <a:srgbClr val="7B7B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1048689" name="五边形 4"/>
            <p:cNvSpPr/>
            <p:nvPr/>
          </p:nvSpPr>
          <p:spPr bwMode="auto">
            <a:xfrm>
              <a:off x="2783633" y="2061734"/>
              <a:ext cx="684960" cy="430213"/>
            </a:xfrm>
            <a:prstGeom prst="homePlate">
              <a:avLst/>
            </a:prstGeom>
            <a:solidFill>
              <a:srgbClr val="E759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altLang="zh-CN" b="1" dirty="0">
                  <a:latin typeface="微软雅黑 Light" panose="020B0502040204020203" pitchFamily="34" charset="-122"/>
                  <a:ea typeface="微软雅黑 Light" panose="020B0502040204020203" pitchFamily="34" charset="-122"/>
                  <a:cs typeface="Arial" panose="020B0604020202020204" pitchFamily="34" charset="0"/>
                </a:rPr>
                <a:t>   1</a:t>
              </a:r>
              <a:endParaRPr lang="zh-CN" altLang="en-US"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048690" name="矩形 6"/>
            <p:cNvSpPr/>
            <p:nvPr/>
          </p:nvSpPr>
          <p:spPr>
            <a:xfrm>
              <a:off x="3468592" y="2107563"/>
              <a:ext cx="4391079" cy="338554"/>
            </a:xfrm>
            <a:prstGeom prst="rect">
              <a:avLst/>
            </a:prstGeom>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必须</a:t>
              </a:r>
              <a:r>
                <a:rPr lang="zh-CN" altLang="zh-CN" sz="1600" dirty="0">
                  <a:solidFill>
                    <a:schemeClr val="bg1"/>
                  </a:solidFill>
                  <a:latin typeface="微软雅黑 Light" panose="020B0502040204020203" pitchFamily="34" charset="-122"/>
                  <a:ea typeface="微软雅黑 Light" panose="020B0502040204020203" pitchFamily="34" charset="-122"/>
                </a:rPr>
                <a:t>遵守本法和其他有关法律、法规</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86" name="组合 48"/>
          <p:cNvGrpSpPr/>
          <p:nvPr/>
        </p:nvGrpSpPr>
        <p:grpSpPr>
          <a:xfrm>
            <a:off x="6105960" y="1888294"/>
            <a:ext cx="5976039" cy="576000"/>
            <a:chOff x="2783633" y="2779314"/>
            <a:chExt cx="5976039" cy="576000"/>
          </a:xfrm>
        </p:grpSpPr>
        <p:sp>
          <p:nvSpPr>
            <p:cNvPr id="1048691" name="矩形 9"/>
            <p:cNvSpPr/>
            <p:nvPr/>
          </p:nvSpPr>
          <p:spPr>
            <a:xfrm>
              <a:off x="3143672" y="2779314"/>
              <a:ext cx="5616000" cy="576000"/>
            </a:xfrm>
            <a:prstGeom prst="rect">
              <a:avLst/>
            </a:prstGeom>
            <a:solidFill>
              <a:srgbClr val="7B7B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1048692" name="五边形 10"/>
            <p:cNvSpPr/>
            <p:nvPr/>
          </p:nvSpPr>
          <p:spPr bwMode="auto">
            <a:xfrm>
              <a:off x="2783633" y="2852208"/>
              <a:ext cx="684960" cy="430213"/>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altLang="zh-CN" b="1" dirty="0">
                  <a:latin typeface="微软雅黑 Light" panose="020B0502040204020203" pitchFamily="34" charset="-122"/>
                  <a:ea typeface="微软雅黑 Light" panose="020B0502040204020203" pitchFamily="34" charset="-122"/>
                  <a:cs typeface="Arial" panose="020B0604020202020204" pitchFamily="34" charset="0"/>
                </a:rPr>
                <a:t>   2</a:t>
              </a:r>
              <a:endParaRPr lang="zh-CN" altLang="en-US"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048693" name="矩形 11"/>
            <p:cNvSpPr/>
            <p:nvPr/>
          </p:nvSpPr>
          <p:spPr>
            <a:xfrm>
              <a:off x="3468592" y="2882648"/>
              <a:ext cx="4391079" cy="338554"/>
            </a:xfrm>
            <a:prstGeom prst="rect">
              <a:avLst/>
            </a:prstGeom>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加强安全生产管理</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87" name="组合 49"/>
          <p:cNvGrpSpPr/>
          <p:nvPr/>
        </p:nvGrpSpPr>
        <p:grpSpPr>
          <a:xfrm>
            <a:off x="-19837" y="2921005"/>
            <a:ext cx="5976039" cy="576000"/>
            <a:chOff x="2783633" y="3569788"/>
            <a:chExt cx="5976039" cy="576000"/>
          </a:xfrm>
        </p:grpSpPr>
        <p:sp>
          <p:nvSpPr>
            <p:cNvPr id="1048694" name="矩形 13"/>
            <p:cNvSpPr/>
            <p:nvPr/>
          </p:nvSpPr>
          <p:spPr>
            <a:xfrm>
              <a:off x="3143672" y="3569788"/>
              <a:ext cx="5616000" cy="576000"/>
            </a:xfrm>
            <a:prstGeom prst="rect">
              <a:avLst/>
            </a:prstGeom>
            <a:solidFill>
              <a:srgbClr val="7B7B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anose="020B0502040204020203" pitchFamily="34" charset="-122"/>
                <a:ea typeface="微软雅黑 Light" panose="020B0502040204020203" pitchFamily="34" charset="-122"/>
              </a:endParaRPr>
            </a:p>
          </p:txBody>
        </p:sp>
        <p:sp>
          <p:nvSpPr>
            <p:cNvPr id="1048695" name="五边形 14"/>
            <p:cNvSpPr/>
            <p:nvPr/>
          </p:nvSpPr>
          <p:spPr bwMode="auto">
            <a:xfrm>
              <a:off x="2783633" y="3642682"/>
              <a:ext cx="684960" cy="430213"/>
            </a:xfrm>
            <a:prstGeom prst="homePlat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altLang="zh-CN" b="1" dirty="0">
                  <a:latin typeface="微软雅黑 Light" panose="020B0502040204020203" pitchFamily="34" charset="-122"/>
                  <a:ea typeface="微软雅黑 Light" panose="020B0502040204020203" pitchFamily="34" charset="-122"/>
                  <a:cs typeface="Arial" panose="020B0604020202020204" pitchFamily="34" charset="0"/>
                </a:rPr>
                <a:t>   3</a:t>
              </a:r>
              <a:endParaRPr lang="zh-CN" altLang="en-US"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048696" name="矩形 15"/>
            <p:cNvSpPr/>
            <p:nvPr/>
          </p:nvSpPr>
          <p:spPr>
            <a:xfrm>
              <a:off x="3468592" y="3673122"/>
              <a:ext cx="4931664" cy="338554"/>
            </a:xfrm>
            <a:prstGeom prst="rect">
              <a:avLst/>
            </a:prstGeom>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建立健全全员安全生产责任制和安全生产规章制度</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88" name="组合 51"/>
          <p:cNvGrpSpPr/>
          <p:nvPr/>
        </p:nvGrpSpPr>
        <p:grpSpPr>
          <a:xfrm>
            <a:off x="-19837" y="3989771"/>
            <a:ext cx="5976039" cy="576000"/>
            <a:chOff x="2639616" y="5229200"/>
            <a:chExt cx="5976039" cy="576000"/>
          </a:xfrm>
        </p:grpSpPr>
        <p:sp>
          <p:nvSpPr>
            <p:cNvPr id="1048697" name="矩形 17"/>
            <p:cNvSpPr/>
            <p:nvPr/>
          </p:nvSpPr>
          <p:spPr>
            <a:xfrm>
              <a:off x="2999655" y="5229200"/>
              <a:ext cx="5616000" cy="576000"/>
            </a:xfrm>
            <a:prstGeom prst="rect">
              <a:avLst/>
            </a:prstGeom>
            <a:solidFill>
              <a:srgbClr val="7B7B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1048698" name="五边形 18"/>
            <p:cNvSpPr/>
            <p:nvPr/>
          </p:nvSpPr>
          <p:spPr bwMode="auto">
            <a:xfrm>
              <a:off x="2639616" y="5302094"/>
              <a:ext cx="684960" cy="430213"/>
            </a:xfrm>
            <a:prstGeom prst="homePlate">
              <a:avLst/>
            </a:prstGeom>
            <a:solidFill>
              <a:srgbClr val="28B5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altLang="zh-CN" b="1" dirty="0">
                  <a:latin typeface="微软雅黑 Light" panose="020B0502040204020203" pitchFamily="34" charset="-122"/>
                  <a:ea typeface="微软雅黑 Light" panose="020B0502040204020203" pitchFamily="34" charset="-122"/>
                  <a:cs typeface="Arial" panose="020B0604020202020204" pitchFamily="34" charset="0"/>
                </a:rPr>
                <a:t>   5</a:t>
              </a:r>
              <a:endParaRPr lang="zh-CN" altLang="en-US"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048699" name="矩形 19"/>
            <p:cNvSpPr/>
            <p:nvPr/>
          </p:nvSpPr>
          <p:spPr>
            <a:xfrm>
              <a:off x="3324575" y="5347923"/>
              <a:ext cx="4391079" cy="338554"/>
            </a:xfrm>
            <a:prstGeom prst="rect">
              <a:avLst/>
            </a:prstGeom>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改善安全生产条件</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89" name="组合 52"/>
          <p:cNvGrpSpPr/>
          <p:nvPr/>
        </p:nvGrpSpPr>
        <p:grpSpPr>
          <a:xfrm>
            <a:off x="6105960" y="3989771"/>
            <a:ext cx="5976039" cy="576000"/>
            <a:chOff x="6042207" y="4014486"/>
            <a:chExt cx="5976039" cy="576000"/>
          </a:xfrm>
        </p:grpSpPr>
        <p:sp>
          <p:nvSpPr>
            <p:cNvPr id="1048700" name="矩形 21"/>
            <p:cNvSpPr/>
            <p:nvPr/>
          </p:nvSpPr>
          <p:spPr>
            <a:xfrm>
              <a:off x="6402246" y="4014486"/>
              <a:ext cx="5616000" cy="576000"/>
            </a:xfrm>
            <a:prstGeom prst="rect">
              <a:avLst/>
            </a:prstGeom>
            <a:solidFill>
              <a:srgbClr val="7B7B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1048701" name="五边形 22"/>
            <p:cNvSpPr/>
            <p:nvPr/>
          </p:nvSpPr>
          <p:spPr bwMode="auto">
            <a:xfrm>
              <a:off x="6042207" y="4087380"/>
              <a:ext cx="684960" cy="430213"/>
            </a:xfrm>
            <a:prstGeom prst="homePlate">
              <a:avLst/>
            </a:prstGeom>
            <a:solidFill>
              <a:srgbClr val="18BD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altLang="zh-CN" b="1" dirty="0">
                  <a:latin typeface="微软雅黑 Light" panose="020B0502040204020203" pitchFamily="34" charset="-122"/>
                  <a:ea typeface="微软雅黑 Light" panose="020B0502040204020203" pitchFamily="34" charset="-122"/>
                  <a:cs typeface="Arial" panose="020B0604020202020204" pitchFamily="34" charset="0"/>
                </a:rPr>
                <a:t>  6</a:t>
              </a:r>
              <a:endParaRPr lang="zh-CN" altLang="en-US"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048702" name="矩形 23"/>
            <p:cNvSpPr/>
            <p:nvPr/>
          </p:nvSpPr>
          <p:spPr>
            <a:xfrm>
              <a:off x="6727166" y="4117820"/>
              <a:ext cx="4391079" cy="338554"/>
            </a:xfrm>
            <a:prstGeom prst="rect">
              <a:avLst/>
            </a:prstGeom>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加强安全生产标准化、信息化建设</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grpSp>
      <p:sp>
        <p:nvSpPr>
          <p:cNvPr id="1048703" name="六边形 26"/>
          <p:cNvSpPr/>
          <p:nvPr/>
        </p:nvSpPr>
        <p:spPr>
          <a:xfrm>
            <a:off x="10100219" y="224119"/>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4.1</a:t>
            </a:r>
            <a:endParaRPr lang="zh-CN" altLang="en-US" sz="2800" dirty="0"/>
          </a:p>
        </p:txBody>
      </p:sp>
      <p:grpSp>
        <p:nvGrpSpPr>
          <p:cNvPr id="190" name="组合 1"/>
          <p:cNvGrpSpPr/>
          <p:nvPr/>
        </p:nvGrpSpPr>
        <p:grpSpPr>
          <a:xfrm>
            <a:off x="288324" y="1022662"/>
            <a:ext cx="5673458" cy="504000"/>
            <a:chOff x="287654" y="280448"/>
            <a:chExt cx="5673458" cy="504000"/>
          </a:xfrm>
        </p:grpSpPr>
        <p:sp>
          <p:nvSpPr>
            <p:cNvPr id="1048704" name="矩形 2"/>
            <p:cNvSpPr>
              <a:spLocks noChangeArrowheads="1"/>
            </p:cNvSpPr>
            <p:nvPr/>
          </p:nvSpPr>
          <p:spPr bwMode="auto">
            <a:xfrm>
              <a:off x="392358" y="301616"/>
              <a:ext cx="5568754" cy="461665"/>
            </a:xfrm>
            <a:prstGeom prst="rect">
              <a:avLst/>
            </a:prstGeom>
            <a:noFill/>
            <a:ln>
              <a:noFill/>
            </a:ln>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生产经营单位</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45740" name="直接连接符 28"/>
            <p:cNvCxnSpPr/>
            <p:nvPr/>
          </p:nvCxnSpPr>
          <p:spPr>
            <a:xfrm>
              <a:off x="287654" y="280448"/>
              <a:ext cx="0" cy="504000"/>
            </a:xfrm>
            <a:prstGeom prst="line">
              <a:avLst/>
            </a:prstGeom>
            <a:ln w="76200">
              <a:solidFill>
                <a:srgbClr val="E70009"/>
              </a:solidFill>
            </a:ln>
          </p:spPr>
          <p:style>
            <a:lnRef idx="1">
              <a:schemeClr val="accent1"/>
            </a:lnRef>
            <a:fillRef idx="0">
              <a:schemeClr val="accent1"/>
            </a:fillRef>
            <a:effectRef idx="0">
              <a:schemeClr val="accent1"/>
            </a:effectRef>
            <a:fontRef idx="minor">
              <a:schemeClr val="tx1"/>
            </a:fontRef>
          </p:style>
        </p:cxnSp>
      </p:grpSp>
      <p:grpSp>
        <p:nvGrpSpPr>
          <p:cNvPr id="192" name="组合 50"/>
          <p:cNvGrpSpPr/>
          <p:nvPr/>
        </p:nvGrpSpPr>
        <p:grpSpPr>
          <a:xfrm>
            <a:off x="6105960" y="2921005"/>
            <a:ext cx="6044623" cy="576000"/>
            <a:chOff x="2787681" y="4449275"/>
            <a:chExt cx="6044623" cy="576000"/>
          </a:xfrm>
        </p:grpSpPr>
        <p:sp>
          <p:nvSpPr>
            <p:cNvPr id="1048706" name="矩形 39"/>
            <p:cNvSpPr/>
            <p:nvPr/>
          </p:nvSpPr>
          <p:spPr>
            <a:xfrm>
              <a:off x="3147720" y="4449275"/>
              <a:ext cx="5616000" cy="576000"/>
            </a:xfrm>
            <a:prstGeom prst="rect">
              <a:avLst/>
            </a:prstGeom>
            <a:solidFill>
              <a:srgbClr val="7B7B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1048707" name="五边形 40"/>
            <p:cNvSpPr/>
            <p:nvPr/>
          </p:nvSpPr>
          <p:spPr bwMode="auto">
            <a:xfrm>
              <a:off x="2787681" y="4522169"/>
              <a:ext cx="684960" cy="430213"/>
            </a:xfrm>
            <a:prstGeom prst="homePlat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altLang="zh-CN" b="1">
                  <a:latin typeface="微软雅黑 Light" panose="020B0502040204020203" pitchFamily="34" charset="-122"/>
                  <a:ea typeface="微软雅黑 Light" panose="020B0502040204020203" pitchFamily="34" charset="-122"/>
                  <a:cs typeface="Arial" panose="020B0604020202020204" pitchFamily="34" charset="0"/>
                </a:rPr>
                <a:t>   4</a:t>
              </a:r>
              <a:endParaRPr lang="zh-CN" altLang="en-US"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048708" name="矩形 41"/>
            <p:cNvSpPr/>
            <p:nvPr/>
          </p:nvSpPr>
          <p:spPr>
            <a:xfrm>
              <a:off x="3472640" y="4552609"/>
              <a:ext cx="5359664" cy="338554"/>
            </a:xfrm>
            <a:prstGeom prst="rect">
              <a:avLst/>
            </a:prstGeom>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加大对安全生产资金、物资、技术、人员的投入保障力度</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93" name="组合 53"/>
          <p:cNvGrpSpPr/>
          <p:nvPr/>
        </p:nvGrpSpPr>
        <p:grpSpPr>
          <a:xfrm>
            <a:off x="-19837" y="4996388"/>
            <a:ext cx="6044623" cy="576000"/>
            <a:chOff x="248989" y="5259344"/>
            <a:chExt cx="6044623" cy="576000"/>
          </a:xfrm>
        </p:grpSpPr>
        <p:sp>
          <p:nvSpPr>
            <p:cNvPr id="1048709" name="矩形 42"/>
            <p:cNvSpPr/>
            <p:nvPr/>
          </p:nvSpPr>
          <p:spPr>
            <a:xfrm>
              <a:off x="609028" y="5259344"/>
              <a:ext cx="5616000" cy="576000"/>
            </a:xfrm>
            <a:prstGeom prst="rect">
              <a:avLst/>
            </a:prstGeom>
            <a:solidFill>
              <a:srgbClr val="7B7B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1048710" name="五边形 43"/>
            <p:cNvSpPr/>
            <p:nvPr/>
          </p:nvSpPr>
          <p:spPr bwMode="auto">
            <a:xfrm>
              <a:off x="248989" y="5332238"/>
              <a:ext cx="684960" cy="430213"/>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altLang="zh-CN" b="1" dirty="0">
                  <a:latin typeface="微软雅黑 Light" panose="020B0502040204020203" pitchFamily="34" charset="-122"/>
                  <a:ea typeface="微软雅黑 Light" panose="020B0502040204020203" pitchFamily="34" charset="-122"/>
                  <a:cs typeface="Arial" panose="020B0604020202020204" pitchFamily="34" charset="0"/>
                </a:rPr>
                <a:t>   7</a:t>
              </a:r>
              <a:endParaRPr lang="zh-CN" altLang="en-US"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048711" name="矩形 44"/>
            <p:cNvSpPr/>
            <p:nvPr/>
          </p:nvSpPr>
          <p:spPr>
            <a:xfrm>
              <a:off x="933948" y="5362678"/>
              <a:ext cx="5359664" cy="338554"/>
            </a:xfrm>
            <a:prstGeom prst="rect">
              <a:avLst/>
            </a:prstGeom>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构建安全风险分级管控和隐患排查治理双重预防机制</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94" name="组合 54"/>
          <p:cNvGrpSpPr/>
          <p:nvPr/>
        </p:nvGrpSpPr>
        <p:grpSpPr>
          <a:xfrm>
            <a:off x="6105960" y="4996388"/>
            <a:ext cx="6044623" cy="576000"/>
            <a:chOff x="8616281" y="6234781"/>
            <a:chExt cx="6044623" cy="576000"/>
          </a:xfrm>
        </p:grpSpPr>
        <p:sp>
          <p:nvSpPr>
            <p:cNvPr id="1048712" name="矩形 45"/>
            <p:cNvSpPr/>
            <p:nvPr/>
          </p:nvSpPr>
          <p:spPr>
            <a:xfrm>
              <a:off x="8976320" y="6234781"/>
              <a:ext cx="5616000" cy="576000"/>
            </a:xfrm>
            <a:prstGeom prst="rect">
              <a:avLst/>
            </a:prstGeom>
            <a:solidFill>
              <a:srgbClr val="7B7B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1048713" name="五边形 46"/>
            <p:cNvSpPr/>
            <p:nvPr/>
          </p:nvSpPr>
          <p:spPr bwMode="auto">
            <a:xfrm>
              <a:off x="8616281" y="6307675"/>
              <a:ext cx="684960" cy="430213"/>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altLang="zh-CN" b="1" dirty="0">
                  <a:latin typeface="微软雅黑 Light" panose="020B0502040204020203" pitchFamily="34" charset="-122"/>
                  <a:ea typeface="微软雅黑 Light" panose="020B0502040204020203" pitchFamily="34" charset="-122"/>
                  <a:cs typeface="Arial" panose="020B0604020202020204" pitchFamily="34" charset="0"/>
                </a:rPr>
                <a:t>  8</a:t>
              </a:r>
              <a:endParaRPr lang="zh-CN" altLang="en-US"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048714" name="矩形 47"/>
            <p:cNvSpPr/>
            <p:nvPr/>
          </p:nvSpPr>
          <p:spPr>
            <a:xfrm>
              <a:off x="9301240" y="6338115"/>
              <a:ext cx="5359664" cy="338554"/>
            </a:xfrm>
            <a:prstGeom prst="rect">
              <a:avLst/>
            </a:prstGeom>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健全风险防范化解机制</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grpSp>
      <p:sp>
        <p:nvSpPr>
          <p:cNvPr id="1048715" name="矩形 55"/>
          <p:cNvSpPr/>
          <p:nvPr/>
        </p:nvSpPr>
        <p:spPr>
          <a:xfrm>
            <a:off x="2730677" y="5937320"/>
            <a:ext cx="6340197" cy="584775"/>
          </a:xfrm>
          <a:prstGeom prst="rect">
            <a:avLst/>
          </a:prstGeom>
        </p:spPr>
        <p:txBody>
          <a:bodyPr wrap="none">
            <a:spAutoFit/>
          </a:bodyPr>
          <a:lstStyle/>
          <a:p>
            <a:r>
              <a:rPr lang="zh-CN" altLang="en-US" sz="3200" b="1" dirty="0">
                <a:latin typeface="微软雅黑" panose="020B0503020204020204" pitchFamily="34" charset="-122"/>
                <a:ea typeface="微软雅黑" panose="020B0503020204020204" pitchFamily="34" charset="-122"/>
              </a:rPr>
              <a:t>提高安全生产水平，确保安全生产</a:t>
            </a:r>
            <a:endParaRPr lang="zh-CN" altLang="en-US"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56" name="矩形 24"/>
          <p:cNvSpPr/>
          <p:nvPr/>
        </p:nvSpPr>
        <p:spPr>
          <a:xfrm>
            <a:off x="1662695" y="2285829"/>
            <a:ext cx="2573337" cy="2078037"/>
          </a:xfrm>
          <a:prstGeom prst="rect">
            <a:avLst/>
          </a:prstGeom>
          <a:solidFill>
            <a:schemeClr val="bg1"/>
          </a:solidFill>
          <a:ln w="381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cxnSp>
        <p:nvCxnSpPr>
          <p:cNvPr id="3145881" name="肘形连接符 5"/>
          <p:cNvCxnSpPr/>
          <p:nvPr/>
        </p:nvCxnSpPr>
        <p:spPr>
          <a:xfrm>
            <a:off x="4368604" y="3284364"/>
            <a:ext cx="2160587" cy="1079500"/>
          </a:xfrm>
          <a:prstGeom prst="bentConnector3">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45882" name="肘形连接符 6"/>
          <p:cNvCxnSpPr/>
          <p:nvPr/>
        </p:nvCxnSpPr>
        <p:spPr>
          <a:xfrm flipV="1">
            <a:off x="4368604" y="2204864"/>
            <a:ext cx="2160587" cy="1079500"/>
          </a:xfrm>
          <a:prstGeom prst="bentConnector3">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049657" name="矩形 2"/>
          <p:cNvSpPr>
            <a:spLocks noChangeArrowheads="1"/>
          </p:cNvSpPr>
          <p:nvPr/>
        </p:nvSpPr>
        <p:spPr bwMode="auto">
          <a:xfrm>
            <a:off x="5673529" y="3741566"/>
            <a:ext cx="646331" cy="562783"/>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FontTx/>
              <a:buNone/>
            </a:pPr>
            <a:r>
              <a:rPr lang="zh-CN" altLang="en-US" sz="1800" b="1" dirty="0">
                <a:solidFill>
                  <a:srgbClr val="007233"/>
                </a:solidFill>
                <a:latin typeface="微软雅黑" panose="020B0503020204020204" pitchFamily="34" charset="-122"/>
                <a:ea typeface="微软雅黑" panose="020B0503020204020204" pitchFamily="34" charset="-122"/>
              </a:rPr>
              <a:t>建立</a:t>
            </a:r>
            <a:endParaRPr lang="zh-CN" altLang="en-US" sz="1800" b="1" dirty="0">
              <a:solidFill>
                <a:srgbClr val="007233"/>
              </a:solidFill>
              <a:latin typeface="微软雅黑" panose="020B0503020204020204" pitchFamily="34" charset="-122"/>
              <a:ea typeface="微软雅黑" panose="020B0503020204020204" pitchFamily="34" charset="-122"/>
            </a:endParaRPr>
          </a:p>
        </p:txBody>
      </p:sp>
      <p:sp>
        <p:nvSpPr>
          <p:cNvPr id="1049658" name="矩形 2"/>
          <p:cNvSpPr>
            <a:spLocks noChangeArrowheads="1"/>
          </p:cNvSpPr>
          <p:nvPr/>
        </p:nvSpPr>
        <p:spPr bwMode="auto">
          <a:xfrm>
            <a:off x="5673529" y="1544466"/>
            <a:ext cx="646331" cy="562783"/>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FontTx/>
              <a:buNone/>
            </a:pPr>
            <a:r>
              <a:rPr lang="zh-CN" altLang="en-US" sz="1800" b="1" dirty="0">
                <a:solidFill>
                  <a:srgbClr val="007233"/>
                </a:solidFill>
                <a:latin typeface="微软雅黑" panose="020B0503020204020204" pitchFamily="34" charset="-122"/>
                <a:ea typeface="微软雅黑" panose="020B0503020204020204" pitchFamily="34" charset="-122"/>
              </a:rPr>
              <a:t>制定</a:t>
            </a:r>
            <a:endParaRPr lang="zh-CN" altLang="en-US" sz="1800" b="1" dirty="0">
              <a:solidFill>
                <a:srgbClr val="007233"/>
              </a:solidFill>
              <a:latin typeface="微软雅黑" panose="020B0503020204020204" pitchFamily="34" charset="-122"/>
              <a:ea typeface="微软雅黑" panose="020B0503020204020204" pitchFamily="34" charset="-122"/>
            </a:endParaRPr>
          </a:p>
        </p:txBody>
      </p:sp>
      <p:sp>
        <p:nvSpPr>
          <p:cNvPr id="1049659" name="矩形 19"/>
          <p:cNvSpPr>
            <a:spLocks noChangeArrowheads="1"/>
          </p:cNvSpPr>
          <p:nvPr/>
        </p:nvSpPr>
        <p:spPr bwMode="auto">
          <a:xfrm>
            <a:off x="4289267" y="2655715"/>
            <a:ext cx="1107996" cy="1116781"/>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200000"/>
              </a:lnSpc>
              <a:spcBef>
                <a:spcPct val="0"/>
              </a:spcBef>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组织</a:t>
            </a:r>
            <a:endParaRPr lang="en-US" altLang="zh-CN" sz="18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200000"/>
              </a:lnSpc>
              <a:spcBef>
                <a:spcPct val="0"/>
              </a:spcBef>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有关部门</a:t>
            </a:r>
            <a:endPar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85" name="组合 20"/>
          <p:cNvGrpSpPr/>
          <p:nvPr/>
        </p:nvGrpSpPr>
        <p:grpSpPr bwMode="auto">
          <a:xfrm>
            <a:off x="6649841" y="1328566"/>
            <a:ext cx="3097213" cy="1751013"/>
            <a:chOff x="4155806" y="1174750"/>
            <a:chExt cx="3096344" cy="1750194"/>
          </a:xfrm>
        </p:grpSpPr>
        <p:sp>
          <p:nvSpPr>
            <p:cNvPr id="1049660" name="矩形 2"/>
            <p:cNvSpPr>
              <a:spLocks noChangeArrowheads="1"/>
            </p:cNvSpPr>
            <p:nvPr/>
          </p:nvSpPr>
          <p:spPr bwMode="auto">
            <a:xfrm>
              <a:off x="4391064" y="1623814"/>
              <a:ext cx="646150" cy="87399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应急</a:t>
              </a:r>
              <a:endParaRPr lang="en-US" altLang="zh-CN" sz="1800" b="1">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预案</a:t>
              </a:r>
              <a:endParaRPr lang="zh-CN" altLang="en-US" sz="1800" b="1">
                <a:solidFill>
                  <a:schemeClr val="bg1"/>
                </a:solidFill>
                <a:latin typeface="微软雅黑" panose="020B0503020204020204" pitchFamily="34" charset="-122"/>
                <a:ea typeface="微软雅黑" panose="020B0503020204020204" pitchFamily="34" charset="-122"/>
              </a:endParaRPr>
            </a:p>
          </p:txBody>
        </p:sp>
        <p:grpSp>
          <p:nvGrpSpPr>
            <p:cNvPr id="386" name="组合 26"/>
            <p:cNvGrpSpPr/>
            <p:nvPr/>
          </p:nvGrpSpPr>
          <p:grpSpPr bwMode="auto">
            <a:xfrm>
              <a:off x="4155806" y="1174750"/>
              <a:ext cx="3096344" cy="1750194"/>
              <a:chOff x="1854777" y="2884698"/>
              <a:chExt cx="3096344" cy="1750194"/>
            </a:xfrm>
          </p:grpSpPr>
          <p:sp>
            <p:nvSpPr>
              <p:cNvPr id="1049661" name="矩形 27"/>
              <p:cNvSpPr/>
              <p:nvPr/>
            </p:nvSpPr>
            <p:spPr>
              <a:xfrm>
                <a:off x="1854777" y="2884698"/>
                <a:ext cx="3096344" cy="1750194"/>
              </a:xfrm>
              <a:prstGeom prst="rect">
                <a:avLst/>
              </a:prstGeom>
              <a:solidFill>
                <a:schemeClr val="bg1"/>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62" name="矩形 28"/>
              <p:cNvSpPr/>
              <p:nvPr/>
            </p:nvSpPr>
            <p:spPr>
              <a:xfrm>
                <a:off x="2545334" y="3027506"/>
                <a:ext cx="1569220" cy="873998"/>
              </a:xfrm>
              <a:prstGeom prst="rect">
                <a:avLst/>
              </a:prstGeom>
            </p:spPr>
            <p:txBody>
              <a:bodyPr wrap="none">
                <a:spAutoFit/>
              </a:bodyPr>
              <a:lstStyle/>
              <a:p>
                <a:pPr algn="ctr">
                  <a:lnSpc>
                    <a:spcPct val="150000"/>
                  </a:lnSpc>
                </a:pPr>
                <a:r>
                  <a:rPr lang="zh-CN" altLang="en-US" b="1" dirty="0">
                    <a:solidFill>
                      <a:srgbClr val="007233"/>
                    </a:solidFill>
                    <a:latin typeface="微软雅黑" panose="020B0503020204020204" pitchFamily="34" charset="-122"/>
                    <a:ea typeface="微软雅黑" panose="020B0503020204020204" pitchFamily="34" charset="-122"/>
                  </a:rPr>
                  <a:t>安全事故</a:t>
                </a:r>
                <a:endParaRPr lang="en-US" altLang="zh-CN" b="1" dirty="0">
                  <a:solidFill>
                    <a:srgbClr val="007233"/>
                  </a:solidFill>
                  <a:latin typeface="微软雅黑" panose="020B0503020204020204" pitchFamily="34" charset="-122"/>
                  <a:ea typeface="微软雅黑" panose="020B0503020204020204" pitchFamily="34" charset="-122"/>
                </a:endParaRPr>
              </a:p>
              <a:p>
                <a:pPr algn="ctr">
                  <a:lnSpc>
                    <a:spcPct val="150000"/>
                  </a:lnSpc>
                </a:pPr>
                <a:r>
                  <a:rPr lang="zh-CN" altLang="en-US" b="1" dirty="0">
                    <a:solidFill>
                      <a:srgbClr val="007233"/>
                    </a:solidFill>
                    <a:latin typeface="微软雅黑" panose="020B0503020204020204" pitchFamily="34" charset="-122"/>
                    <a:ea typeface="微软雅黑" panose="020B0503020204020204" pitchFamily="34" charset="-122"/>
                  </a:rPr>
                  <a:t>应急救援预案</a:t>
                </a:r>
                <a:endParaRPr lang="zh-CN" altLang="en-US" b="1" dirty="0">
                  <a:solidFill>
                    <a:srgbClr val="007233"/>
                  </a:solidFill>
                  <a:latin typeface="微软雅黑" panose="020B0503020204020204" pitchFamily="34" charset="-122"/>
                  <a:ea typeface="微软雅黑" panose="020B0503020204020204" pitchFamily="34" charset="-122"/>
                </a:endParaRPr>
              </a:p>
            </p:txBody>
          </p:sp>
          <p:cxnSp>
            <p:nvCxnSpPr>
              <p:cNvPr id="3145883" name="直接连接符 29"/>
              <p:cNvCxnSpPr/>
              <p:nvPr/>
            </p:nvCxnSpPr>
            <p:spPr>
              <a:xfrm>
                <a:off x="2592758" y="4089047"/>
                <a:ext cx="151246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45884" name="直接连接符 30"/>
              <p:cNvCxnSpPr/>
              <p:nvPr/>
            </p:nvCxnSpPr>
            <p:spPr>
              <a:xfrm>
                <a:off x="2592758" y="4241376"/>
                <a:ext cx="151246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45885" name="直接连接符 31"/>
              <p:cNvCxnSpPr/>
              <p:nvPr/>
            </p:nvCxnSpPr>
            <p:spPr>
              <a:xfrm>
                <a:off x="2592758" y="4393705"/>
                <a:ext cx="1512463" cy="0"/>
              </a:xfrm>
              <a:prstGeom prst="line">
                <a:avLst/>
              </a:prstGeom>
            </p:spPr>
            <p:style>
              <a:lnRef idx="1">
                <a:schemeClr val="accent1"/>
              </a:lnRef>
              <a:fillRef idx="0">
                <a:schemeClr val="accent1"/>
              </a:fillRef>
              <a:effectRef idx="0">
                <a:schemeClr val="accent1"/>
              </a:effectRef>
              <a:fontRef idx="minor">
                <a:schemeClr val="tx1"/>
              </a:fontRef>
            </p:style>
          </p:cxnSp>
        </p:grpSp>
      </p:grpSp>
      <p:sp>
        <p:nvSpPr>
          <p:cNvPr id="1049663" name="矩形 33"/>
          <p:cNvSpPr/>
          <p:nvPr/>
        </p:nvSpPr>
        <p:spPr>
          <a:xfrm>
            <a:off x="6649841" y="3290716"/>
            <a:ext cx="3097213" cy="2174875"/>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12" name="图片 34"/>
          <p:cNvPicPr>
            <a:picLocks noChangeAspect="1"/>
          </p:cNvPicPr>
          <p:nvPr/>
        </p:nvPicPr>
        <p:blipFill>
          <a:blip r:embed="rId1"/>
          <a:srcRect t="5054"/>
          <a:stretch>
            <a:fillRect/>
          </a:stretch>
        </p:blipFill>
        <p:spPr bwMode="auto">
          <a:xfrm>
            <a:off x="6770489" y="3798716"/>
            <a:ext cx="2857500" cy="1609725"/>
          </a:xfrm>
          <a:prstGeom prst="rect">
            <a:avLst/>
          </a:prstGeom>
          <a:noFill/>
          <a:ln>
            <a:noFill/>
          </a:ln>
        </p:spPr>
      </p:pic>
      <p:sp>
        <p:nvSpPr>
          <p:cNvPr id="1049664" name="矩形 35"/>
          <p:cNvSpPr/>
          <p:nvPr/>
        </p:nvSpPr>
        <p:spPr>
          <a:xfrm>
            <a:off x="7481689" y="3403429"/>
            <a:ext cx="1416050" cy="338137"/>
          </a:xfrm>
          <a:prstGeom prst="rect">
            <a:avLst/>
          </a:prstGeom>
        </p:spPr>
        <p:txBody>
          <a:bodyPr wrap="none">
            <a:spAutoFit/>
          </a:bodyPr>
          <a:lstStyle/>
          <a:p>
            <a:r>
              <a:rPr lang="zh-CN" altLang="en-US" sz="1600" b="1" dirty="0">
                <a:solidFill>
                  <a:srgbClr val="007233"/>
                </a:solidFill>
                <a:latin typeface="微软雅黑" panose="020B0503020204020204" pitchFamily="34" charset="-122"/>
                <a:ea typeface="微软雅黑" panose="020B0503020204020204" pitchFamily="34" charset="-122"/>
              </a:rPr>
              <a:t>应急救援体系</a:t>
            </a:r>
            <a:endParaRPr lang="zh-CN" altLang="en-US" sz="1600" b="1" dirty="0">
              <a:solidFill>
                <a:srgbClr val="007233"/>
              </a:solidFill>
              <a:latin typeface="微软雅黑" panose="020B0503020204020204" pitchFamily="34" charset="-122"/>
              <a:ea typeface="微软雅黑" panose="020B0503020204020204" pitchFamily="34" charset="-122"/>
            </a:endParaRPr>
          </a:p>
        </p:txBody>
      </p:sp>
      <p:sp>
        <p:nvSpPr>
          <p:cNvPr id="1049665" name="六边形 21"/>
          <p:cNvSpPr/>
          <p:nvPr/>
        </p:nvSpPr>
        <p:spPr>
          <a:xfrm>
            <a:off x="10106335" y="11663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80</a:t>
            </a:r>
            <a:endParaRPr lang="zh-CN" altLang="en-US" sz="2800" dirty="0"/>
          </a:p>
        </p:txBody>
      </p:sp>
      <p:pic>
        <p:nvPicPr>
          <p:cNvPr id="2097313" name="Picture 2" descr="http://www.jitu5.com/uploads/allimg/141009/259858-141009100R169.jpg"/>
          <p:cNvPicPr>
            <a:picLocks noChangeAspect="1" noChangeArrowheads="1"/>
          </p:cNvPicPr>
          <p:nvPr/>
        </p:nvPicPr>
        <p:blipFill rotWithShape="1">
          <a:blip r:embed="rId2" cstate="print">
            <a:duotone>
              <a:schemeClr val="accent5">
                <a:shade val="45000"/>
                <a:satMod val="135000"/>
              </a:schemeClr>
              <a:prstClr val="white"/>
            </a:duotone>
          </a:blip>
          <a:srcRect l="8696" t="322" r="17391" b="-322"/>
          <a:stretch>
            <a:fillRect/>
          </a:stretch>
        </p:blipFill>
        <p:spPr bwMode="auto">
          <a:xfrm>
            <a:off x="2269378" y="2351244"/>
            <a:ext cx="1538752" cy="1538752"/>
          </a:xfrm>
          <a:prstGeom prst="rect">
            <a:avLst/>
          </a:prstGeom>
          <a:noFill/>
        </p:spPr>
      </p:pic>
      <p:sp>
        <p:nvSpPr>
          <p:cNvPr id="1049666" name="Rectangle 2"/>
          <p:cNvSpPr>
            <a:spLocks noGrp="1" noChangeArrowheads="1"/>
          </p:cNvSpPr>
          <p:nvPr/>
        </p:nvSpPr>
        <p:spPr bwMode="auto">
          <a:xfrm>
            <a:off x="1877258" y="3726039"/>
            <a:ext cx="2251124" cy="637827"/>
          </a:xfrm>
          <a:prstGeom prst="rect">
            <a:avLst/>
          </a:prstGeom>
          <a:noFill/>
          <a:ln>
            <a:noFill/>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县级以上地方</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00000"/>
              </a:lnSpc>
              <a:spcBef>
                <a:spcPct val="0"/>
              </a:spcBef>
              <a:buFontTx/>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各级人民政府</a:t>
            </a:r>
            <a:endParaRPr lang="zh-CN" altLang="en-US" sz="3600" dirty="0">
              <a:solidFill>
                <a:schemeClr val="tx1">
                  <a:lumMod val="65000"/>
                  <a:lumOff val="35000"/>
                </a:schemeClr>
              </a:solidFill>
              <a:latin typeface="Arial" panose="020B0604020202020204" pitchFamily="34" charset="0"/>
              <a:sym typeface="Arial" panose="020B0604020202020204" pitchFamily="34" charset="0"/>
            </a:endParaRPr>
          </a:p>
        </p:txBody>
      </p:sp>
      <p:sp>
        <p:nvSpPr>
          <p:cNvPr id="1049667" name="矩形 1"/>
          <p:cNvSpPr/>
          <p:nvPr/>
        </p:nvSpPr>
        <p:spPr>
          <a:xfrm>
            <a:off x="984226" y="5558092"/>
            <a:ext cx="10205734" cy="874407"/>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乡镇人民政府和街道办事处，以及开发区、工业园区、港区、风景区等应当</a:t>
            </a:r>
            <a:r>
              <a:rPr lang="zh-CN" altLang="en-US" b="1" dirty="0">
                <a:solidFill>
                  <a:srgbClr val="132A88"/>
                </a:solidFill>
                <a:latin typeface="微软雅黑" panose="020B0503020204020204" pitchFamily="34" charset="-122"/>
                <a:ea typeface="微软雅黑" panose="020B0503020204020204" pitchFamily="34" charset="-122"/>
              </a:rPr>
              <a:t>制定相应的生产安全事故应急救援预案</a:t>
            </a:r>
            <a:r>
              <a:rPr lang="zh-CN" altLang="en-US" dirty="0">
                <a:latin typeface="微软雅黑" panose="020B0503020204020204" pitchFamily="34" charset="-122"/>
                <a:ea typeface="微软雅黑" panose="020B0503020204020204" pitchFamily="34" charset="-122"/>
              </a:rPr>
              <a:t>，协助人民政府有关部门或者按照授权依法履行生产安全事故应急救援工作职责。</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45886" name="肘形连接符 5"/>
          <p:cNvCxnSpPr/>
          <p:nvPr/>
        </p:nvCxnSpPr>
        <p:spPr>
          <a:xfrm>
            <a:off x="3949001" y="3589366"/>
            <a:ext cx="2160587" cy="1079500"/>
          </a:xfrm>
          <a:prstGeom prst="bentConnector3">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45887" name="肘形连接符 6"/>
          <p:cNvCxnSpPr/>
          <p:nvPr/>
        </p:nvCxnSpPr>
        <p:spPr>
          <a:xfrm flipV="1">
            <a:off x="3949001" y="2509866"/>
            <a:ext cx="2160587" cy="1079500"/>
          </a:xfrm>
          <a:prstGeom prst="bentConnector3">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049668" name="圆角矩形 8"/>
          <p:cNvSpPr/>
          <p:nvPr/>
        </p:nvSpPr>
        <p:spPr>
          <a:xfrm>
            <a:off x="6306436" y="3409981"/>
            <a:ext cx="3348038" cy="2516187"/>
          </a:xfrm>
          <a:prstGeom prst="roundRect">
            <a:avLst>
              <a:gd name="adj" fmla="val 954"/>
            </a:avLst>
          </a:prstGeom>
          <a:noFill/>
          <a:ln w="28575">
            <a:solidFill>
              <a:srgbClr val="007233"/>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9669" name="矩形 2"/>
          <p:cNvSpPr>
            <a:spLocks noChangeArrowheads="1"/>
          </p:cNvSpPr>
          <p:nvPr/>
        </p:nvSpPr>
        <p:spPr bwMode="auto">
          <a:xfrm>
            <a:off x="5099936" y="4051331"/>
            <a:ext cx="1107996" cy="562783"/>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定期演练</a:t>
            </a:r>
            <a:endPar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670" name="椭圆 11"/>
          <p:cNvSpPr/>
          <p:nvPr/>
        </p:nvSpPr>
        <p:spPr>
          <a:xfrm>
            <a:off x="6142926" y="1860581"/>
            <a:ext cx="1296987" cy="1296987"/>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71" name="椭圆 12"/>
          <p:cNvSpPr/>
          <p:nvPr/>
        </p:nvSpPr>
        <p:spPr>
          <a:xfrm>
            <a:off x="7055736" y="869981"/>
            <a:ext cx="1849438" cy="1849437"/>
          </a:xfrm>
          <a:prstGeom prst="ellipse">
            <a:avLst/>
          </a:prstGeom>
          <a:solidFill>
            <a:srgbClr val="CC66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14" name="Picture 2" descr="图说安全：承包商安全管理要点3"/>
          <p:cNvPicPr>
            <a:picLocks noChangeAspect="1" noChangeArrowheads="1"/>
          </p:cNvPicPr>
          <p:nvPr/>
        </p:nvPicPr>
        <p:blipFill>
          <a:blip r:embed="rId1"/>
          <a:srcRect/>
          <a:stretch>
            <a:fillRect/>
          </a:stretch>
        </p:blipFill>
        <p:spPr bwMode="auto">
          <a:xfrm>
            <a:off x="6438199" y="3546504"/>
            <a:ext cx="3084512" cy="2189162"/>
          </a:xfrm>
          <a:prstGeom prst="rect">
            <a:avLst/>
          </a:prstGeom>
          <a:noFill/>
          <a:ln>
            <a:noFill/>
          </a:ln>
        </p:spPr>
      </p:pic>
      <p:sp>
        <p:nvSpPr>
          <p:cNvPr id="1049672" name="矩形 2"/>
          <p:cNvSpPr>
            <a:spLocks noChangeArrowheads="1"/>
          </p:cNvSpPr>
          <p:nvPr/>
        </p:nvSpPr>
        <p:spPr bwMode="auto">
          <a:xfrm>
            <a:off x="5253926" y="1849468"/>
            <a:ext cx="646331" cy="562783"/>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制定</a:t>
            </a:r>
            <a:endPar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673" name="矩形 2"/>
          <p:cNvSpPr>
            <a:spLocks noChangeArrowheads="1"/>
          </p:cNvSpPr>
          <p:nvPr/>
        </p:nvSpPr>
        <p:spPr bwMode="auto">
          <a:xfrm>
            <a:off x="6500113" y="2047906"/>
            <a:ext cx="646331" cy="87440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应急</a:t>
            </a:r>
            <a:endParaRPr lang="en-US" altLang="zh-CN" sz="1800" b="1">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预案</a:t>
            </a: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049674" name="矩形 2"/>
          <p:cNvSpPr>
            <a:spLocks noChangeArrowheads="1"/>
          </p:cNvSpPr>
          <p:nvPr/>
        </p:nvSpPr>
        <p:spPr bwMode="auto">
          <a:xfrm>
            <a:off x="7079417" y="1492281"/>
            <a:ext cx="1800493" cy="87440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所在地县级以上</a:t>
            </a:r>
            <a:endParaRPr lang="en-US" altLang="zh-CN" sz="1800" b="1">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政府应急预案</a:t>
            </a: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049675" name="矩形 2"/>
          <p:cNvSpPr>
            <a:spLocks noChangeArrowheads="1"/>
          </p:cNvSpPr>
          <p:nvPr/>
        </p:nvSpPr>
        <p:spPr bwMode="auto">
          <a:xfrm>
            <a:off x="6279451" y="1191448"/>
            <a:ext cx="800219" cy="510524"/>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FontTx/>
              <a:buNone/>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相衔接</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676" name="六边形 16"/>
          <p:cNvSpPr/>
          <p:nvPr/>
        </p:nvSpPr>
        <p:spPr>
          <a:xfrm>
            <a:off x="10106335" y="11663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81</a:t>
            </a:r>
            <a:endParaRPr lang="zh-CN" altLang="en-US" sz="2800" dirty="0"/>
          </a:p>
        </p:txBody>
      </p:sp>
      <p:grpSp>
        <p:nvGrpSpPr>
          <p:cNvPr id="388" name="组合 21"/>
          <p:cNvGrpSpPr/>
          <p:nvPr/>
        </p:nvGrpSpPr>
        <p:grpSpPr>
          <a:xfrm>
            <a:off x="1677882" y="2413029"/>
            <a:ext cx="2700338" cy="2116472"/>
            <a:chOff x="812800" y="1599866"/>
            <a:chExt cx="2700338" cy="2116472"/>
          </a:xfrm>
        </p:grpSpPr>
        <p:sp>
          <p:nvSpPr>
            <p:cNvPr id="1049677" name="圆角矩形 22"/>
            <p:cNvSpPr/>
            <p:nvPr/>
          </p:nvSpPr>
          <p:spPr>
            <a:xfrm>
              <a:off x="812800" y="1772816"/>
              <a:ext cx="2700338" cy="1943522"/>
            </a:xfrm>
            <a:prstGeom prst="roundRect">
              <a:avLst>
                <a:gd name="adj" fmla="val 0"/>
              </a:avLst>
            </a:pr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8331" tIns="248331" rIns="248331" bIns="248331" spcCol="1270" anchor="ctr"/>
            <a:lstStyle/>
            <a:p>
              <a:pPr algn="ctr" defTabSz="2133600">
                <a:spcAft>
                  <a:spcPct val="35000"/>
                </a:spcAft>
              </a:pPr>
              <a:endParaRPr lang="en-US" altLang="zh-CN" b="1" dirty="0">
                <a:solidFill>
                  <a:schemeClr val="bg1"/>
                </a:solidFill>
                <a:latin typeface="微软雅黑" panose="020B0503020204020204" pitchFamily="34" charset="-122"/>
                <a:ea typeface="微软雅黑" panose="020B0503020204020204" pitchFamily="34" charset="-122"/>
              </a:endParaRPr>
            </a:p>
          </p:txBody>
        </p:sp>
        <p:pic>
          <p:nvPicPr>
            <p:cNvPr id="2097315" name="Picture 4" descr="\\MAGNUM\Projects\Microsoft\Cloud Power FY12\Design\Icons\PNGs\Factory.png"/>
            <p:cNvPicPr>
              <a:picLocks noChangeAspect="1" noChangeArrowheads="1"/>
            </p:cNvPicPr>
            <p:nvPr/>
          </p:nvPicPr>
          <p:blipFill>
            <a:blip r:embed="rId2" cstate="print">
              <a:lum bright="100000"/>
            </a:blip>
            <a:srcRect/>
            <a:stretch>
              <a:fillRect/>
            </a:stretch>
          </p:blipFill>
          <p:spPr bwMode="auto">
            <a:xfrm>
              <a:off x="1230366" y="1599866"/>
              <a:ext cx="1865207" cy="1865207"/>
            </a:xfrm>
            <a:prstGeom prst="rect">
              <a:avLst/>
            </a:prstGeom>
            <a:noFill/>
          </p:spPr>
        </p:pic>
        <p:sp>
          <p:nvSpPr>
            <p:cNvPr id="1049678" name="矩形 24"/>
            <p:cNvSpPr/>
            <p:nvPr/>
          </p:nvSpPr>
          <p:spPr>
            <a:xfrm>
              <a:off x="1378139" y="3212976"/>
              <a:ext cx="1569660" cy="369332"/>
            </a:xfrm>
            <a:prstGeom prst="rect">
              <a:avLst/>
            </a:prstGeom>
          </p:spPr>
          <p:txBody>
            <a:bodyPr wrap="none">
              <a:spAutoFit/>
            </a:bodyPr>
            <a:lstStyle/>
            <a:p>
              <a:pPr algn="ctr" defTabSz="2133600">
                <a:spcAft>
                  <a:spcPct val="35000"/>
                </a:spcAft>
              </a:pPr>
              <a:r>
                <a:rPr lang="zh-CN" altLang="en-US" b="1" dirty="0">
                  <a:solidFill>
                    <a:schemeClr val="bg1"/>
                  </a:solidFill>
                  <a:latin typeface="微软雅黑" panose="020B0503020204020204" pitchFamily="34" charset="-122"/>
                  <a:ea typeface="微软雅黑" panose="020B0503020204020204" pitchFamily="34" charset="-122"/>
                </a:rPr>
                <a:t>生产经营单位</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0" name="组合 20"/>
          <p:cNvGrpSpPr/>
          <p:nvPr/>
        </p:nvGrpSpPr>
        <p:grpSpPr bwMode="auto">
          <a:xfrm>
            <a:off x="4009234" y="1465981"/>
            <a:ext cx="1152525" cy="1277938"/>
            <a:chOff x="2756512" y="2256486"/>
            <a:chExt cx="1152525" cy="1278324"/>
          </a:xfrm>
        </p:grpSpPr>
        <p:pic>
          <p:nvPicPr>
            <p:cNvPr id="2097316" name="Picture 4" descr="http://www.jitu5.com/uploads/allimg/140327/259513-14032G6424674.jpg"/>
            <p:cNvPicPr>
              <a:picLocks noChangeAspect="1" noChangeArrowheads="1"/>
            </p:cNvPicPr>
            <p:nvPr/>
          </p:nvPicPr>
          <p:blipFill>
            <a:blip r:embed="rId1">
              <a:duotone>
                <a:schemeClr val="accent5">
                  <a:shade val="45000"/>
                  <a:satMod val="135000"/>
                </a:schemeClr>
                <a:prstClr val="white"/>
              </a:duotone>
            </a:blip>
            <a:srcRect l="2477" t="26460" r="77112" b="51616"/>
            <a:stretch>
              <a:fillRect/>
            </a:stretch>
          </p:blipFill>
          <p:spPr bwMode="auto">
            <a:xfrm>
              <a:off x="2874750" y="2256486"/>
              <a:ext cx="916048" cy="982816"/>
            </a:xfrm>
            <a:prstGeom prst="rect">
              <a:avLst/>
            </a:prstGeom>
            <a:noFill/>
          </p:spPr>
        </p:pic>
        <p:sp>
          <p:nvSpPr>
            <p:cNvPr id="1049679" name="文本框 1"/>
            <p:cNvSpPr txBox="1">
              <a:spLocks noChangeArrowheads="1"/>
            </p:cNvSpPr>
            <p:nvPr/>
          </p:nvSpPr>
          <p:spPr bwMode="auto">
            <a:xfrm>
              <a:off x="2756512" y="3195085"/>
              <a:ext cx="1152525" cy="339725"/>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a:solidFill>
                    <a:srgbClr val="335BA3"/>
                  </a:solidFill>
                  <a:latin typeface="微软雅黑" panose="020B0503020204020204" pitchFamily="34" charset="-122"/>
                  <a:ea typeface="微软雅黑" panose="020B0503020204020204" pitchFamily="34" charset="-122"/>
                </a:rPr>
                <a:t>建筑施工</a:t>
              </a:r>
              <a:endParaRPr lang="zh-CN" altLang="en-US" sz="1600" b="1">
                <a:solidFill>
                  <a:srgbClr val="335BA3"/>
                </a:solidFill>
                <a:latin typeface="微软雅黑" panose="020B0503020204020204" pitchFamily="34" charset="-122"/>
                <a:ea typeface="微软雅黑" panose="020B0503020204020204" pitchFamily="34" charset="-122"/>
              </a:endParaRPr>
            </a:p>
          </p:txBody>
        </p:sp>
      </p:grpSp>
      <p:grpSp>
        <p:nvGrpSpPr>
          <p:cNvPr id="391" name="组合 21"/>
          <p:cNvGrpSpPr/>
          <p:nvPr/>
        </p:nvGrpSpPr>
        <p:grpSpPr bwMode="auto">
          <a:xfrm>
            <a:off x="2175669" y="3026496"/>
            <a:ext cx="1150938" cy="1189037"/>
            <a:chOff x="869363" y="3827992"/>
            <a:chExt cx="1150937" cy="1188806"/>
          </a:xfrm>
        </p:grpSpPr>
        <p:pic>
          <p:nvPicPr>
            <p:cNvPr id="2097317" name="Picture 9" descr="http://www.jitu5.com/uploads/allimg/140719/259351-140G910393020.jpg"/>
            <p:cNvPicPr>
              <a:picLocks noChangeAspect="1" noChangeArrowheads="1"/>
            </p:cNvPicPr>
            <p:nvPr/>
          </p:nvPicPr>
          <p:blipFill>
            <a:blip r:embed="rId2" cstate="print">
              <a:duotone>
                <a:schemeClr val="accent6">
                  <a:shade val="45000"/>
                  <a:satMod val="135000"/>
                </a:schemeClr>
                <a:prstClr val="white"/>
              </a:duotone>
            </a:blip>
            <a:srcRect/>
            <a:stretch>
              <a:fillRect/>
            </a:stretch>
          </p:blipFill>
          <p:spPr bwMode="auto">
            <a:xfrm>
              <a:off x="905046" y="3827992"/>
              <a:ext cx="1079570" cy="914542"/>
            </a:xfrm>
            <a:prstGeom prst="rect">
              <a:avLst/>
            </a:prstGeom>
            <a:noFill/>
            <a:ln>
              <a:noFill/>
            </a:ln>
          </p:spPr>
        </p:pic>
        <p:sp>
          <p:nvSpPr>
            <p:cNvPr id="1049680" name="文本框 9"/>
            <p:cNvSpPr txBox="1">
              <a:spLocks noChangeArrowheads="1"/>
            </p:cNvSpPr>
            <p:nvPr/>
          </p:nvSpPr>
          <p:spPr bwMode="auto">
            <a:xfrm>
              <a:off x="869363" y="4677073"/>
              <a:ext cx="1150937" cy="339725"/>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a:solidFill>
                    <a:srgbClr val="729F52"/>
                  </a:solidFill>
                  <a:latin typeface="微软雅黑" panose="020B0503020204020204" pitchFamily="34" charset="-122"/>
                  <a:ea typeface="微软雅黑" panose="020B0503020204020204" pitchFamily="34" charset="-122"/>
                </a:rPr>
                <a:t>金属冶炼</a:t>
              </a:r>
              <a:endParaRPr lang="zh-CN" altLang="en-US" sz="1600" b="1">
                <a:solidFill>
                  <a:srgbClr val="729F52"/>
                </a:solidFill>
                <a:latin typeface="微软雅黑" panose="020B0503020204020204" pitchFamily="34" charset="-122"/>
                <a:ea typeface="微软雅黑" panose="020B0503020204020204" pitchFamily="34" charset="-122"/>
              </a:endParaRPr>
            </a:p>
          </p:txBody>
        </p:sp>
      </p:grpSp>
      <p:grpSp>
        <p:nvGrpSpPr>
          <p:cNvPr id="392" name="组合 18"/>
          <p:cNvGrpSpPr/>
          <p:nvPr/>
        </p:nvGrpSpPr>
        <p:grpSpPr bwMode="auto">
          <a:xfrm>
            <a:off x="771584" y="1707631"/>
            <a:ext cx="1859699" cy="1405881"/>
            <a:chOff x="-535618" y="2509282"/>
            <a:chExt cx="1861048" cy="1406754"/>
          </a:xfrm>
        </p:grpSpPr>
        <p:pic>
          <p:nvPicPr>
            <p:cNvPr id="2097318" name="Picture 13" descr="http://www.jitu5.com/uploads/allimg/130909/259960-130ZZ9355241.jpg"/>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37897" y="2509282"/>
              <a:ext cx="801739" cy="711310"/>
            </a:xfrm>
            <a:prstGeom prst="rect">
              <a:avLst/>
            </a:prstGeom>
            <a:noFill/>
            <a:ln>
              <a:noFill/>
            </a:ln>
          </p:spPr>
        </p:pic>
        <p:sp>
          <p:nvSpPr>
            <p:cNvPr id="1049681" name="文本框 17"/>
            <p:cNvSpPr txBox="1">
              <a:spLocks noChangeArrowheads="1"/>
            </p:cNvSpPr>
            <p:nvPr/>
          </p:nvSpPr>
          <p:spPr bwMode="auto">
            <a:xfrm>
              <a:off x="-535618" y="3128024"/>
              <a:ext cx="1861048" cy="788012"/>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rgbClr val="CC6600"/>
                  </a:solidFill>
                  <a:latin typeface="微软雅黑" panose="020B0503020204020204" pitchFamily="34" charset="-122"/>
                  <a:ea typeface="微软雅黑" panose="020B0503020204020204" pitchFamily="34" charset="-122"/>
                </a:rPr>
                <a:t>危险物品的生产、经营、储存单位</a:t>
              </a:r>
              <a:endParaRPr lang="en-US" altLang="zh-CN" sz="1600" b="1" dirty="0">
                <a:solidFill>
                  <a:srgbClr val="CC6600"/>
                </a:solidFill>
                <a:latin typeface="微软雅黑" panose="020B0503020204020204" pitchFamily="34" charset="-122"/>
                <a:ea typeface="微软雅黑" panose="020B0503020204020204" pitchFamily="34" charset="-122"/>
              </a:endParaRPr>
            </a:p>
          </p:txBody>
        </p:sp>
      </p:grpSp>
      <p:grpSp>
        <p:nvGrpSpPr>
          <p:cNvPr id="393" name="组合 19"/>
          <p:cNvGrpSpPr/>
          <p:nvPr/>
        </p:nvGrpSpPr>
        <p:grpSpPr bwMode="auto">
          <a:xfrm>
            <a:off x="2783682" y="1681881"/>
            <a:ext cx="1079500" cy="1062038"/>
            <a:chOff x="1656497" y="2513826"/>
            <a:chExt cx="1079570" cy="1061263"/>
          </a:xfrm>
        </p:grpSpPr>
        <p:sp>
          <p:nvSpPr>
            <p:cNvPr id="1049682" name="文本框 13"/>
            <p:cNvSpPr txBox="1">
              <a:spLocks noChangeArrowheads="1"/>
            </p:cNvSpPr>
            <p:nvPr/>
          </p:nvSpPr>
          <p:spPr bwMode="auto">
            <a:xfrm>
              <a:off x="1837507" y="3235364"/>
              <a:ext cx="717550" cy="339725"/>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a:solidFill>
                    <a:srgbClr val="39B3B6"/>
                  </a:solidFill>
                  <a:latin typeface="微软雅黑" panose="020B0503020204020204" pitchFamily="34" charset="-122"/>
                  <a:ea typeface="微软雅黑" panose="020B0503020204020204" pitchFamily="34" charset="-122"/>
                </a:rPr>
                <a:t>矿山</a:t>
              </a:r>
              <a:endParaRPr lang="zh-CN" altLang="en-US" sz="1600" b="1">
                <a:solidFill>
                  <a:srgbClr val="39B3B6"/>
                </a:solidFill>
                <a:latin typeface="微软雅黑" panose="020B0503020204020204" pitchFamily="34" charset="-122"/>
                <a:ea typeface="微软雅黑" panose="020B0503020204020204" pitchFamily="34" charset="-122"/>
              </a:endParaRPr>
            </a:p>
          </p:txBody>
        </p:sp>
        <p:grpSp>
          <p:nvGrpSpPr>
            <p:cNvPr id="394" name="组合 17"/>
            <p:cNvGrpSpPr/>
            <p:nvPr/>
          </p:nvGrpSpPr>
          <p:grpSpPr bwMode="auto">
            <a:xfrm>
              <a:off x="1656497" y="2513826"/>
              <a:ext cx="1079570" cy="689082"/>
              <a:chOff x="2189840" y="611215"/>
              <a:chExt cx="1079570" cy="689082"/>
            </a:xfrm>
          </p:grpSpPr>
          <p:grpSp>
            <p:nvGrpSpPr>
              <p:cNvPr id="395" name="组合 3"/>
              <p:cNvGrpSpPr/>
              <p:nvPr/>
            </p:nvGrpSpPr>
            <p:grpSpPr bwMode="auto">
              <a:xfrm>
                <a:off x="2189840" y="611215"/>
                <a:ext cx="1079570" cy="689082"/>
                <a:chOff x="3152800" y="3855050"/>
                <a:chExt cx="1080120" cy="689270"/>
              </a:xfrm>
              <a:solidFill>
                <a:srgbClr val="39B3B6"/>
              </a:solidFill>
            </p:grpSpPr>
            <p:sp>
              <p:nvSpPr>
                <p:cNvPr id="1049683" name="等腰三角形 7"/>
                <p:cNvSpPr/>
                <p:nvPr/>
              </p:nvSpPr>
              <p:spPr>
                <a:xfrm>
                  <a:off x="3152800" y="3855050"/>
                  <a:ext cx="792618" cy="68927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84" name="等腰三角形 8"/>
                <p:cNvSpPr/>
                <p:nvPr/>
              </p:nvSpPr>
              <p:spPr>
                <a:xfrm>
                  <a:off x="3440303" y="4075806"/>
                  <a:ext cx="792617" cy="46851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1049685" name="椭圆 14"/>
              <p:cNvSpPr/>
              <p:nvPr/>
            </p:nvSpPr>
            <p:spPr>
              <a:xfrm>
                <a:off x="2477196" y="907861"/>
                <a:ext cx="71443" cy="15863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86" name="椭圆 15"/>
              <p:cNvSpPr/>
              <p:nvPr/>
            </p:nvSpPr>
            <p:spPr>
              <a:xfrm>
                <a:off x="2621668" y="1015733"/>
                <a:ext cx="36514" cy="7297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87" name="椭圆 16"/>
              <p:cNvSpPr/>
              <p:nvPr/>
            </p:nvSpPr>
            <p:spPr>
              <a:xfrm>
                <a:off x="2554989" y="1088704"/>
                <a:ext cx="36514" cy="7138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grpSp>
      <p:grpSp>
        <p:nvGrpSpPr>
          <p:cNvPr id="396" name="组合 48"/>
          <p:cNvGrpSpPr/>
          <p:nvPr/>
        </p:nvGrpSpPr>
        <p:grpSpPr bwMode="auto">
          <a:xfrm>
            <a:off x="3467894" y="3026496"/>
            <a:ext cx="1511300" cy="1189037"/>
            <a:chOff x="2572794" y="3871322"/>
            <a:chExt cx="1512074" cy="1189494"/>
          </a:xfrm>
        </p:grpSpPr>
        <p:grpSp>
          <p:nvGrpSpPr>
            <p:cNvPr id="397" name="组合 46"/>
            <p:cNvGrpSpPr>
              <a:grpSpLocks noChangeAspect="1"/>
            </p:cNvGrpSpPr>
            <p:nvPr/>
          </p:nvGrpSpPr>
          <p:grpSpPr bwMode="auto">
            <a:xfrm>
              <a:off x="2932831" y="3871322"/>
              <a:ext cx="792000" cy="769279"/>
              <a:chOff x="2902934" y="3662045"/>
              <a:chExt cx="1256564" cy="1220514"/>
            </a:xfrm>
          </p:grpSpPr>
          <p:sp>
            <p:nvSpPr>
              <p:cNvPr id="1049688" name="矩形 22"/>
              <p:cNvSpPr/>
              <p:nvPr/>
            </p:nvSpPr>
            <p:spPr>
              <a:xfrm>
                <a:off x="3364897" y="4032432"/>
                <a:ext cx="360356" cy="395585"/>
              </a:xfrm>
              <a:prstGeom prst="rect">
                <a:avLst/>
              </a:prstGeom>
              <a:solidFill>
                <a:srgbClr val="D024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89" name="矩形 23"/>
              <p:cNvSpPr/>
              <p:nvPr/>
            </p:nvSpPr>
            <p:spPr>
              <a:xfrm>
                <a:off x="3473257" y="4057629"/>
                <a:ext cx="143637" cy="377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90" name="矩形 24"/>
              <p:cNvSpPr/>
              <p:nvPr/>
            </p:nvSpPr>
            <p:spPr>
              <a:xfrm>
                <a:off x="3420337" y="4128179"/>
                <a:ext cx="251997" cy="143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91" name="椭圆 26"/>
              <p:cNvSpPr/>
              <p:nvPr/>
            </p:nvSpPr>
            <p:spPr>
              <a:xfrm>
                <a:off x="3420337" y="4329751"/>
                <a:ext cx="73080" cy="705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92" name="椭圆 27"/>
              <p:cNvSpPr/>
              <p:nvPr/>
            </p:nvSpPr>
            <p:spPr>
              <a:xfrm>
                <a:off x="3601774" y="4329751"/>
                <a:ext cx="70559" cy="705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93" name="梯形 28"/>
              <p:cNvSpPr/>
              <p:nvPr/>
            </p:nvSpPr>
            <p:spPr>
              <a:xfrm flipH="1" flipV="1">
                <a:off x="3367418" y="4417939"/>
                <a:ext cx="357836" cy="70550"/>
              </a:xfrm>
              <a:custGeom>
                <a:avLst/>
                <a:gdLst>
                  <a:gd name="connsiteX0" fmla="*/ 0 w 360000"/>
                  <a:gd name="connsiteY0" fmla="*/ 94786 h 94786"/>
                  <a:gd name="connsiteX1" fmla="*/ 23697 w 360000"/>
                  <a:gd name="connsiteY1" fmla="*/ 0 h 94786"/>
                  <a:gd name="connsiteX2" fmla="*/ 336304 w 360000"/>
                  <a:gd name="connsiteY2" fmla="*/ 0 h 94786"/>
                  <a:gd name="connsiteX3" fmla="*/ 360000 w 360000"/>
                  <a:gd name="connsiteY3" fmla="*/ 94786 h 94786"/>
                  <a:gd name="connsiteX4" fmla="*/ 0 w 360000"/>
                  <a:gd name="connsiteY4" fmla="*/ 94786 h 94786"/>
                  <a:gd name="connsiteX0-1" fmla="*/ 0 w 360000"/>
                  <a:gd name="connsiteY0-2" fmla="*/ 94786 h 94786"/>
                  <a:gd name="connsiteX1-3" fmla="*/ 23697 w 360000"/>
                  <a:gd name="connsiteY1-4" fmla="*/ 0 h 94786"/>
                  <a:gd name="connsiteX2-5" fmla="*/ 310904 w 360000"/>
                  <a:gd name="connsiteY2-6" fmla="*/ 0 h 94786"/>
                  <a:gd name="connsiteX3-7" fmla="*/ 360000 w 360000"/>
                  <a:gd name="connsiteY3-8" fmla="*/ 94786 h 94786"/>
                  <a:gd name="connsiteX4-9" fmla="*/ 0 w 360000"/>
                  <a:gd name="connsiteY4-10" fmla="*/ 94786 h 94786"/>
                  <a:gd name="connsiteX0-11" fmla="*/ 0 w 360000"/>
                  <a:gd name="connsiteY0-12" fmla="*/ 94786 h 94786"/>
                  <a:gd name="connsiteX1-13" fmla="*/ 61797 w 360000"/>
                  <a:gd name="connsiteY1-14" fmla="*/ 0 h 94786"/>
                  <a:gd name="connsiteX2-15" fmla="*/ 310904 w 360000"/>
                  <a:gd name="connsiteY2-16" fmla="*/ 0 h 94786"/>
                  <a:gd name="connsiteX3-17" fmla="*/ 360000 w 360000"/>
                  <a:gd name="connsiteY3-18" fmla="*/ 94786 h 94786"/>
                  <a:gd name="connsiteX4-19" fmla="*/ 0 w 360000"/>
                  <a:gd name="connsiteY4-20" fmla="*/ 94786 h 9478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0000" h="94786">
                    <a:moveTo>
                      <a:pt x="0" y="94786"/>
                    </a:moveTo>
                    <a:lnTo>
                      <a:pt x="61797" y="0"/>
                    </a:lnTo>
                    <a:lnTo>
                      <a:pt x="310904" y="0"/>
                    </a:lnTo>
                    <a:lnTo>
                      <a:pt x="360000" y="94786"/>
                    </a:lnTo>
                    <a:lnTo>
                      <a:pt x="0" y="94786"/>
                    </a:lnTo>
                    <a:close/>
                  </a:path>
                </a:pathLst>
              </a:custGeom>
              <a:solidFill>
                <a:srgbClr val="D024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94" name="平行四边形 29"/>
              <p:cNvSpPr/>
              <p:nvPr/>
            </p:nvSpPr>
            <p:spPr>
              <a:xfrm rot="-600000">
                <a:off x="3264098" y="4480930"/>
                <a:ext cx="249478" cy="216690"/>
              </a:xfrm>
              <a:prstGeom prst="parallelogram">
                <a:avLst>
                  <a:gd name="adj" fmla="val 89516"/>
                </a:avLst>
              </a:prstGeom>
              <a:solidFill>
                <a:srgbClr val="D024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95" name="平行四边形 31"/>
              <p:cNvSpPr/>
              <p:nvPr/>
            </p:nvSpPr>
            <p:spPr>
              <a:xfrm rot="420000" flipV="1">
                <a:off x="3576575" y="4475890"/>
                <a:ext cx="249478" cy="214171"/>
              </a:xfrm>
              <a:prstGeom prst="parallelogram">
                <a:avLst>
                  <a:gd name="adj" fmla="val 89516"/>
                </a:avLst>
              </a:prstGeom>
              <a:solidFill>
                <a:srgbClr val="D024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96" name="空心弧 42"/>
              <p:cNvSpPr/>
              <p:nvPr/>
            </p:nvSpPr>
            <p:spPr>
              <a:xfrm>
                <a:off x="3057461" y="3722517"/>
                <a:ext cx="955069" cy="806287"/>
              </a:xfrm>
              <a:prstGeom prst="blockArc">
                <a:avLst>
                  <a:gd name="adj1" fmla="val 10800000"/>
                  <a:gd name="adj2" fmla="val 0"/>
                  <a:gd name="adj3" fmla="val 1359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endParaRPr>
              </a:p>
            </p:txBody>
          </p:sp>
          <p:sp>
            <p:nvSpPr>
              <p:cNvPr id="1049697" name="剪去单角的矩形 43"/>
              <p:cNvSpPr/>
              <p:nvPr/>
            </p:nvSpPr>
            <p:spPr>
              <a:xfrm flipV="1">
                <a:off x="3057461" y="4115582"/>
                <a:ext cx="105839" cy="690383"/>
              </a:xfrm>
              <a:custGeom>
                <a:avLst/>
                <a:gdLst>
                  <a:gd name="connsiteX0" fmla="*/ 0 w 106544"/>
                  <a:gd name="connsiteY0" fmla="*/ 0 h 692162"/>
                  <a:gd name="connsiteX1" fmla="*/ 53272 w 106544"/>
                  <a:gd name="connsiteY1" fmla="*/ 0 h 692162"/>
                  <a:gd name="connsiteX2" fmla="*/ 106544 w 106544"/>
                  <a:gd name="connsiteY2" fmla="*/ 53272 h 692162"/>
                  <a:gd name="connsiteX3" fmla="*/ 106544 w 106544"/>
                  <a:gd name="connsiteY3" fmla="*/ 692162 h 692162"/>
                  <a:gd name="connsiteX4" fmla="*/ 0 w 106544"/>
                  <a:gd name="connsiteY4" fmla="*/ 692162 h 692162"/>
                  <a:gd name="connsiteX5" fmla="*/ 0 w 106544"/>
                  <a:gd name="connsiteY5" fmla="*/ 0 h 692162"/>
                  <a:gd name="connsiteX0-1" fmla="*/ 0 w 106544"/>
                  <a:gd name="connsiteY0-2" fmla="*/ 0 h 692162"/>
                  <a:gd name="connsiteX1-3" fmla="*/ 2472 w 106544"/>
                  <a:gd name="connsiteY1-4" fmla="*/ 0 h 692162"/>
                  <a:gd name="connsiteX2-5" fmla="*/ 106544 w 106544"/>
                  <a:gd name="connsiteY2-6" fmla="*/ 53272 h 692162"/>
                  <a:gd name="connsiteX3-7" fmla="*/ 106544 w 106544"/>
                  <a:gd name="connsiteY3-8" fmla="*/ 692162 h 692162"/>
                  <a:gd name="connsiteX4-9" fmla="*/ 0 w 106544"/>
                  <a:gd name="connsiteY4-10" fmla="*/ 692162 h 692162"/>
                  <a:gd name="connsiteX5-11" fmla="*/ 0 w 106544"/>
                  <a:gd name="connsiteY5-12" fmla="*/ 0 h 692162"/>
                  <a:gd name="connsiteX0-13" fmla="*/ 0 w 106544"/>
                  <a:gd name="connsiteY0-14" fmla="*/ 0 h 692162"/>
                  <a:gd name="connsiteX1-15" fmla="*/ 2472 w 106544"/>
                  <a:gd name="connsiteY1-16" fmla="*/ 0 h 692162"/>
                  <a:gd name="connsiteX2-17" fmla="*/ 106544 w 106544"/>
                  <a:gd name="connsiteY2-18" fmla="*/ 110422 h 692162"/>
                  <a:gd name="connsiteX3-19" fmla="*/ 106544 w 106544"/>
                  <a:gd name="connsiteY3-20" fmla="*/ 692162 h 692162"/>
                  <a:gd name="connsiteX4-21" fmla="*/ 0 w 106544"/>
                  <a:gd name="connsiteY4-22" fmla="*/ 692162 h 692162"/>
                  <a:gd name="connsiteX5-23" fmla="*/ 0 w 106544"/>
                  <a:gd name="connsiteY5-24" fmla="*/ 0 h 692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6544" h="692162">
                    <a:moveTo>
                      <a:pt x="0" y="0"/>
                    </a:moveTo>
                    <a:lnTo>
                      <a:pt x="2472" y="0"/>
                    </a:lnTo>
                    <a:lnTo>
                      <a:pt x="106544" y="110422"/>
                    </a:lnTo>
                    <a:lnTo>
                      <a:pt x="106544" y="692162"/>
                    </a:lnTo>
                    <a:lnTo>
                      <a:pt x="0" y="692162"/>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98" name="剪去单角的矩形 43"/>
              <p:cNvSpPr/>
              <p:nvPr/>
            </p:nvSpPr>
            <p:spPr>
              <a:xfrm flipH="1" flipV="1">
                <a:off x="3896612" y="4115582"/>
                <a:ext cx="108358" cy="690383"/>
              </a:xfrm>
              <a:custGeom>
                <a:avLst/>
                <a:gdLst>
                  <a:gd name="connsiteX0" fmla="*/ 0 w 106544"/>
                  <a:gd name="connsiteY0" fmla="*/ 0 h 692162"/>
                  <a:gd name="connsiteX1" fmla="*/ 53272 w 106544"/>
                  <a:gd name="connsiteY1" fmla="*/ 0 h 692162"/>
                  <a:gd name="connsiteX2" fmla="*/ 106544 w 106544"/>
                  <a:gd name="connsiteY2" fmla="*/ 53272 h 692162"/>
                  <a:gd name="connsiteX3" fmla="*/ 106544 w 106544"/>
                  <a:gd name="connsiteY3" fmla="*/ 692162 h 692162"/>
                  <a:gd name="connsiteX4" fmla="*/ 0 w 106544"/>
                  <a:gd name="connsiteY4" fmla="*/ 692162 h 692162"/>
                  <a:gd name="connsiteX5" fmla="*/ 0 w 106544"/>
                  <a:gd name="connsiteY5" fmla="*/ 0 h 692162"/>
                  <a:gd name="connsiteX0-1" fmla="*/ 0 w 106544"/>
                  <a:gd name="connsiteY0-2" fmla="*/ 0 h 692162"/>
                  <a:gd name="connsiteX1-3" fmla="*/ 2472 w 106544"/>
                  <a:gd name="connsiteY1-4" fmla="*/ 0 h 692162"/>
                  <a:gd name="connsiteX2-5" fmla="*/ 106544 w 106544"/>
                  <a:gd name="connsiteY2-6" fmla="*/ 53272 h 692162"/>
                  <a:gd name="connsiteX3-7" fmla="*/ 106544 w 106544"/>
                  <a:gd name="connsiteY3-8" fmla="*/ 692162 h 692162"/>
                  <a:gd name="connsiteX4-9" fmla="*/ 0 w 106544"/>
                  <a:gd name="connsiteY4-10" fmla="*/ 692162 h 692162"/>
                  <a:gd name="connsiteX5-11" fmla="*/ 0 w 106544"/>
                  <a:gd name="connsiteY5-12" fmla="*/ 0 h 692162"/>
                  <a:gd name="connsiteX0-13" fmla="*/ 0 w 106544"/>
                  <a:gd name="connsiteY0-14" fmla="*/ 0 h 692162"/>
                  <a:gd name="connsiteX1-15" fmla="*/ 2472 w 106544"/>
                  <a:gd name="connsiteY1-16" fmla="*/ 0 h 692162"/>
                  <a:gd name="connsiteX2-17" fmla="*/ 106544 w 106544"/>
                  <a:gd name="connsiteY2-18" fmla="*/ 110422 h 692162"/>
                  <a:gd name="connsiteX3-19" fmla="*/ 106544 w 106544"/>
                  <a:gd name="connsiteY3-20" fmla="*/ 692162 h 692162"/>
                  <a:gd name="connsiteX4-21" fmla="*/ 0 w 106544"/>
                  <a:gd name="connsiteY4-22" fmla="*/ 692162 h 692162"/>
                  <a:gd name="connsiteX5-23" fmla="*/ 0 w 106544"/>
                  <a:gd name="connsiteY5-24" fmla="*/ 0 h 692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6544" h="692162">
                    <a:moveTo>
                      <a:pt x="0" y="0"/>
                    </a:moveTo>
                    <a:lnTo>
                      <a:pt x="2472" y="0"/>
                    </a:lnTo>
                    <a:lnTo>
                      <a:pt x="106544" y="110422"/>
                    </a:lnTo>
                    <a:lnTo>
                      <a:pt x="106544" y="692162"/>
                    </a:lnTo>
                    <a:lnTo>
                      <a:pt x="0" y="692162"/>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699" name="圆角矩形 45"/>
              <p:cNvSpPr/>
              <p:nvPr/>
            </p:nvSpPr>
            <p:spPr>
              <a:xfrm>
                <a:off x="2903744" y="3662045"/>
                <a:ext cx="1254945" cy="1219509"/>
              </a:xfrm>
              <a:prstGeom prst="roundRect">
                <a:avLst/>
              </a:prstGeom>
              <a:noFill/>
              <a:ln w="38100">
                <a:solidFill>
                  <a:srgbClr val="D024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1049700" name="文本框 1"/>
            <p:cNvSpPr txBox="1">
              <a:spLocks noChangeArrowheads="1"/>
            </p:cNvSpPr>
            <p:nvPr/>
          </p:nvSpPr>
          <p:spPr bwMode="auto">
            <a:xfrm>
              <a:off x="2572794" y="4722262"/>
              <a:ext cx="1512074" cy="338554"/>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a:solidFill>
                    <a:srgbClr val="C00000"/>
                  </a:solidFill>
                  <a:latin typeface="微软雅黑" panose="020B0503020204020204" pitchFamily="34" charset="-122"/>
                  <a:ea typeface="微软雅黑" panose="020B0503020204020204" pitchFamily="34" charset="-122"/>
                </a:rPr>
                <a:t>城市轨道交通</a:t>
              </a:r>
              <a:endParaRPr lang="zh-CN" altLang="en-US" sz="1600" b="1">
                <a:solidFill>
                  <a:srgbClr val="C00000"/>
                </a:solidFill>
                <a:latin typeface="微软雅黑" panose="020B0503020204020204" pitchFamily="34" charset="-122"/>
                <a:ea typeface="微软雅黑" panose="020B0503020204020204" pitchFamily="34" charset="-122"/>
              </a:endParaRPr>
            </a:p>
          </p:txBody>
        </p:sp>
      </p:grpSp>
      <p:sp>
        <p:nvSpPr>
          <p:cNvPr id="1049701" name="AutoShape 4"/>
          <p:cNvSpPr>
            <a:spLocks noChangeArrowheads="1"/>
          </p:cNvSpPr>
          <p:nvPr/>
        </p:nvSpPr>
        <p:spPr bwMode="auto">
          <a:xfrm>
            <a:off x="5484021" y="1716806"/>
            <a:ext cx="411163" cy="2159000"/>
          </a:xfrm>
          <a:prstGeom prst="chevron">
            <a:avLst>
              <a:gd name="adj" fmla="val 85426"/>
            </a:avLst>
          </a:prstGeom>
          <a:solidFill>
            <a:srgbClr val="DC3C00"/>
          </a:solidFill>
          <a:ln>
            <a:noFill/>
          </a:ln>
        </p:spPr>
        <p:txBody>
          <a:bodyPr wrap="none"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049702" name="矩形 79"/>
          <p:cNvSpPr>
            <a:spLocks noChangeArrowheads="1"/>
          </p:cNvSpPr>
          <p:nvPr/>
        </p:nvSpPr>
        <p:spPr bwMode="auto">
          <a:xfrm>
            <a:off x="5147471" y="2166069"/>
            <a:ext cx="415925" cy="120015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dirty="0">
                <a:solidFill>
                  <a:srgbClr val="DC3C00"/>
                </a:solidFill>
                <a:latin typeface="微软雅黑" panose="020B0503020204020204" pitchFamily="34" charset="-122"/>
                <a:ea typeface="微软雅黑" panose="020B0503020204020204" pitchFamily="34" charset="-122"/>
              </a:rPr>
              <a:t>应</a:t>
            </a:r>
            <a:endParaRPr lang="en-US" altLang="zh-CN" sz="1800" b="1" dirty="0">
              <a:solidFill>
                <a:srgbClr val="DC3C00"/>
              </a:solidFill>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dirty="0">
                <a:solidFill>
                  <a:srgbClr val="DC3C00"/>
                </a:solidFill>
                <a:latin typeface="微软雅黑" panose="020B0503020204020204" pitchFamily="34" charset="-122"/>
                <a:ea typeface="微软雅黑" panose="020B0503020204020204" pitchFamily="34" charset="-122"/>
              </a:rPr>
              <a:t>当</a:t>
            </a:r>
            <a:endParaRPr lang="en-US" altLang="zh-CN" sz="1800" b="1" dirty="0">
              <a:solidFill>
                <a:srgbClr val="DC3C00"/>
              </a:solidFill>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dirty="0">
                <a:solidFill>
                  <a:srgbClr val="DC3C00"/>
                </a:solidFill>
                <a:latin typeface="微软雅黑" panose="020B0503020204020204" pitchFamily="34" charset="-122"/>
                <a:ea typeface="微软雅黑" panose="020B0503020204020204" pitchFamily="34" charset="-122"/>
              </a:rPr>
              <a:t>建</a:t>
            </a:r>
            <a:endParaRPr lang="en-US" altLang="zh-CN" sz="1800" b="1" dirty="0">
              <a:solidFill>
                <a:srgbClr val="DC3C00"/>
              </a:solidFill>
              <a:latin typeface="微软雅黑" panose="020B0503020204020204" pitchFamily="34" charset="-122"/>
              <a:ea typeface="微软雅黑" panose="020B0503020204020204" pitchFamily="34" charset="-122"/>
            </a:endParaRPr>
          </a:p>
          <a:p>
            <a:pPr>
              <a:lnSpc>
                <a:spcPct val="100000"/>
              </a:lnSpc>
              <a:spcBef>
                <a:spcPct val="0"/>
              </a:spcBef>
              <a:buFontTx/>
              <a:buNone/>
            </a:pPr>
            <a:r>
              <a:rPr lang="zh-CN" altLang="en-US" sz="1800" b="1" dirty="0">
                <a:solidFill>
                  <a:srgbClr val="DC3C00"/>
                </a:solidFill>
                <a:latin typeface="微软雅黑" panose="020B0503020204020204" pitchFamily="34" charset="-122"/>
                <a:ea typeface="微软雅黑" panose="020B0503020204020204" pitchFamily="34" charset="-122"/>
              </a:rPr>
              <a:t>立</a:t>
            </a:r>
            <a:endParaRPr lang="zh-CN" altLang="en-US" sz="1800" b="1" dirty="0">
              <a:solidFill>
                <a:srgbClr val="DC3C00"/>
              </a:solidFill>
              <a:latin typeface="微软雅黑" panose="020B0503020204020204" pitchFamily="34" charset="-122"/>
              <a:ea typeface="微软雅黑" panose="020B0503020204020204" pitchFamily="34" charset="-122"/>
            </a:endParaRPr>
          </a:p>
        </p:txBody>
      </p:sp>
      <p:sp>
        <p:nvSpPr>
          <p:cNvPr id="1049703" name="矩形 87"/>
          <p:cNvSpPr>
            <a:spLocks noChangeArrowheads="1"/>
          </p:cNvSpPr>
          <p:nvPr/>
        </p:nvSpPr>
        <p:spPr bwMode="auto">
          <a:xfrm>
            <a:off x="6239669" y="3378921"/>
            <a:ext cx="1416050" cy="33813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rgbClr val="007233"/>
                </a:solidFill>
                <a:latin typeface="微软雅黑" panose="020B0503020204020204" pitchFamily="34" charset="-122"/>
                <a:ea typeface="微软雅黑" panose="020B0503020204020204" pitchFamily="34" charset="-122"/>
              </a:rPr>
              <a:t>应急救援组织</a:t>
            </a:r>
            <a:endParaRPr lang="zh-CN" altLang="en-US" sz="1600" b="1" dirty="0">
              <a:solidFill>
                <a:srgbClr val="007233"/>
              </a:solidFill>
              <a:latin typeface="微软雅黑" panose="020B0503020204020204" pitchFamily="34" charset="-122"/>
              <a:ea typeface="微软雅黑" panose="020B0503020204020204" pitchFamily="34" charset="-122"/>
            </a:endParaRPr>
          </a:p>
        </p:txBody>
      </p:sp>
      <p:grpSp>
        <p:nvGrpSpPr>
          <p:cNvPr id="398" name="组合 120831"/>
          <p:cNvGrpSpPr/>
          <p:nvPr/>
        </p:nvGrpSpPr>
        <p:grpSpPr bwMode="auto">
          <a:xfrm>
            <a:off x="8663782" y="2184979"/>
            <a:ext cx="1477963" cy="1087438"/>
            <a:chOff x="8277646" y="3910851"/>
            <a:chExt cx="1713454" cy="1260867"/>
          </a:xfrm>
        </p:grpSpPr>
        <p:sp>
          <p:nvSpPr>
            <p:cNvPr id="1049704" name="圆角矩形 53"/>
            <p:cNvSpPr/>
            <p:nvPr/>
          </p:nvSpPr>
          <p:spPr>
            <a:xfrm>
              <a:off x="8813216" y="3910851"/>
              <a:ext cx="642314" cy="633194"/>
            </a:xfrm>
            <a:prstGeom prst="roundRect">
              <a:avLst>
                <a:gd name="adj" fmla="val 15257"/>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705" name="圆角矩形 54"/>
            <p:cNvSpPr/>
            <p:nvPr/>
          </p:nvSpPr>
          <p:spPr>
            <a:xfrm>
              <a:off x="8277646" y="4140937"/>
              <a:ext cx="1713454" cy="1030781"/>
            </a:xfrm>
            <a:prstGeom prst="roundRect">
              <a:avLst>
                <a:gd name="adj" fmla="val 25121"/>
              </a:avLst>
            </a:prstGeom>
            <a:solidFill>
              <a:schemeClr val="bg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706" name="圆角矩形 55"/>
            <p:cNvSpPr/>
            <p:nvPr/>
          </p:nvSpPr>
          <p:spPr>
            <a:xfrm>
              <a:off x="8649416" y="4161184"/>
              <a:ext cx="969915" cy="1010534"/>
            </a:xfrm>
            <a:prstGeom prst="roundRect">
              <a:avLst>
                <a:gd name="adj" fmla="val 0"/>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707" name="十字形 56"/>
            <p:cNvSpPr/>
            <p:nvPr/>
          </p:nvSpPr>
          <p:spPr>
            <a:xfrm>
              <a:off x="8921801" y="4440967"/>
              <a:ext cx="430664" cy="432561"/>
            </a:xfrm>
            <a:prstGeom prst="pl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1049708" name="矩形 88"/>
          <p:cNvSpPr>
            <a:spLocks noChangeArrowheads="1"/>
          </p:cNvSpPr>
          <p:nvPr/>
        </p:nvSpPr>
        <p:spPr bwMode="auto">
          <a:xfrm>
            <a:off x="8382794" y="3415293"/>
            <a:ext cx="3057247" cy="338554"/>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rgbClr val="007233"/>
                </a:solidFill>
                <a:latin typeface="微软雅黑" panose="020B0503020204020204" pitchFamily="34" charset="-122"/>
                <a:ea typeface="微软雅黑" panose="020B0503020204020204" pitchFamily="34" charset="-122"/>
              </a:rPr>
              <a:t>配备应急救援器材、设备和物资</a:t>
            </a:r>
            <a:endParaRPr lang="zh-CN" altLang="en-US" sz="1600" b="1" dirty="0">
              <a:solidFill>
                <a:srgbClr val="007233"/>
              </a:solidFill>
              <a:latin typeface="微软雅黑" panose="020B0503020204020204" pitchFamily="34" charset="-122"/>
              <a:ea typeface="微软雅黑" panose="020B0503020204020204" pitchFamily="34" charset="-122"/>
            </a:endParaRPr>
          </a:p>
        </p:txBody>
      </p:sp>
      <p:grpSp>
        <p:nvGrpSpPr>
          <p:cNvPr id="399" name="组合 96"/>
          <p:cNvGrpSpPr/>
          <p:nvPr/>
        </p:nvGrpSpPr>
        <p:grpSpPr bwMode="auto">
          <a:xfrm>
            <a:off x="6146007" y="2142256"/>
            <a:ext cx="1592262" cy="1093788"/>
            <a:chOff x="6580973" y="1252470"/>
            <a:chExt cx="2115262" cy="1452480"/>
          </a:xfrm>
        </p:grpSpPr>
        <p:sp>
          <p:nvSpPr>
            <p:cNvPr id="1049709" name="KSO_Shape"/>
            <p:cNvSpPr/>
            <p:nvPr/>
          </p:nvSpPr>
          <p:spPr bwMode="auto">
            <a:xfrm>
              <a:off x="6580973" y="1252470"/>
              <a:ext cx="2115262" cy="145248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tx1">
                <a:lumMod val="65000"/>
                <a:lumOff val="35000"/>
              </a:schemeClr>
            </a:solidFill>
            <a:ln>
              <a:noFill/>
            </a:ln>
          </p:spPr>
          <p:txBody>
            <a:bodyPr/>
            <a:lstStyle/>
            <a:p>
              <a:endParaRPr lang="zh-CN" altLang="en-US"/>
            </a:p>
          </p:txBody>
        </p:sp>
        <p:sp>
          <p:nvSpPr>
            <p:cNvPr id="1049710" name="十字形 60"/>
            <p:cNvSpPr/>
            <p:nvPr/>
          </p:nvSpPr>
          <p:spPr>
            <a:xfrm>
              <a:off x="7515231" y="1745765"/>
              <a:ext cx="253072" cy="252972"/>
            </a:xfrm>
            <a:prstGeom prst="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711" name="十字形 61"/>
            <p:cNvSpPr/>
            <p:nvPr/>
          </p:nvSpPr>
          <p:spPr>
            <a:xfrm>
              <a:off x="8053010" y="1798468"/>
              <a:ext cx="179259" cy="181296"/>
            </a:xfrm>
            <a:prstGeom prst="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712" name="十字形 62"/>
            <p:cNvSpPr/>
            <p:nvPr/>
          </p:nvSpPr>
          <p:spPr>
            <a:xfrm>
              <a:off x="8445272" y="1859602"/>
              <a:ext cx="179259" cy="179189"/>
            </a:xfrm>
            <a:prstGeom prst="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713" name="十字形 63"/>
            <p:cNvSpPr/>
            <p:nvPr/>
          </p:nvSpPr>
          <p:spPr>
            <a:xfrm>
              <a:off x="7030176" y="1781603"/>
              <a:ext cx="179260" cy="181296"/>
            </a:xfrm>
            <a:prstGeom prst="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714" name="十字形 64"/>
            <p:cNvSpPr/>
            <p:nvPr/>
          </p:nvSpPr>
          <p:spPr>
            <a:xfrm>
              <a:off x="6625260" y="1846954"/>
              <a:ext cx="179260" cy="181296"/>
            </a:xfrm>
            <a:prstGeom prst="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grpSp>
        <p:nvGrpSpPr>
          <p:cNvPr id="400" name="组合 93"/>
          <p:cNvGrpSpPr/>
          <p:nvPr/>
        </p:nvGrpSpPr>
        <p:grpSpPr bwMode="auto">
          <a:xfrm>
            <a:off x="3382171" y="4799733"/>
            <a:ext cx="1368425" cy="1223963"/>
            <a:chOff x="2760873" y="2974819"/>
            <a:chExt cx="1368152" cy="1224064"/>
          </a:xfrm>
        </p:grpSpPr>
        <p:grpSp>
          <p:nvGrpSpPr>
            <p:cNvPr id="401" name="组合 40"/>
            <p:cNvGrpSpPr/>
            <p:nvPr/>
          </p:nvGrpSpPr>
          <p:grpSpPr bwMode="auto">
            <a:xfrm>
              <a:off x="2760873" y="2974819"/>
              <a:ext cx="1368152" cy="1224064"/>
              <a:chOff x="884581" y="1216786"/>
              <a:chExt cx="1368152" cy="1224064"/>
            </a:xfrm>
          </p:grpSpPr>
          <p:sp>
            <p:nvSpPr>
              <p:cNvPr id="1049715" name="AutoShape 4"/>
              <p:cNvSpPr>
                <a:spLocks noChangeArrowheads="1"/>
              </p:cNvSpPr>
              <p:nvPr/>
            </p:nvSpPr>
            <p:spPr bwMode="auto">
              <a:xfrm rot="5400000" flipH="1" flipV="1">
                <a:off x="1244781" y="856586"/>
                <a:ext cx="647753" cy="1368152"/>
              </a:xfrm>
              <a:prstGeom prst="chevron">
                <a:avLst>
                  <a:gd name="adj" fmla="val 85426"/>
                </a:avLst>
              </a:prstGeom>
              <a:solidFill>
                <a:schemeClr val="tx1">
                  <a:lumMod val="65000"/>
                  <a:lumOff val="35000"/>
                </a:schemeClr>
              </a:solidFill>
              <a:ln w="6350">
                <a:noFill/>
                <a:miter lim="800000"/>
              </a:ln>
              <a:effectLst/>
            </p:spPr>
            <p:txBody>
              <a:bodyPr wrap="none"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049716" name="任意多边形 69"/>
              <p:cNvSpPr/>
              <p:nvPr/>
            </p:nvSpPr>
            <p:spPr>
              <a:xfrm>
                <a:off x="1029015" y="1864539"/>
                <a:ext cx="1079285" cy="576311"/>
              </a:xfrm>
              <a:custGeom>
                <a:avLst/>
                <a:gdLst>
                  <a:gd name="connsiteX0" fmla="*/ 0 w 1080120"/>
                  <a:gd name="connsiteY0" fmla="*/ 0 h 576064"/>
                  <a:gd name="connsiteX1" fmla="*/ 72008 w 1080120"/>
                  <a:gd name="connsiteY1" fmla="*/ 0 h 576064"/>
                  <a:gd name="connsiteX2" fmla="*/ 72008 w 1080120"/>
                  <a:gd name="connsiteY2" fmla="*/ 497091 h 576064"/>
                  <a:gd name="connsiteX3" fmla="*/ 1008112 w 1080120"/>
                  <a:gd name="connsiteY3" fmla="*/ 497091 h 576064"/>
                  <a:gd name="connsiteX4" fmla="*/ 1008112 w 1080120"/>
                  <a:gd name="connsiteY4" fmla="*/ 0 h 576064"/>
                  <a:gd name="connsiteX5" fmla="*/ 1080120 w 1080120"/>
                  <a:gd name="connsiteY5" fmla="*/ 0 h 576064"/>
                  <a:gd name="connsiteX6" fmla="*/ 1080120 w 1080120"/>
                  <a:gd name="connsiteY6" fmla="*/ 576064 h 576064"/>
                  <a:gd name="connsiteX7" fmla="*/ 0 w 1080120"/>
                  <a:gd name="connsiteY7" fmla="*/ 576064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0120" h="576064">
                    <a:moveTo>
                      <a:pt x="0" y="0"/>
                    </a:moveTo>
                    <a:lnTo>
                      <a:pt x="72008" y="0"/>
                    </a:lnTo>
                    <a:lnTo>
                      <a:pt x="72008" y="497091"/>
                    </a:lnTo>
                    <a:lnTo>
                      <a:pt x="1008112" y="497091"/>
                    </a:lnTo>
                    <a:lnTo>
                      <a:pt x="1008112" y="0"/>
                    </a:lnTo>
                    <a:lnTo>
                      <a:pt x="1080120" y="0"/>
                    </a:lnTo>
                    <a:lnTo>
                      <a:pt x="1080120" y="576064"/>
                    </a:lnTo>
                    <a:lnTo>
                      <a:pt x="0" y="576064"/>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pic>
          <p:nvPicPr>
            <p:cNvPr id="2097319" name="Picture 6" descr="http://www.jitu5.com/uploads/allimg/140327/259513-14032G5592689.jpg"/>
            <p:cNvPicPr>
              <a:picLocks noChangeAspect="1" noChangeArrowheads="1"/>
            </p:cNvPicPr>
            <p:nvPr/>
          </p:nvPicPr>
          <p:blipFill>
            <a:blip r:embed="rId4" cstate="print"/>
            <a:srcRect t="11765" b="17645"/>
            <a:stretch>
              <a:fillRect/>
            </a:stretch>
          </p:blipFill>
          <p:spPr bwMode="auto">
            <a:xfrm>
              <a:off x="3129219" y="3454767"/>
              <a:ext cx="703120" cy="533084"/>
            </a:xfrm>
            <a:prstGeom prst="rect">
              <a:avLst/>
            </a:prstGeom>
            <a:noFill/>
            <a:ln>
              <a:noFill/>
            </a:ln>
          </p:spPr>
        </p:pic>
      </p:grpSp>
      <p:sp>
        <p:nvSpPr>
          <p:cNvPr id="1049717" name="矩形 59"/>
          <p:cNvSpPr>
            <a:spLocks noChangeArrowheads="1"/>
          </p:cNvSpPr>
          <p:nvPr/>
        </p:nvSpPr>
        <p:spPr bwMode="auto">
          <a:xfrm>
            <a:off x="3283744" y="6187206"/>
            <a:ext cx="1620838" cy="33813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生产规模较小的</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45888" name="直接箭头连接符 71"/>
          <p:cNvCxnSpPr/>
          <p:nvPr/>
        </p:nvCxnSpPr>
        <p:spPr>
          <a:xfrm>
            <a:off x="5198269" y="5547444"/>
            <a:ext cx="1079500" cy="0"/>
          </a:xfrm>
          <a:prstGeom prst="straightConnector1">
            <a:avLst/>
          </a:prstGeom>
          <a:ln w="57150">
            <a:solidFill>
              <a:srgbClr val="DC3C00"/>
            </a:solidFill>
            <a:tailEnd type="triangle"/>
          </a:ln>
        </p:spPr>
        <p:style>
          <a:lnRef idx="1">
            <a:schemeClr val="accent1"/>
          </a:lnRef>
          <a:fillRef idx="0">
            <a:schemeClr val="accent1"/>
          </a:fillRef>
          <a:effectRef idx="0">
            <a:schemeClr val="accent1"/>
          </a:effectRef>
          <a:fontRef idx="minor">
            <a:schemeClr val="tx1"/>
          </a:fontRef>
        </p:style>
      </p:cxnSp>
      <p:sp>
        <p:nvSpPr>
          <p:cNvPr id="1049718" name="矩形 24"/>
          <p:cNvSpPr>
            <a:spLocks noChangeArrowheads="1"/>
          </p:cNvSpPr>
          <p:nvPr/>
        </p:nvSpPr>
        <p:spPr bwMode="auto">
          <a:xfrm>
            <a:off x="5160171" y="5085481"/>
            <a:ext cx="1108075" cy="36830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dirty="0">
                <a:solidFill>
                  <a:srgbClr val="007233"/>
                </a:solidFill>
                <a:latin typeface="微软雅黑" panose="020B0503020204020204" pitchFamily="34" charset="-122"/>
                <a:ea typeface="微软雅黑" panose="020B0503020204020204" pitchFamily="34" charset="-122"/>
              </a:rPr>
              <a:t>应当指定</a:t>
            </a:r>
            <a:endParaRPr lang="zh-CN" altLang="en-US" sz="1800" b="1" dirty="0">
              <a:solidFill>
                <a:srgbClr val="007233"/>
              </a:solidFill>
              <a:latin typeface="微软雅黑" panose="020B0503020204020204" pitchFamily="34" charset="-122"/>
              <a:ea typeface="微软雅黑" panose="020B0503020204020204" pitchFamily="34" charset="-122"/>
            </a:endParaRPr>
          </a:p>
        </p:txBody>
      </p:sp>
      <p:grpSp>
        <p:nvGrpSpPr>
          <p:cNvPr id="402" name="组合 81"/>
          <p:cNvGrpSpPr/>
          <p:nvPr/>
        </p:nvGrpSpPr>
        <p:grpSpPr bwMode="auto">
          <a:xfrm>
            <a:off x="6965157" y="4956894"/>
            <a:ext cx="431800" cy="1092200"/>
            <a:chOff x="5704915" y="4260495"/>
            <a:chExt cx="432048" cy="1091279"/>
          </a:xfrm>
        </p:grpSpPr>
        <p:pic>
          <p:nvPicPr>
            <p:cNvPr id="2097320" name="图片 80"/>
            <p:cNvPicPr>
              <a:picLocks noChangeAspect="1"/>
            </p:cNvPicPr>
            <p:nvPr/>
          </p:nvPicPr>
          <p:blipFill rotWithShape="1">
            <a:blip r:embed="rId5">
              <a:duotone>
                <a:prstClr val="black"/>
                <a:schemeClr val="accent6">
                  <a:tint val="45000"/>
                  <a:satMod val="400000"/>
                </a:schemeClr>
              </a:duotone>
            </a:blip>
            <a:srcRect l="35351" r="37601"/>
            <a:stretch>
              <a:fillRect/>
            </a:stretch>
          </p:blipFill>
          <p:spPr>
            <a:xfrm>
              <a:off x="5704915" y="4260495"/>
              <a:ext cx="432048" cy="1091279"/>
            </a:xfrm>
            <a:prstGeom prst="rect">
              <a:avLst/>
            </a:prstGeom>
          </p:spPr>
        </p:pic>
        <p:sp>
          <p:nvSpPr>
            <p:cNvPr id="1049719" name="十字形 75"/>
            <p:cNvSpPr/>
            <p:nvPr/>
          </p:nvSpPr>
          <p:spPr bwMode="auto">
            <a:xfrm>
              <a:off x="5847872" y="4615795"/>
              <a:ext cx="190609" cy="190339"/>
            </a:xfrm>
            <a:prstGeom prst="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1049720" name="矩形 87"/>
          <p:cNvSpPr>
            <a:spLocks noChangeArrowheads="1"/>
          </p:cNvSpPr>
          <p:nvPr/>
        </p:nvSpPr>
        <p:spPr bwMode="auto">
          <a:xfrm>
            <a:off x="6268246" y="6152281"/>
            <a:ext cx="1825625" cy="33813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rgbClr val="007233"/>
                </a:solidFill>
                <a:latin typeface="微软雅黑" panose="020B0503020204020204" pitchFamily="34" charset="-122"/>
                <a:ea typeface="微软雅黑" panose="020B0503020204020204" pitchFamily="34" charset="-122"/>
              </a:rPr>
              <a:t>兼职应急救援人员</a:t>
            </a:r>
            <a:endParaRPr lang="zh-CN" altLang="en-US" sz="1600" b="1" dirty="0">
              <a:solidFill>
                <a:srgbClr val="007233"/>
              </a:solidFill>
              <a:latin typeface="微软雅黑" panose="020B0503020204020204" pitchFamily="34" charset="-122"/>
              <a:ea typeface="微软雅黑" panose="020B0503020204020204" pitchFamily="34" charset="-122"/>
            </a:endParaRPr>
          </a:p>
        </p:txBody>
      </p:sp>
      <p:sp>
        <p:nvSpPr>
          <p:cNvPr id="1049721" name="矩形 84"/>
          <p:cNvSpPr>
            <a:spLocks noChangeArrowheads="1"/>
          </p:cNvSpPr>
          <p:nvPr/>
        </p:nvSpPr>
        <p:spPr bwMode="auto">
          <a:xfrm>
            <a:off x="8441532" y="3783592"/>
            <a:ext cx="1980029" cy="700576"/>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进行经常性维护、保养</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保证正常运转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722" name="六边形 65"/>
          <p:cNvSpPr/>
          <p:nvPr/>
        </p:nvSpPr>
        <p:spPr>
          <a:xfrm>
            <a:off x="10106335" y="11663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82</a:t>
            </a:r>
            <a:endParaRPr lang="zh-CN" altLang="en-US" sz="2800" dirty="0"/>
          </a:p>
        </p:txBody>
      </p:sp>
      <p:sp>
        <p:nvSpPr>
          <p:cNvPr id="1049723" name="矩形 1"/>
          <p:cNvSpPr/>
          <p:nvPr/>
        </p:nvSpPr>
        <p:spPr>
          <a:xfrm>
            <a:off x="7916960" y="2304479"/>
            <a:ext cx="747518" cy="923330"/>
          </a:xfrm>
          <a:prstGeom prst="rect">
            <a:avLst/>
          </a:prstGeom>
        </p:spPr>
        <p:txBody>
          <a:bodyPr wrap="square">
            <a:spAutoFit/>
          </a:bodyPr>
          <a:lstStyle/>
          <a:p>
            <a:r>
              <a:rPr lang="en-US" altLang="zh-CN" sz="5400" dirty="0">
                <a:solidFill>
                  <a:srgbClr val="132A88"/>
                </a:solidFill>
              </a:rPr>
              <a:t>+</a:t>
            </a:r>
            <a:endParaRPr lang="zh-CN" altLang="en-US" sz="5400" dirty="0">
              <a:solidFill>
                <a:srgbClr val="132A88"/>
              </a:solidFill>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724" name="矩形 19"/>
          <p:cNvSpPr/>
          <p:nvPr/>
        </p:nvSpPr>
        <p:spPr>
          <a:xfrm>
            <a:off x="7969003" y="3831777"/>
            <a:ext cx="1493837" cy="1237509"/>
          </a:xfrm>
          <a:prstGeom prst="rect">
            <a:avLst/>
          </a:prstGeom>
          <a:solidFill>
            <a:schemeClr val="bg1"/>
          </a:solidFill>
          <a:ln w="38100">
            <a:solidFill>
              <a:srgbClr val="6583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2097321" name="图片 36"/>
          <p:cNvPicPr>
            <a:picLocks noChangeAspect="1"/>
          </p:cNvPicPr>
          <p:nvPr/>
        </p:nvPicPr>
        <p:blipFill>
          <a:blip r:embed="rId1"/>
          <a:srcRect/>
          <a:stretch>
            <a:fillRect/>
          </a:stretch>
        </p:blipFill>
        <p:spPr bwMode="auto">
          <a:xfrm>
            <a:off x="6952457" y="947738"/>
            <a:ext cx="1446212" cy="1687512"/>
          </a:xfrm>
          <a:prstGeom prst="rect">
            <a:avLst/>
          </a:prstGeom>
          <a:noFill/>
          <a:ln>
            <a:noFill/>
          </a:ln>
        </p:spPr>
      </p:pic>
      <p:sp>
        <p:nvSpPr>
          <p:cNvPr id="1049725" name="爆炸形 2 2"/>
          <p:cNvSpPr/>
          <p:nvPr/>
        </p:nvSpPr>
        <p:spPr>
          <a:xfrm>
            <a:off x="1520032" y="601663"/>
            <a:ext cx="2520950" cy="2443162"/>
          </a:xfrm>
          <a:prstGeom prst="irregularSeal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726" name="矩形 1"/>
          <p:cNvSpPr>
            <a:spLocks noChangeArrowheads="1"/>
          </p:cNvSpPr>
          <p:nvPr/>
        </p:nvSpPr>
        <p:spPr bwMode="auto">
          <a:xfrm>
            <a:off x="1975644" y="1408113"/>
            <a:ext cx="1416050" cy="830262"/>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400" b="1">
                <a:solidFill>
                  <a:schemeClr val="bg1"/>
                </a:solidFill>
                <a:latin typeface="微软雅黑" panose="020B0503020204020204" pitchFamily="34" charset="-122"/>
                <a:ea typeface="微软雅黑" panose="020B0503020204020204" pitchFamily="34" charset="-122"/>
              </a:rPr>
              <a:t>发生</a:t>
            </a:r>
            <a:endParaRPr lang="en-US" altLang="zh-CN" sz="24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buFontTx/>
              <a:buNone/>
            </a:pPr>
            <a:r>
              <a:rPr lang="zh-CN" altLang="en-US" sz="2400" b="1">
                <a:solidFill>
                  <a:schemeClr val="bg1"/>
                </a:solidFill>
                <a:latin typeface="微软雅黑" panose="020B0503020204020204" pitchFamily="34" charset="-122"/>
                <a:ea typeface="微软雅黑" panose="020B0503020204020204" pitchFamily="34" charset="-122"/>
              </a:rPr>
              <a:t>安全事故</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049727" name="矩形 6"/>
          <p:cNvSpPr>
            <a:spLocks noChangeArrowheads="1"/>
          </p:cNvSpPr>
          <p:nvPr/>
        </p:nvSpPr>
        <p:spPr bwMode="auto">
          <a:xfrm>
            <a:off x="3423446" y="2587625"/>
            <a:ext cx="1825625" cy="33813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a:latin typeface="微软雅黑" panose="020B0503020204020204" pitchFamily="34" charset="-122"/>
                <a:ea typeface="微软雅黑" panose="020B0503020204020204" pitchFamily="34" charset="-122"/>
              </a:rPr>
              <a:t>事故现场有关人员</a:t>
            </a:r>
            <a:endParaRPr lang="zh-CN" altLang="en-US" sz="1600" b="1">
              <a:latin typeface="微软雅黑" panose="020B0503020204020204" pitchFamily="34" charset="-122"/>
              <a:ea typeface="微软雅黑" panose="020B0503020204020204" pitchFamily="34" charset="-122"/>
            </a:endParaRPr>
          </a:p>
        </p:txBody>
      </p:sp>
      <p:sp>
        <p:nvSpPr>
          <p:cNvPr id="1049728" name="矩形 8"/>
          <p:cNvSpPr>
            <a:spLocks noChangeArrowheads="1"/>
          </p:cNvSpPr>
          <p:nvPr/>
        </p:nvSpPr>
        <p:spPr bwMode="auto">
          <a:xfrm>
            <a:off x="7027071" y="2465390"/>
            <a:ext cx="1414463" cy="33813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a:latin typeface="微软雅黑" panose="020B0503020204020204" pitchFamily="34" charset="-122"/>
                <a:ea typeface="微软雅黑" panose="020B0503020204020204" pitchFamily="34" charset="-122"/>
              </a:rPr>
              <a:t>本单位负责人</a:t>
            </a:r>
            <a:endParaRPr lang="zh-CN" altLang="en-US" sz="1600" b="1">
              <a:latin typeface="微软雅黑" panose="020B0503020204020204" pitchFamily="34" charset="-122"/>
              <a:ea typeface="微软雅黑" panose="020B0503020204020204" pitchFamily="34" charset="-122"/>
            </a:endParaRPr>
          </a:p>
        </p:txBody>
      </p:sp>
      <p:cxnSp>
        <p:nvCxnSpPr>
          <p:cNvPr id="3145889" name="直接箭头连接符 9"/>
          <p:cNvCxnSpPr/>
          <p:nvPr/>
        </p:nvCxnSpPr>
        <p:spPr>
          <a:xfrm>
            <a:off x="5409407" y="1906588"/>
            <a:ext cx="1079500" cy="0"/>
          </a:xfrm>
          <a:prstGeom prst="straightConnector1">
            <a:avLst/>
          </a:prstGeom>
          <a:ln w="57150">
            <a:solidFill>
              <a:srgbClr val="DC3C00"/>
            </a:solidFill>
            <a:tailEnd type="triangle"/>
          </a:ln>
        </p:spPr>
        <p:style>
          <a:lnRef idx="1">
            <a:schemeClr val="accent1"/>
          </a:lnRef>
          <a:fillRef idx="0">
            <a:schemeClr val="accent1"/>
          </a:fillRef>
          <a:effectRef idx="0">
            <a:schemeClr val="accent1"/>
          </a:effectRef>
          <a:fontRef idx="minor">
            <a:schemeClr val="tx1"/>
          </a:fontRef>
        </p:style>
      </p:cxnSp>
      <p:sp>
        <p:nvSpPr>
          <p:cNvPr id="1049729" name="矩形 24"/>
          <p:cNvSpPr>
            <a:spLocks noChangeArrowheads="1"/>
          </p:cNvSpPr>
          <p:nvPr/>
        </p:nvSpPr>
        <p:spPr bwMode="auto">
          <a:xfrm>
            <a:off x="5371309" y="1444625"/>
            <a:ext cx="1108075" cy="36830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a:solidFill>
                  <a:srgbClr val="007233"/>
                </a:solidFill>
                <a:latin typeface="微软雅黑" panose="020B0503020204020204" pitchFamily="34" charset="-122"/>
                <a:ea typeface="微软雅黑" panose="020B0503020204020204" pitchFamily="34" charset="-122"/>
              </a:rPr>
              <a:t>应当指定</a:t>
            </a:r>
            <a:endParaRPr lang="zh-CN" altLang="en-US" sz="1800" b="1">
              <a:solidFill>
                <a:srgbClr val="007233"/>
              </a:solidFill>
              <a:latin typeface="微软雅黑" panose="020B0503020204020204" pitchFamily="34" charset="-122"/>
              <a:ea typeface="微软雅黑" panose="020B0503020204020204" pitchFamily="34" charset="-122"/>
            </a:endParaRPr>
          </a:p>
        </p:txBody>
      </p:sp>
      <p:pic>
        <p:nvPicPr>
          <p:cNvPr id="2097322" name="图片 24"/>
          <p:cNvPicPr>
            <a:picLocks noChangeAspect="1"/>
          </p:cNvPicPr>
          <p:nvPr/>
        </p:nvPicPr>
        <p:blipFill>
          <a:blip r:embed="rId2"/>
          <a:srcRect/>
          <a:stretch>
            <a:fillRect/>
          </a:stretch>
        </p:blipFill>
        <p:spPr bwMode="auto">
          <a:xfrm>
            <a:off x="5426871" y="3621088"/>
            <a:ext cx="1882775" cy="1390650"/>
          </a:xfrm>
          <a:prstGeom prst="rect">
            <a:avLst/>
          </a:prstGeom>
          <a:noFill/>
          <a:ln>
            <a:noFill/>
          </a:ln>
        </p:spPr>
      </p:pic>
      <p:sp>
        <p:nvSpPr>
          <p:cNvPr id="1049730" name="矩形 25"/>
          <p:cNvSpPr>
            <a:spLocks noChangeArrowheads="1"/>
          </p:cNvSpPr>
          <p:nvPr/>
        </p:nvSpPr>
        <p:spPr bwMode="auto">
          <a:xfrm>
            <a:off x="4872659" y="5145571"/>
            <a:ext cx="2660651" cy="1200329"/>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600" b="1" dirty="0">
                <a:latin typeface="微软雅黑" panose="020B0503020204020204" pitchFamily="34" charset="-122"/>
                <a:ea typeface="微软雅黑" panose="020B0503020204020204" pitchFamily="34" charset="-122"/>
              </a:rPr>
              <a:t>采取有效措施</a:t>
            </a:r>
            <a:endParaRPr lang="en-US" altLang="zh-CN" sz="1600" b="1" dirty="0">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600" b="1" dirty="0">
                <a:latin typeface="微软雅黑" panose="020B0503020204020204" pitchFamily="34" charset="-122"/>
                <a:ea typeface="微软雅黑" panose="020B0503020204020204" pitchFamily="34" charset="-122"/>
              </a:rPr>
              <a:t>组织抢救，防止事故扩大，减少人员伤亡和财产损失</a:t>
            </a:r>
            <a:endParaRPr lang="zh-CN" altLang="en-US" sz="1600" b="1" dirty="0">
              <a:latin typeface="微软雅黑" panose="020B0503020204020204" pitchFamily="34" charset="-122"/>
              <a:ea typeface="微软雅黑" panose="020B0503020204020204" pitchFamily="34" charset="-122"/>
            </a:endParaRPr>
          </a:p>
        </p:txBody>
      </p:sp>
      <p:pic>
        <p:nvPicPr>
          <p:cNvPr id="2097323" name="Picture 2" descr="http://www.jitu5.com/uploads/allimg/141009/259858-141009100R169.jpg"/>
          <p:cNvPicPr>
            <a:picLocks noChangeAspect="1" noChangeArrowheads="1"/>
          </p:cNvPicPr>
          <p:nvPr/>
        </p:nvPicPr>
        <p:blipFill rotWithShape="1">
          <a:blip r:embed="rId3" cstate="print">
            <a:duotone>
              <a:schemeClr val="accent5">
                <a:shade val="45000"/>
                <a:satMod val="135000"/>
              </a:schemeClr>
              <a:prstClr val="white"/>
            </a:duotone>
          </a:blip>
          <a:srcRect l="5415" t="34890" r="9970"/>
          <a:stretch>
            <a:fillRect/>
          </a:stretch>
        </p:blipFill>
        <p:spPr bwMode="auto">
          <a:xfrm>
            <a:off x="8057913" y="3903663"/>
            <a:ext cx="1316014" cy="778968"/>
          </a:xfrm>
          <a:prstGeom prst="rect">
            <a:avLst/>
          </a:prstGeom>
          <a:noFill/>
        </p:spPr>
      </p:pic>
      <p:sp>
        <p:nvSpPr>
          <p:cNvPr id="1049731" name="Rectangle 2"/>
          <p:cNvSpPr>
            <a:spLocks noGrp="1" noChangeArrowheads="1"/>
          </p:cNvSpPr>
          <p:nvPr/>
        </p:nvSpPr>
        <p:spPr bwMode="auto">
          <a:xfrm>
            <a:off x="7969004" y="4525966"/>
            <a:ext cx="1493837" cy="574675"/>
          </a:xfrm>
          <a:prstGeom prst="rect">
            <a:avLst/>
          </a:prstGeom>
          <a:noFill/>
          <a:ln>
            <a:noFill/>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负有安全监督</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00000"/>
              </a:lnSpc>
              <a:spcBef>
                <a:spcPct val="0"/>
              </a:spcBef>
              <a:buFontTx/>
              <a:buNone/>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管理职责部门</a:t>
            </a:r>
            <a:endParaRPr lang="zh-CN" altLang="en-US" sz="2400" dirty="0">
              <a:solidFill>
                <a:schemeClr val="tx1">
                  <a:lumMod val="65000"/>
                  <a:lumOff val="35000"/>
                </a:schemeClr>
              </a:solidFill>
              <a:latin typeface="Arial" panose="020B0604020202020204" pitchFamily="34" charset="0"/>
              <a:sym typeface="Arial" panose="020B0604020202020204" pitchFamily="34" charset="0"/>
            </a:endParaRPr>
          </a:p>
        </p:txBody>
      </p:sp>
      <p:graphicFrame>
        <p:nvGraphicFramePr>
          <p:cNvPr id="4194333" name="表格 32"/>
          <p:cNvGraphicFramePr>
            <a:graphicFrameLocks noGrp="1"/>
          </p:cNvGraphicFramePr>
          <p:nvPr/>
        </p:nvGraphicFramePr>
        <p:xfrm>
          <a:off x="7425532" y="5137152"/>
          <a:ext cx="4431902" cy="1587755"/>
        </p:xfrm>
        <a:graphic>
          <a:graphicData uri="http://schemas.openxmlformats.org/drawingml/2006/table">
            <a:tbl>
              <a:tblPr firstRow="1" bandRow="1">
                <a:tableStyleId>{5C22544A-7EE6-4342-B048-85BDC9FD1C3A}</a:tableStyleId>
              </a:tblPr>
              <a:tblGrid>
                <a:gridCol w="443188"/>
                <a:gridCol w="3988714"/>
              </a:tblGrid>
              <a:tr h="724255">
                <a:tc gridSpan="2">
                  <a:txBody>
                    <a:bodyPr/>
                    <a:lstStyle/>
                    <a:p>
                      <a:pPr>
                        <a:lnSpc>
                          <a:spcPct val="150000"/>
                        </a:lnSpc>
                      </a:pPr>
                      <a:r>
                        <a:rPr lang="zh-CN" altLang="en-US" sz="1600" spc="0" dirty="0">
                          <a:solidFill>
                            <a:schemeClr val="tx1"/>
                          </a:solidFill>
                          <a:latin typeface="微软雅黑" panose="020B0503020204020204" pitchFamily="34" charset="-122"/>
                          <a:ea typeface="微软雅黑" panose="020B0503020204020204" pitchFamily="34" charset="-122"/>
                        </a:rPr>
                        <a:t>按照国家有关规定立即如实报告当地负有安全生产监督管理职责的部门</a:t>
                      </a:r>
                      <a:endParaRPr lang="zh-CN" altLang="en-US" sz="1600" spc="0" dirty="0">
                        <a:solidFill>
                          <a:schemeClr val="tx1"/>
                        </a:solidFill>
                        <a:latin typeface="微软雅黑" panose="020B0503020204020204" pitchFamily="34" charset="-122"/>
                        <a:ea typeface="微软雅黑" panose="020B0503020204020204" pitchFamily="34" charset="-122"/>
                      </a:endParaRPr>
                    </a:p>
                  </a:txBody>
                  <a:tcPr marL="91466" marR="91466" marT="45667" marB="4566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hMerge="1">
                  <a:tcPr/>
                </a:tc>
              </a:tr>
              <a:tr h="403977">
                <a:tc>
                  <a:txBody>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66" marR="91466" marT="45667" marB="4566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50000"/>
                        </a:lnSpc>
                      </a:pPr>
                      <a:r>
                        <a:rPr lang="zh-CN" altLang="en-US" sz="1400" b="0" dirty="0">
                          <a:solidFill>
                            <a:srgbClr val="DC3C00"/>
                          </a:solidFill>
                          <a:latin typeface="微软雅黑" panose="020B0503020204020204" pitchFamily="34" charset="-122"/>
                          <a:ea typeface="微软雅黑" panose="020B0503020204020204" pitchFamily="34" charset="-122"/>
                        </a:rPr>
                        <a:t>不得隐瞒、不报、谎报或者迟报</a:t>
                      </a:r>
                      <a:endParaRPr lang="en-US" altLang="zh-CN" sz="1400" b="0" dirty="0">
                        <a:solidFill>
                          <a:srgbClr val="DC3C00"/>
                        </a:solidFill>
                        <a:latin typeface="微软雅黑" panose="020B0503020204020204" pitchFamily="34" charset="-122"/>
                        <a:ea typeface="微软雅黑" panose="020B0503020204020204" pitchFamily="34" charset="-122"/>
                      </a:endParaRPr>
                    </a:p>
                  </a:txBody>
                  <a:tcPr marL="91466" marR="91466" marT="45667" marB="4566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403977">
                <a:tc>
                  <a:txBody>
                    <a:bodyPr/>
                    <a:lstStyle/>
                    <a:p>
                      <a:pPr marL="0" marR="0" indent="0" algn="ctr" defTabSz="914400" rtl="0" eaLnBrk="1" fontAlgn="auto" latinLnBrk="0" hangingPunct="1">
                        <a:lnSpc>
                          <a:spcPct val="150000"/>
                        </a:lnSpc>
                        <a:spcBef>
                          <a:spcPts val="0"/>
                        </a:spcBef>
                        <a:spcAft>
                          <a:spcPts val="0"/>
                        </a:spcAft>
                        <a:buClrTx/>
                        <a:buSzTx/>
                        <a:buFontTx/>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66" marR="91466" marT="45667" marB="4566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50000"/>
                        </a:lnSpc>
                      </a:pPr>
                      <a:r>
                        <a:rPr lang="zh-CN" altLang="en-US" sz="1400" b="0" dirty="0">
                          <a:solidFill>
                            <a:srgbClr val="DC3C00"/>
                          </a:solidFill>
                          <a:latin typeface="微软雅黑" panose="020B0503020204020204" pitchFamily="34" charset="-122"/>
                          <a:ea typeface="微软雅黑" panose="020B0503020204020204" pitchFamily="34" charset="-122"/>
                        </a:rPr>
                        <a:t>不得故意破坏事故现场，毁灭有关证据</a:t>
                      </a:r>
                      <a:endParaRPr lang="zh-CN" altLang="en-US" sz="1400" b="0" dirty="0">
                        <a:solidFill>
                          <a:srgbClr val="DC3C00"/>
                        </a:solidFill>
                        <a:latin typeface="微软雅黑" panose="020B0503020204020204" pitchFamily="34" charset="-122"/>
                        <a:ea typeface="微软雅黑" panose="020B0503020204020204" pitchFamily="34" charset="-122"/>
                      </a:endParaRPr>
                    </a:p>
                  </a:txBody>
                  <a:tcPr marL="91466" marR="91466" marT="45667" marB="4566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sp>
        <p:nvSpPr>
          <p:cNvPr id="1049732" name="AutoShape 4"/>
          <p:cNvSpPr>
            <a:spLocks noChangeArrowheads="1"/>
          </p:cNvSpPr>
          <p:nvPr/>
        </p:nvSpPr>
        <p:spPr bwMode="auto">
          <a:xfrm rot="5400000">
            <a:off x="7485064" y="2501107"/>
            <a:ext cx="411163" cy="2159000"/>
          </a:xfrm>
          <a:prstGeom prst="chevron">
            <a:avLst>
              <a:gd name="adj" fmla="val 85426"/>
            </a:avLst>
          </a:prstGeom>
          <a:solidFill>
            <a:srgbClr val="DC3C00"/>
          </a:solidFill>
          <a:ln>
            <a:noFill/>
          </a:ln>
        </p:spPr>
        <p:txBody>
          <a:bodyPr wrap="none"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049733" name="矩形 24"/>
          <p:cNvSpPr>
            <a:spLocks noChangeArrowheads="1"/>
          </p:cNvSpPr>
          <p:nvPr/>
        </p:nvSpPr>
        <p:spPr bwMode="auto">
          <a:xfrm>
            <a:off x="6982619" y="3184525"/>
            <a:ext cx="1416050" cy="33813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dirty="0">
                <a:solidFill>
                  <a:srgbClr val="DC3C00"/>
                </a:solidFill>
                <a:latin typeface="微软雅黑" panose="020B0503020204020204" pitchFamily="34" charset="-122"/>
                <a:ea typeface="微软雅黑" panose="020B0503020204020204" pitchFamily="34" charset="-122"/>
              </a:rPr>
              <a:t>接到事故报告</a:t>
            </a:r>
            <a:endParaRPr lang="zh-CN" altLang="en-US" sz="1600" b="1" dirty="0">
              <a:solidFill>
                <a:srgbClr val="DC3C00"/>
              </a:solidFill>
              <a:latin typeface="微软雅黑" panose="020B0503020204020204" pitchFamily="34" charset="-122"/>
              <a:ea typeface="微软雅黑" panose="020B0503020204020204" pitchFamily="34" charset="-122"/>
            </a:endParaRPr>
          </a:p>
        </p:txBody>
      </p:sp>
      <p:pic>
        <p:nvPicPr>
          <p:cNvPr id="2097324" name="图片 37"/>
          <p:cNvPicPr>
            <a:picLocks noChangeAspect="1"/>
          </p:cNvPicPr>
          <p:nvPr/>
        </p:nvPicPr>
        <p:blipFill>
          <a:blip r:embed="rId4"/>
          <a:srcRect l="6667" t="18694" r="13333" b="6535"/>
          <a:stretch>
            <a:fillRect/>
          </a:stretch>
        </p:blipFill>
        <p:spPr bwMode="auto">
          <a:xfrm>
            <a:off x="3942557" y="1019175"/>
            <a:ext cx="1231900" cy="1506538"/>
          </a:xfrm>
          <a:prstGeom prst="rect">
            <a:avLst/>
          </a:prstGeom>
          <a:noFill/>
          <a:ln>
            <a:noFill/>
          </a:ln>
        </p:spPr>
      </p:pic>
      <p:sp>
        <p:nvSpPr>
          <p:cNvPr id="1049734" name="矩形 38"/>
          <p:cNvSpPr/>
          <p:nvPr/>
        </p:nvSpPr>
        <p:spPr>
          <a:xfrm>
            <a:off x="4366421" y="1141413"/>
            <a:ext cx="252413" cy="215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735" name="六边形 18"/>
          <p:cNvSpPr/>
          <p:nvPr/>
        </p:nvSpPr>
        <p:spPr>
          <a:xfrm>
            <a:off x="10106335" y="11663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83</a:t>
            </a:r>
            <a:endParaRPr lang="zh-CN" altLang="en-US" sz="2800" dirty="0"/>
          </a:p>
        </p:txBody>
      </p:sp>
      <p:sp>
        <p:nvSpPr>
          <p:cNvPr id="1049736" name="矩形 3"/>
          <p:cNvSpPr/>
          <p:nvPr/>
        </p:nvSpPr>
        <p:spPr>
          <a:xfrm>
            <a:off x="1704306" y="3092113"/>
            <a:ext cx="1569660"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生产经营单位</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737" name="矩形 3"/>
          <p:cNvSpPr>
            <a:spLocks noChangeArrowheads="1"/>
          </p:cNvSpPr>
          <p:nvPr/>
        </p:nvSpPr>
        <p:spPr bwMode="auto">
          <a:xfrm>
            <a:off x="1581946" y="3206750"/>
            <a:ext cx="1211263" cy="33813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600" b="1">
                <a:latin typeface="微软雅黑" panose="020B0503020204020204" pitchFamily="34" charset="-122"/>
                <a:ea typeface="微软雅黑" panose="020B0503020204020204" pitchFamily="34" charset="-122"/>
              </a:rPr>
              <a:t>单位负责人</a:t>
            </a:r>
            <a:endParaRPr lang="zh-CN" altLang="en-US" sz="1600" b="1">
              <a:latin typeface="微软雅黑" panose="020B0503020204020204" pitchFamily="34" charset="-122"/>
              <a:ea typeface="微软雅黑" panose="020B0503020204020204" pitchFamily="34" charset="-122"/>
            </a:endParaRPr>
          </a:p>
        </p:txBody>
      </p:sp>
      <p:pic>
        <p:nvPicPr>
          <p:cNvPr id="2097325" name="Picture 2" descr="http://www.jitu5.com/uploads/allimg/141009/259858-141009100R169.jpg"/>
          <p:cNvPicPr>
            <a:picLocks noChangeAspect="1" noChangeArrowheads="1"/>
          </p:cNvPicPr>
          <p:nvPr/>
        </p:nvPicPr>
        <p:blipFill rotWithShape="1">
          <a:blip r:embed="rId1" cstate="print">
            <a:duotone>
              <a:schemeClr val="accent5">
                <a:shade val="45000"/>
                <a:satMod val="135000"/>
              </a:schemeClr>
              <a:prstClr val="white"/>
            </a:duotone>
          </a:blip>
          <a:srcRect l="5415" t="28006" r="9970"/>
          <a:stretch>
            <a:fillRect/>
          </a:stretch>
        </p:blipFill>
        <p:spPr bwMode="auto">
          <a:xfrm>
            <a:off x="4152580" y="1784609"/>
            <a:ext cx="2109359" cy="1380564"/>
          </a:xfrm>
          <a:prstGeom prst="rect">
            <a:avLst/>
          </a:prstGeom>
          <a:noFill/>
        </p:spPr>
      </p:pic>
      <p:sp>
        <p:nvSpPr>
          <p:cNvPr id="1049738" name="Rectangle 2"/>
          <p:cNvSpPr>
            <a:spLocks noGrp="1" noChangeArrowheads="1"/>
          </p:cNvSpPr>
          <p:nvPr/>
        </p:nvSpPr>
        <p:spPr bwMode="auto">
          <a:xfrm>
            <a:off x="4460084" y="3206752"/>
            <a:ext cx="1495425" cy="574675"/>
          </a:xfrm>
          <a:prstGeom prst="rect">
            <a:avLst/>
          </a:prstGeom>
          <a:noFill/>
          <a:ln>
            <a:noFill/>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a:solidFill>
                  <a:schemeClr val="tx2"/>
                </a:solidFill>
                <a:latin typeface="微软雅黑" panose="020B0503020204020204" pitchFamily="34" charset="-122"/>
                <a:ea typeface="微软雅黑" panose="020B0503020204020204" pitchFamily="34" charset="-122"/>
                <a:sym typeface="Arial" panose="020B0604020202020204" pitchFamily="34" charset="0"/>
              </a:rPr>
              <a:t>负有安全监督</a:t>
            </a:r>
            <a:endParaRPr lang="en-US" altLang="zh-CN" sz="1600" b="1">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50000"/>
              </a:lnSpc>
              <a:spcBef>
                <a:spcPct val="0"/>
              </a:spcBef>
              <a:buFontTx/>
              <a:buNone/>
            </a:pPr>
            <a:r>
              <a:rPr lang="zh-CN" altLang="en-US" sz="1600" b="1">
                <a:solidFill>
                  <a:schemeClr val="tx2"/>
                </a:solidFill>
                <a:latin typeface="微软雅黑" panose="020B0503020204020204" pitchFamily="34" charset="-122"/>
                <a:ea typeface="微软雅黑" panose="020B0503020204020204" pitchFamily="34" charset="-122"/>
                <a:sym typeface="Arial" panose="020B0604020202020204" pitchFamily="34" charset="0"/>
              </a:rPr>
              <a:t>管理职责部门</a:t>
            </a:r>
            <a:endParaRPr lang="zh-CN" altLang="en-US">
              <a:solidFill>
                <a:schemeClr val="tx2"/>
              </a:solidFill>
              <a:latin typeface="Arial" panose="020B0604020202020204" pitchFamily="34" charset="0"/>
              <a:sym typeface="Arial" panose="020B0604020202020204" pitchFamily="34" charset="0"/>
            </a:endParaRPr>
          </a:p>
        </p:txBody>
      </p:sp>
      <p:pic>
        <p:nvPicPr>
          <p:cNvPr id="2097326" name="图片 8"/>
          <p:cNvPicPr>
            <a:picLocks noChangeAspect="1"/>
          </p:cNvPicPr>
          <p:nvPr/>
        </p:nvPicPr>
        <p:blipFill>
          <a:blip r:embed="rId2"/>
          <a:srcRect/>
          <a:stretch>
            <a:fillRect/>
          </a:stretch>
        </p:blipFill>
        <p:spPr bwMode="auto">
          <a:xfrm>
            <a:off x="1345407" y="1577977"/>
            <a:ext cx="1447800" cy="1687513"/>
          </a:xfrm>
          <a:prstGeom prst="rect">
            <a:avLst/>
          </a:prstGeom>
          <a:noFill/>
          <a:ln>
            <a:noFill/>
          </a:ln>
        </p:spPr>
      </p:pic>
      <p:cxnSp>
        <p:nvCxnSpPr>
          <p:cNvPr id="3145890" name="直接箭头连接符 9"/>
          <p:cNvCxnSpPr/>
          <p:nvPr/>
        </p:nvCxnSpPr>
        <p:spPr>
          <a:xfrm>
            <a:off x="2929732" y="2654300"/>
            <a:ext cx="1079500" cy="0"/>
          </a:xfrm>
          <a:prstGeom prst="straightConnector1">
            <a:avLst/>
          </a:prstGeom>
          <a:ln w="57150">
            <a:solidFill>
              <a:srgbClr val="DC3C00"/>
            </a:solidFill>
            <a:tailEnd type="triangle"/>
          </a:ln>
        </p:spPr>
        <p:style>
          <a:lnRef idx="1">
            <a:schemeClr val="accent1"/>
          </a:lnRef>
          <a:fillRef idx="0">
            <a:schemeClr val="accent1"/>
          </a:fillRef>
          <a:effectRef idx="0">
            <a:schemeClr val="accent1"/>
          </a:effectRef>
          <a:fontRef idx="minor">
            <a:schemeClr val="tx1"/>
          </a:fontRef>
        </p:style>
      </p:cxnSp>
      <p:sp>
        <p:nvSpPr>
          <p:cNvPr id="1049739" name="矩形 24"/>
          <p:cNvSpPr>
            <a:spLocks noChangeArrowheads="1"/>
          </p:cNvSpPr>
          <p:nvPr/>
        </p:nvSpPr>
        <p:spPr bwMode="auto">
          <a:xfrm>
            <a:off x="3085308" y="2035176"/>
            <a:ext cx="646331" cy="1116781"/>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FontTx/>
              <a:buNone/>
            </a:pPr>
            <a:r>
              <a:rPr lang="zh-CN" altLang="en-US" sz="1800" b="1" dirty="0">
                <a:solidFill>
                  <a:srgbClr val="CC6600"/>
                </a:solidFill>
                <a:latin typeface="微软雅黑" panose="020B0503020204020204" pitchFamily="34" charset="-122"/>
                <a:ea typeface="微软雅黑" panose="020B0503020204020204" pitchFamily="34" charset="-122"/>
              </a:rPr>
              <a:t>事故</a:t>
            </a:r>
            <a:endParaRPr lang="en-US" altLang="zh-CN" sz="1800" b="1" dirty="0">
              <a:solidFill>
                <a:srgbClr val="CC6600"/>
              </a:solidFill>
              <a:latin typeface="微软雅黑" panose="020B0503020204020204" pitchFamily="34" charset="-122"/>
              <a:ea typeface="微软雅黑" panose="020B0503020204020204" pitchFamily="34" charset="-122"/>
            </a:endParaRPr>
          </a:p>
          <a:p>
            <a:pPr>
              <a:lnSpc>
                <a:spcPct val="200000"/>
              </a:lnSpc>
              <a:spcBef>
                <a:spcPct val="0"/>
              </a:spcBef>
              <a:buFontTx/>
              <a:buNone/>
            </a:pPr>
            <a:r>
              <a:rPr lang="zh-CN" altLang="en-US" sz="1800" b="1" dirty="0">
                <a:solidFill>
                  <a:srgbClr val="CC6600"/>
                </a:solidFill>
                <a:latin typeface="微软雅黑" panose="020B0503020204020204" pitchFamily="34" charset="-122"/>
                <a:ea typeface="微软雅黑" panose="020B0503020204020204" pitchFamily="34" charset="-122"/>
              </a:rPr>
              <a:t>汇报</a:t>
            </a:r>
            <a:endParaRPr lang="zh-CN" altLang="en-US" sz="1800" b="1" dirty="0">
              <a:solidFill>
                <a:srgbClr val="CC6600"/>
              </a:solidFill>
              <a:latin typeface="微软雅黑" panose="020B0503020204020204" pitchFamily="34" charset="-122"/>
              <a:ea typeface="微软雅黑" panose="020B0503020204020204" pitchFamily="34" charset="-122"/>
            </a:endParaRPr>
          </a:p>
        </p:txBody>
      </p:sp>
      <p:sp>
        <p:nvSpPr>
          <p:cNvPr id="1049740" name="矩形 11"/>
          <p:cNvSpPr>
            <a:spLocks noChangeArrowheads="1"/>
          </p:cNvSpPr>
          <p:nvPr/>
        </p:nvSpPr>
        <p:spPr bwMode="auto">
          <a:xfrm>
            <a:off x="7847809" y="2051051"/>
            <a:ext cx="2031325" cy="87440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立即按照国家有关</a:t>
            </a:r>
            <a:endParaRPr lang="en-US" altLang="zh-CN" sz="18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规定上报事故情况</a:t>
            </a:r>
            <a:endPar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741" name="矩形 12"/>
          <p:cNvSpPr>
            <a:spLocks noChangeArrowheads="1"/>
          </p:cNvSpPr>
          <p:nvPr/>
        </p:nvSpPr>
        <p:spPr bwMode="auto">
          <a:xfrm>
            <a:off x="4487274" y="3851378"/>
            <a:ext cx="3416320" cy="87440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和有关地方人民政府对事故情况</a:t>
            </a:r>
            <a:endParaRPr lang="en-US" altLang="zh-CN" sz="18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不得</a:t>
            </a:r>
            <a:r>
              <a:rPr lang="zh-CN" altLang="en-US" sz="1800" b="1" dirty="0">
                <a:solidFill>
                  <a:srgbClr val="DC3C00"/>
                </a:solidFill>
                <a:latin typeface="微软雅黑" panose="020B0503020204020204" pitchFamily="34" charset="-122"/>
                <a:ea typeface="微软雅黑" panose="020B0503020204020204" pitchFamily="34" charset="-122"/>
              </a:rPr>
              <a:t>隐瞒不报、谎报</a:t>
            </a: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或者</a:t>
            </a:r>
            <a:r>
              <a:rPr lang="zh-CN" altLang="en-US" sz="1800" b="1" dirty="0">
                <a:solidFill>
                  <a:srgbClr val="DC3C00"/>
                </a:solidFill>
                <a:latin typeface="微软雅黑" panose="020B0503020204020204" pitchFamily="34" charset="-122"/>
                <a:ea typeface="微软雅黑" panose="020B0503020204020204" pitchFamily="34" charset="-122"/>
              </a:rPr>
              <a:t>迟报</a:t>
            </a:r>
            <a:endParaRPr lang="zh-CN" altLang="en-US" sz="1800" b="1" dirty="0">
              <a:solidFill>
                <a:srgbClr val="DC3C00"/>
              </a:solidFill>
              <a:latin typeface="微软雅黑" panose="020B0503020204020204" pitchFamily="34" charset="-122"/>
              <a:ea typeface="微软雅黑" panose="020B0503020204020204" pitchFamily="34" charset="-122"/>
            </a:endParaRPr>
          </a:p>
        </p:txBody>
      </p:sp>
      <p:cxnSp>
        <p:nvCxnSpPr>
          <p:cNvPr id="3145891" name="直接箭头连接符 14"/>
          <p:cNvCxnSpPr/>
          <p:nvPr/>
        </p:nvCxnSpPr>
        <p:spPr>
          <a:xfrm>
            <a:off x="6601619" y="2635250"/>
            <a:ext cx="1079500" cy="0"/>
          </a:xfrm>
          <a:prstGeom prst="straightConnector1">
            <a:avLst/>
          </a:prstGeom>
          <a:ln w="57150">
            <a:solidFill>
              <a:srgbClr val="DC3C00"/>
            </a:solidFill>
            <a:tailEnd type="triangle"/>
          </a:ln>
        </p:spPr>
        <p:style>
          <a:lnRef idx="1">
            <a:schemeClr val="accent1"/>
          </a:lnRef>
          <a:fillRef idx="0">
            <a:schemeClr val="accent1"/>
          </a:fillRef>
          <a:effectRef idx="0">
            <a:schemeClr val="accent1"/>
          </a:effectRef>
          <a:fontRef idx="minor">
            <a:schemeClr val="tx1"/>
          </a:fontRef>
        </p:style>
      </p:cxnSp>
      <p:sp>
        <p:nvSpPr>
          <p:cNvPr id="1049742" name="六边形 11"/>
          <p:cNvSpPr/>
          <p:nvPr/>
        </p:nvSpPr>
        <p:spPr>
          <a:xfrm>
            <a:off x="10106335" y="11663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84</a:t>
            </a:r>
            <a:endParaRPr lang="zh-CN" altLang="en-US" sz="2800"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6" name="组合 17"/>
          <p:cNvGrpSpPr/>
          <p:nvPr/>
        </p:nvGrpSpPr>
        <p:grpSpPr bwMode="auto">
          <a:xfrm>
            <a:off x="6303171" y="534990"/>
            <a:ext cx="4176713" cy="4175125"/>
            <a:chOff x="5169024" y="1988840"/>
            <a:chExt cx="4176228" cy="4176228"/>
          </a:xfrm>
        </p:grpSpPr>
        <p:grpSp>
          <p:nvGrpSpPr>
            <p:cNvPr id="407" name="Group 9"/>
            <p:cNvGrpSpPr>
              <a:grpSpLocks noChangeAspect="1"/>
            </p:cNvGrpSpPr>
            <p:nvPr/>
          </p:nvGrpSpPr>
          <p:grpSpPr bwMode="auto">
            <a:xfrm>
              <a:off x="5169024" y="1988840"/>
              <a:ext cx="4176228" cy="4176228"/>
              <a:chOff x="1840" y="1448"/>
              <a:chExt cx="2562" cy="2561"/>
            </a:xfrm>
          </p:grpSpPr>
          <p:sp>
            <p:nvSpPr>
              <p:cNvPr id="1049743" name="Freeform 10"/>
              <p:cNvSpPr>
                <a:spLocks noChangeAspect="1"/>
              </p:cNvSpPr>
              <p:nvPr/>
            </p:nvSpPr>
            <p:spPr bwMode="auto">
              <a:xfrm>
                <a:off x="3142" y="1448"/>
                <a:ext cx="1260" cy="1451"/>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rgbClr val="00B050"/>
              </a:solidFill>
              <a:ln>
                <a:noFill/>
              </a:ln>
              <a:effectLst/>
            </p:spPr>
            <p:txBody>
              <a:bodyPr/>
              <a:lstStyle/>
              <a:p>
                <a:endParaRPr lang="zh-CN" altLang="en-US"/>
              </a:p>
            </p:txBody>
          </p:sp>
          <p:sp>
            <p:nvSpPr>
              <p:cNvPr id="1049744" name="Freeform 11"/>
              <p:cNvSpPr>
                <a:spLocks noChangeAspect="1"/>
              </p:cNvSpPr>
              <p:nvPr/>
            </p:nvSpPr>
            <p:spPr bwMode="auto">
              <a:xfrm>
                <a:off x="1840" y="1449"/>
                <a:ext cx="1431" cy="1325"/>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rgbClr val="CC6600"/>
              </a:solidFill>
              <a:ln>
                <a:noFill/>
              </a:ln>
              <a:effectLst/>
            </p:spPr>
            <p:txBody>
              <a:bodyPr/>
              <a:lstStyle/>
              <a:p>
                <a:endParaRPr lang="zh-CN" altLang="en-US"/>
              </a:p>
            </p:txBody>
          </p:sp>
          <p:sp>
            <p:nvSpPr>
              <p:cNvPr id="1049745" name="Freeform 12"/>
              <p:cNvSpPr>
                <a:spLocks noChangeAspect="1"/>
              </p:cNvSpPr>
              <p:nvPr/>
            </p:nvSpPr>
            <p:spPr bwMode="auto">
              <a:xfrm>
                <a:off x="1845" y="2645"/>
                <a:ext cx="1295" cy="1364"/>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rgbClr val="D02429"/>
              </a:solidFill>
              <a:ln>
                <a:noFill/>
              </a:ln>
              <a:effectLst/>
            </p:spPr>
            <p:txBody>
              <a:bodyPr/>
              <a:lstStyle/>
              <a:p>
                <a:endParaRPr lang="zh-CN" altLang="en-US"/>
              </a:p>
            </p:txBody>
          </p:sp>
          <p:sp>
            <p:nvSpPr>
              <p:cNvPr id="1049746" name="Freeform 13"/>
              <p:cNvSpPr>
                <a:spLocks noChangeAspect="1"/>
              </p:cNvSpPr>
              <p:nvPr/>
            </p:nvSpPr>
            <p:spPr bwMode="auto">
              <a:xfrm>
                <a:off x="3015" y="2774"/>
                <a:ext cx="1385" cy="1233"/>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rgbClr val="7030A0"/>
              </a:solidFill>
              <a:ln>
                <a:noFill/>
              </a:ln>
              <a:effectLst/>
            </p:spPr>
            <p:txBody>
              <a:bodyPr/>
              <a:lstStyle/>
              <a:p>
                <a:endParaRPr lang="zh-CN" altLang="en-US"/>
              </a:p>
            </p:txBody>
          </p:sp>
        </p:grpSp>
        <p:cxnSp>
          <p:nvCxnSpPr>
            <p:cNvPr id="3145892" name="直接箭头连接符 7"/>
            <p:cNvCxnSpPr/>
            <p:nvPr/>
          </p:nvCxnSpPr>
          <p:spPr>
            <a:xfrm rot="5400000">
              <a:off x="7077703" y="4433442"/>
              <a:ext cx="360457" cy="0"/>
            </a:xfrm>
            <a:prstGeom prst="straightConnector1">
              <a:avLst/>
            </a:prstGeom>
            <a:ln w="57150">
              <a:solidFill>
                <a:srgbClr val="CC6600"/>
              </a:solidFill>
              <a:tailEnd type="triangle"/>
            </a:ln>
          </p:spPr>
          <p:style>
            <a:lnRef idx="1">
              <a:schemeClr val="accent1"/>
            </a:lnRef>
            <a:fillRef idx="0">
              <a:schemeClr val="accent1"/>
            </a:fillRef>
            <a:effectRef idx="0">
              <a:schemeClr val="accent1"/>
            </a:effectRef>
            <a:fontRef idx="minor">
              <a:schemeClr val="tx1"/>
            </a:fontRef>
          </p:style>
        </p:cxnSp>
        <p:sp>
          <p:nvSpPr>
            <p:cNvPr id="1049747" name="矩形 24"/>
            <p:cNvSpPr>
              <a:spLocks noChangeArrowheads="1"/>
            </p:cNvSpPr>
            <p:nvPr/>
          </p:nvSpPr>
          <p:spPr bwMode="auto">
            <a:xfrm>
              <a:off x="6678562" y="3638688"/>
              <a:ext cx="1210447" cy="615202"/>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FontTx/>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事故抢救</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45893" name="直接箭头连接符 9"/>
            <p:cNvCxnSpPr/>
            <p:nvPr/>
          </p:nvCxnSpPr>
          <p:spPr>
            <a:xfrm rot="16200000" flipV="1">
              <a:off x="7061829" y="3637895"/>
              <a:ext cx="360458" cy="0"/>
            </a:xfrm>
            <a:prstGeom prst="straightConnector1">
              <a:avLst/>
            </a:prstGeom>
            <a:ln w="57150">
              <a:solidFill>
                <a:srgbClr val="CC6600"/>
              </a:solidFill>
              <a:tailEnd type="triangle"/>
            </a:ln>
          </p:spPr>
          <p:style>
            <a:lnRef idx="1">
              <a:schemeClr val="accent1"/>
            </a:lnRef>
            <a:fillRef idx="0">
              <a:schemeClr val="accent1"/>
            </a:fillRef>
            <a:effectRef idx="0">
              <a:schemeClr val="accent1"/>
            </a:effectRef>
            <a:fontRef idx="minor">
              <a:schemeClr val="tx1"/>
            </a:fontRef>
          </p:style>
        </p:cxnSp>
        <p:sp>
          <p:nvSpPr>
            <p:cNvPr id="1049748" name="矩形 24"/>
            <p:cNvSpPr>
              <a:spLocks noChangeArrowheads="1"/>
            </p:cNvSpPr>
            <p:nvPr/>
          </p:nvSpPr>
          <p:spPr bwMode="auto">
            <a:xfrm>
              <a:off x="6703204" y="2965410"/>
              <a:ext cx="1107867" cy="562932"/>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200000"/>
                </a:lnSpc>
                <a:spcBef>
                  <a:spcPct val="0"/>
                </a:spcBef>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统一指挥</a:t>
              </a:r>
              <a:endPar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749" name="矩形 24"/>
            <p:cNvSpPr>
              <a:spLocks noChangeArrowheads="1"/>
            </p:cNvSpPr>
            <p:nvPr/>
          </p:nvSpPr>
          <p:spPr bwMode="auto">
            <a:xfrm>
              <a:off x="6703204" y="4432647"/>
              <a:ext cx="1107867" cy="562932"/>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200000"/>
                </a:lnSpc>
                <a:spcBef>
                  <a:spcPct val="0"/>
                </a:spcBef>
                <a:buFontTx/>
                <a:buNone/>
              </a:pP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协同联合</a:t>
              </a:r>
              <a:endPar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750" name="矩形 24"/>
            <p:cNvSpPr>
              <a:spLocks noChangeArrowheads="1"/>
            </p:cNvSpPr>
            <p:nvPr/>
          </p:nvSpPr>
          <p:spPr bwMode="auto">
            <a:xfrm>
              <a:off x="5970442" y="2119871"/>
              <a:ext cx="1107867" cy="87463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生产</a:t>
              </a:r>
              <a:endParaRPr lang="en-US" altLang="zh-CN" sz="1800" b="1">
                <a:solidFill>
                  <a:schemeClr val="bg1"/>
                </a:solidFill>
                <a:latin typeface="微软雅黑" panose="020B0503020204020204" pitchFamily="34" charset="-122"/>
                <a:ea typeface="微软雅黑" panose="020B0503020204020204" pitchFamily="34" charset="-122"/>
              </a:endParaRPr>
            </a:p>
            <a:p>
              <a:pPr algn="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经营单位</a:t>
              </a: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049751" name="矩形 24"/>
            <p:cNvSpPr>
              <a:spLocks noChangeArrowheads="1"/>
            </p:cNvSpPr>
            <p:nvPr/>
          </p:nvSpPr>
          <p:spPr bwMode="auto">
            <a:xfrm>
              <a:off x="7560217" y="2196404"/>
              <a:ext cx="1107867" cy="87463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其他</a:t>
              </a:r>
              <a:endParaRPr lang="en-US" altLang="zh-CN" sz="1800" b="1">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相关部门</a:t>
              </a: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049752" name="矩形 24"/>
            <p:cNvSpPr>
              <a:spLocks noChangeArrowheads="1"/>
            </p:cNvSpPr>
            <p:nvPr/>
          </p:nvSpPr>
          <p:spPr bwMode="auto">
            <a:xfrm>
              <a:off x="7329385" y="5018625"/>
              <a:ext cx="1569478" cy="87463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安全生产监督</a:t>
              </a:r>
              <a:endParaRPr lang="en-US" altLang="zh-CN" sz="1800" b="1">
                <a:solidFill>
                  <a:schemeClr val="bg1"/>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管理部门</a:t>
              </a: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049753" name="矩形 24"/>
            <p:cNvSpPr>
              <a:spLocks noChangeArrowheads="1"/>
            </p:cNvSpPr>
            <p:nvPr/>
          </p:nvSpPr>
          <p:spPr bwMode="auto">
            <a:xfrm>
              <a:off x="5847718" y="5018625"/>
              <a:ext cx="1107867" cy="874638"/>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地方人民</a:t>
              </a:r>
              <a:endParaRPr lang="en-US" altLang="zh-CN" sz="1800" b="1">
                <a:solidFill>
                  <a:schemeClr val="bg1"/>
                </a:solidFill>
                <a:latin typeface="微软雅黑" panose="020B0503020204020204" pitchFamily="34" charset="-122"/>
                <a:ea typeface="微软雅黑" panose="020B0503020204020204" pitchFamily="34" charset="-122"/>
              </a:endParaRPr>
            </a:p>
            <a:p>
              <a:pPr algn="r">
                <a:lnSpc>
                  <a:spcPct val="150000"/>
                </a:lnSpc>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政府</a:t>
              </a:r>
              <a:endParaRPr lang="zh-CN" altLang="en-US" sz="1800" b="1">
                <a:solidFill>
                  <a:schemeClr val="bg1"/>
                </a:solidFill>
                <a:latin typeface="微软雅黑" panose="020B0503020204020204" pitchFamily="34" charset="-122"/>
                <a:ea typeface="微软雅黑" panose="020B0503020204020204" pitchFamily="34" charset="-122"/>
              </a:endParaRPr>
            </a:p>
          </p:txBody>
        </p:sp>
      </p:grpSp>
      <p:sp>
        <p:nvSpPr>
          <p:cNvPr id="1049754" name="矩形 19"/>
          <p:cNvSpPr>
            <a:spLocks noChangeArrowheads="1"/>
          </p:cNvSpPr>
          <p:nvPr/>
        </p:nvSpPr>
        <p:spPr bwMode="auto">
          <a:xfrm>
            <a:off x="3210721" y="1638301"/>
            <a:ext cx="2841625" cy="874407"/>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800" b="1">
                <a:latin typeface="微软雅黑" panose="020B0503020204020204" pitchFamily="34" charset="-122"/>
                <a:ea typeface="微软雅黑" panose="020B0503020204020204" pitchFamily="34" charset="-122"/>
              </a:rPr>
              <a:t>负有安全生产监督</a:t>
            </a:r>
            <a:endParaRPr lang="en-US" altLang="zh-CN" sz="1800" b="1">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800" b="1">
                <a:latin typeface="微软雅黑" panose="020B0503020204020204" pitchFamily="34" charset="-122"/>
                <a:ea typeface="微软雅黑" panose="020B0503020204020204" pitchFamily="34" charset="-122"/>
              </a:rPr>
              <a:t>管理职责的部门的负责人</a:t>
            </a:r>
            <a:endParaRPr lang="zh-CN" altLang="en-US" sz="1800" b="1">
              <a:latin typeface="微软雅黑" panose="020B0503020204020204" pitchFamily="34" charset="-122"/>
              <a:ea typeface="微软雅黑" panose="020B0503020204020204" pitchFamily="34" charset="-122"/>
            </a:endParaRPr>
          </a:p>
        </p:txBody>
      </p:sp>
      <p:pic>
        <p:nvPicPr>
          <p:cNvPr id="2097327" name="Picture 4" descr="http://www.jitu5.com/uploads/allimg/140327/259513-14032G6424674.jpg"/>
          <p:cNvPicPr>
            <a:picLocks noChangeAspect="1" noChangeArrowheads="1"/>
          </p:cNvPicPr>
          <p:nvPr/>
        </p:nvPicPr>
        <p:blipFill rotWithShape="1">
          <a:blip r:embed="rId1" cstate="print">
            <a:duotone>
              <a:schemeClr val="accent6">
                <a:shade val="45000"/>
                <a:satMod val="135000"/>
              </a:schemeClr>
              <a:prstClr val="white"/>
            </a:duotone>
          </a:blip>
          <a:srcRect l="13212" r="20732"/>
          <a:stretch>
            <a:fillRect/>
          </a:stretch>
        </p:blipFill>
        <p:spPr bwMode="auto">
          <a:xfrm>
            <a:off x="1826923" y="351623"/>
            <a:ext cx="979200" cy="1224000"/>
          </a:xfrm>
          <a:prstGeom prst="rect">
            <a:avLst/>
          </a:prstGeom>
          <a:noFill/>
        </p:spPr>
      </p:pic>
      <p:pic>
        <p:nvPicPr>
          <p:cNvPr id="2097328" name="Picture 4" descr="http://www.jitu5.com/uploads/allimg/140327/259513-14032G6424674.jpg"/>
          <p:cNvPicPr>
            <a:picLocks noChangeAspect="1" noChangeArrowheads="1"/>
          </p:cNvPicPr>
          <p:nvPr/>
        </p:nvPicPr>
        <p:blipFill rotWithShape="1">
          <a:blip r:embed="rId1" cstate="print">
            <a:duotone>
              <a:schemeClr val="accent2">
                <a:shade val="45000"/>
                <a:satMod val="135000"/>
              </a:schemeClr>
              <a:prstClr val="white"/>
            </a:duotone>
          </a:blip>
          <a:srcRect l="13212" r="20732"/>
          <a:stretch>
            <a:fillRect/>
          </a:stretch>
        </p:blipFill>
        <p:spPr bwMode="auto">
          <a:xfrm>
            <a:off x="4141953" y="332656"/>
            <a:ext cx="979200" cy="1224000"/>
          </a:xfrm>
          <a:prstGeom prst="rect">
            <a:avLst/>
          </a:prstGeom>
          <a:noFill/>
        </p:spPr>
      </p:pic>
      <p:sp>
        <p:nvSpPr>
          <p:cNvPr id="1049755" name="矩形 22"/>
          <p:cNvSpPr>
            <a:spLocks noChangeArrowheads="1"/>
          </p:cNvSpPr>
          <p:nvPr/>
        </p:nvSpPr>
        <p:spPr bwMode="auto">
          <a:xfrm>
            <a:off x="1348405" y="1682263"/>
            <a:ext cx="2031325" cy="369332"/>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800" b="1" dirty="0">
                <a:latin typeface="微软雅黑" panose="020B0503020204020204" pitchFamily="34" charset="-122"/>
                <a:ea typeface="微软雅黑" panose="020B0503020204020204" pitchFamily="34" charset="-122"/>
              </a:rPr>
              <a:t>有关地方人民政府</a:t>
            </a:r>
            <a:endParaRPr lang="zh-CN" altLang="en-US" sz="1800" b="1" dirty="0">
              <a:latin typeface="微软雅黑" panose="020B0503020204020204" pitchFamily="34" charset="-122"/>
              <a:ea typeface="微软雅黑" panose="020B0503020204020204" pitchFamily="34" charset="-122"/>
            </a:endParaRPr>
          </a:p>
        </p:txBody>
      </p:sp>
      <p:sp>
        <p:nvSpPr>
          <p:cNvPr id="1049756" name="矩形 24"/>
          <p:cNvSpPr>
            <a:spLocks noChangeArrowheads="1"/>
          </p:cNvSpPr>
          <p:nvPr/>
        </p:nvSpPr>
        <p:spPr bwMode="auto">
          <a:xfrm>
            <a:off x="1519732" y="2577542"/>
            <a:ext cx="4476999" cy="830997"/>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600" b="1" dirty="0">
                <a:solidFill>
                  <a:srgbClr val="132A88"/>
                </a:solidFill>
                <a:latin typeface="微软雅黑" panose="020B0503020204020204" pitchFamily="34" charset="-122"/>
                <a:ea typeface="微软雅黑" panose="020B0503020204020204" pitchFamily="34" charset="-122"/>
              </a:rPr>
              <a:t>接到生产安全事故报告后，应当按照生产安全事故应急救援预案的要求立即赶到事故现场</a:t>
            </a:r>
            <a:endParaRPr lang="zh-CN" altLang="en-US" sz="1600" b="1" dirty="0">
              <a:solidFill>
                <a:srgbClr val="132A88"/>
              </a:solidFill>
              <a:latin typeface="微软雅黑" panose="020B0503020204020204" pitchFamily="34" charset="-122"/>
              <a:ea typeface="微软雅黑" panose="020B0503020204020204" pitchFamily="34" charset="-122"/>
            </a:endParaRPr>
          </a:p>
        </p:txBody>
      </p:sp>
      <p:sp>
        <p:nvSpPr>
          <p:cNvPr id="1049757" name="爆炸形 2 25"/>
          <p:cNvSpPr/>
          <p:nvPr/>
        </p:nvSpPr>
        <p:spPr>
          <a:xfrm>
            <a:off x="2349485" y="3336528"/>
            <a:ext cx="3014662" cy="1758950"/>
          </a:xfrm>
          <a:prstGeom prst="irregularSeal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758" name="矩形 1"/>
          <p:cNvSpPr>
            <a:spLocks noChangeArrowheads="1"/>
          </p:cNvSpPr>
          <p:nvPr/>
        </p:nvSpPr>
        <p:spPr bwMode="auto">
          <a:xfrm>
            <a:off x="3148930" y="3901282"/>
            <a:ext cx="1415772" cy="830997"/>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400" b="1" dirty="0">
                <a:solidFill>
                  <a:schemeClr val="bg1"/>
                </a:solidFill>
                <a:latin typeface="微软雅黑" panose="020B0503020204020204" pitchFamily="34" charset="-122"/>
                <a:ea typeface="微软雅黑" panose="020B0503020204020204" pitchFamily="34" charset="-122"/>
              </a:rPr>
              <a:t>组织事故</a:t>
            </a:r>
            <a:endParaRPr lang="en-US" altLang="zh-CN" sz="2400" b="1" dirty="0">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buFontTx/>
              <a:buNone/>
            </a:pPr>
            <a:r>
              <a:rPr lang="zh-CN" altLang="en-US" sz="2400" b="1" dirty="0">
                <a:solidFill>
                  <a:schemeClr val="bg1"/>
                </a:solidFill>
                <a:latin typeface="微软雅黑" panose="020B0503020204020204" pitchFamily="34" charset="-122"/>
                <a:ea typeface="微软雅黑" panose="020B0503020204020204" pitchFamily="34" charset="-122"/>
              </a:rPr>
              <a:t>抢救</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aphicFrame>
        <p:nvGraphicFramePr>
          <p:cNvPr id="4194334" name="表格 28"/>
          <p:cNvGraphicFramePr>
            <a:graphicFrameLocks noGrp="1"/>
          </p:cNvGraphicFramePr>
          <p:nvPr/>
        </p:nvGraphicFramePr>
        <p:xfrm>
          <a:off x="1750442" y="5012138"/>
          <a:ext cx="7658100" cy="1696543"/>
        </p:xfrm>
        <a:graphic>
          <a:graphicData uri="http://schemas.openxmlformats.org/drawingml/2006/table">
            <a:tbl>
              <a:tblPr firstRow="1" bandRow="1">
                <a:tableStyleId>{5C22544A-7EE6-4342-B048-85BDC9FD1C3A}</a:tableStyleId>
              </a:tblPr>
              <a:tblGrid>
                <a:gridCol w="765806"/>
                <a:gridCol w="6892294"/>
              </a:tblGrid>
              <a:tr h="438591">
                <a:tc gridSpan="2">
                  <a:txBody>
                    <a:bodyPr/>
                    <a:lstStyle/>
                    <a:p>
                      <a:pPr>
                        <a:lnSpc>
                          <a:spcPct val="150000"/>
                        </a:lnSpc>
                      </a:pPr>
                      <a:r>
                        <a:rPr lang="zh-CN" altLang="en-US" sz="1800" spc="0" dirty="0">
                          <a:solidFill>
                            <a:schemeClr val="tx1">
                              <a:lumMod val="65000"/>
                              <a:lumOff val="35000"/>
                            </a:schemeClr>
                          </a:solidFill>
                          <a:latin typeface="微软雅黑" panose="020B0503020204020204" pitchFamily="34" charset="-122"/>
                          <a:ea typeface="微软雅黑" panose="020B0503020204020204" pitchFamily="34" charset="-122"/>
                        </a:rPr>
                        <a:t>根据事故救援的需要采取警戒、疏散等措施</a:t>
                      </a:r>
                      <a:endParaRPr lang="zh-CN" altLang="en-US" sz="1800" spc="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91443" marR="91443" marT="45674" marB="4567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hMerge="1">
                  <a:tcPr/>
                </a:tc>
              </a:tr>
              <a:tr h="399669">
                <a:tc>
                  <a:txBody>
                    <a:bodyPr/>
                    <a:lstStyle/>
                    <a:p>
                      <a:pPr algn="ct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43" marR="91443" marT="45674" marB="4567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50000"/>
                        </a:lnSpc>
                      </a:pPr>
                      <a:r>
                        <a:rPr lang="zh-CN" altLang="en-US" sz="1600" b="1" dirty="0">
                          <a:solidFill>
                            <a:srgbClr val="DC3C00"/>
                          </a:solidFill>
                          <a:latin typeface="微软雅黑" panose="020B0503020204020204" pitchFamily="34" charset="-122"/>
                          <a:ea typeface="微软雅黑" panose="020B0503020204020204" pitchFamily="34" charset="-122"/>
                        </a:rPr>
                        <a:t>防止事故扩大</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和次生灾害的发生，减少</a:t>
                      </a:r>
                      <a:r>
                        <a:rPr lang="zh-CN" altLang="en-US" sz="1600" b="1" dirty="0">
                          <a:solidFill>
                            <a:srgbClr val="DC3C00"/>
                          </a:solidFill>
                          <a:latin typeface="微软雅黑" panose="020B0503020204020204" pitchFamily="34" charset="-122"/>
                          <a:ea typeface="微软雅黑" panose="020B0503020204020204" pitchFamily="34" charset="-122"/>
                        </a:rPr>
                        <a:t>人员伤亡和财产损失</a:t>
                      </a:r>
                      <a:endParaRPr lang="zh-CN" altLang="en-US" sz="1600" b="1" dirty="0">
                        <a:solidFill>
                          <a:srgbClr val="DC3C00"/>
                        </a:solidFill>
                        <a:latin typeface="微软雅黑" panose="020B0503020204020204" pitchFamily="34" charset="-122"/>
                        <a:ea typeface="微软雅黑" panose="020B0503020204020204" pitchFamily="34" charset="-122"/>
                      </a:endParaRPr>
                    </a:p>
                  </a:txBody>
                  <a:tcPr marL="91443" marR="91443" marT="45674" marB="4567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399669">
                <a:tc>
                  <a:txBody>
                    <a:bodyPr/>
                    <a:lstStyle/>
                    <a:p>
                      <a:pPr marL="0" marR="0" indent="0" algn="ctr" defTabSz="914400" rtl="0" eaLnBrk="1" fontAlgn="auto" latinLnBrk="0" hangingPunct="1">
                        <a:lnSpc>
                          <a:spcPct val="150000"/>
                        </a:lnSpc>
                        <a:spcBef>
                          <a:spcPts val="0"/>
                        </a:spcBef>
                        <a:spcAft>
                          <a:spcPts val="0"/>
                        </a:spcAft>
                        <a:buClrTx/>
                        <a:buSzTx/>
                        <a:buFontTx/>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43" marR="91443" marT="45674" marB="4567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5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事故抢救过程中应当</a:t>
                      </a:r>
                      <a:r>
                        <a:rPr lang="zh-CN" altLang="en-US" sz="1600" b="1" kern="1200" dirty="0">
                          <a:solidFill>
                            <a:srgbClr val="DC3C00"/>
                          </a:solidFill>
                          <a:latin typeface="微软雅黑" panose="020B0503020204020204" pitchFamily="34" charset="-122"/>
                          <a:ea typeface="微软雅黑" panose="020B0503020204020204" pitchFamily="34" charset="-122"/>
                          <a:cs typeface="+mn-cs"/>
                        </a:rPr>
                        <a:t>采取必要措施</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，避免或者减少对</a:t>
                      </a:r>
                      <a:r>
                        <a:rPr lang="zh-CN" altLang="en-US" sz="1600" b="1" kern="1200" dirty="0">
                          <a:solidFill>
                            <a:srgbClr val="DC3C00"/>
                          </a:solidFill>
                          <a:latin typeface="微软雅黑" panose="020B0503020204020204" pitchFamily="34" charset="-122"/>
                          <a:ea typeface="微软雅黑" panose="020B0503020204020204" pitchFamily="34" charset="-122"/>
                          <a:cs typeface="+mn-cs"/>
                        </a:rPr>
                        <a:t>环境</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造成的</a:t>
                      </a:r>
                      <a:r>
                        <a:rPr lang="zh-CN" altLang="en-US" sz="1600" b="1" kern="1200" dirty="0">
                          <a:solidFill>
                            <a:srgbClr val="DC3C00"/>
                          </a:solidFill>
                          <a:latin typeface="微软雅黑" panose="020B0503020204020204" pitchFamily="34" charset="-122"/>
                          <a:ea typeface="微软雅黑" panose="020B0503020204020204" pitchFamily="34" charset="-122"/>
                          <a:cs typeface="+mn-cs"/>
                        </a:rPr>
                        <a:t>危害</a:t>
                      </a:r>
                      <a:endParaRPr lang="zh-CN" altLang="en-US" sz="1600" b="1" kern="1200" dirty="0">
                        <a:solidFill>
                          <a:srgbClr val="DC3C00"/>
                        </a:solidFill>
                        <a:latin typeface="微软雅黑" panose="020B0503020204020204" pitchFamily="34" charset="-122"/>
                        <a:ea typeface="微软雅黑" panose="020B0503020204020204" pitchFamily="34" charset="-122"/>
                        <a:cs typeface="+mn-cs"/>
                      </a:endParaRPr>
                    </a:p>
                  </a:txBody>
                  <a:tcPr marL="91443" marR="91443" marT="45674" marB="4567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399669">
                <a:tc>
                  <a:txBody>
                    <a:bodyPr/>
                    <a:lstStyle/>
                    <a:p>
                      <a:pPr marL="0" marR="0" indent="0" algn="ctr" defTabSz="914400" rtl="0" eaLnBrk="1" fontAlgn="auto" latinLnBrk="0" hangingPunct="1">
                        <a:lnSpc>
                          <a:spcPct val="150000"/>
                        </a:lnSpc>
                        <a:spcBef>
                          <a:spcPts val="0"/>
                        </a:spcBef>
                        <a:spcAft>
                          <a:spcPts val="0"/>
                        </a:spcAft>
                        <a:buClrTx/>
                        <a:buSzTx/>
                        <a:buFontTx/>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91443" marR="91443" marT="45674" marB="4567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任何单位和个人都应当</a:t>
                      </a:r>
                      <a:r>
                        <a:rPr lang="zh-CN" altLang="en-US" sz="1600" b="1" kern="1200" dirty="0">
                          <a:solidFill>
                            <a:srgbClr val="DC3C00"/>
                          </a:solidFill>
                          <a:latin typeface="微软雅黑" panose="020B0503020204020204" pitchFamily="34" charset="-122"/>
                          <a:ea typeface="微软雅黑" panose="020B0503020204020204" pitchFamily="34" charset="-122"/>
                          <a:cs typeface="+mn-cs"/>
                        </a:rPr>
                        <a:t>支持、配合</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事故抢救，并提供一切</a:t>
                      </a:r>
                      <a:r>
                        <a:rPr lang="zh-CN" altLang="en-US" sz="1600" b="1" kern="1200" dirty="0">
                          <a:solidFill>
                            <a:srgbClr val="DC3C00"/>
                          </a:solidFill>
                          <a:latin typeface="微软雅黑" panose="020B0503020204020204" pitchFamily="34" charset="-122"/>
                          <a:ea typeface="微软雅黑" panose="020B0503020204020204" pitchFamily="34" charset="-122"/>
                          <a:cs typeface="+mn-cs"/>
                        </a:rPr>
                        <a:t>便利条件</a:t>
                      </a:r>
                      <a:endParaRPr lang="zh-CN" altLang="en-US" sz="1600" b="1" kern="1200" dirty="0">
                        <a:solidFill>
                          <a:srgbClr val="DC3C00"/>
                        </a:solidFill>
                        <a:latin typeface="微软雅黑" panose="020B0503020204020204" pitchFamily="34" charset="-122"/>
                        <a:ea typeface="微软雅黑" panose="020B0503020204020204" pitchFamily="34" charset="-122"/>
                        <a:cs typeface="+mn-cs"/>
                      </a:endParaRPr>
                    </a:p>
                  </a:txBody>
                  <a:tcPr marL="91443" marR="91443" marT="45674" marB="4567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sp>
        <p:nvSpPr>
          <p:cNvPr id="1049759" name="六边形 26"/>
          <p:cNvSpPr/>
          <p:nvPr/>
        </p:nvSpPr>
        <p:spPr>
          <a:xfrm>
            <a:off x="10106335" y="11663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85</a:t>
            </a:r>
            <a:endParaRPr lang="zh-CN" altLang="en-US" sz="2800"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760" name="等腰三角形 21"/>
          <p:cNvSpPr/>
          <p:nvPr/>
        </p:nvSpPr>
        <p:spPr>
          <a:xfrm rot="16200000">
            <a:off x="817565" y="1042196"/>
            <a:ext cx="4125913" cy="2562225"/>
          </a:xfrm>
          <a:custGeom>
            <a:avLst/>
            <a:gdLst>
              <a:gd name="connsiteX0" fmla="*/ 0 w 2952328"/>
              <a:gd name="connsiteY0" fmla="*/ 3022685 h 3022685"/>
              <a:gd name="connsiteX1" fmla="*/ 1476164 w 2952328"/>
              <a:gd name="connsiteY1" fmla="*/ 0 h 3022685"/>
              <a:gd name="connsiteX2" fmla="*/ 2952328 w 2952328"/>
              <a:gd name="connsiteY2" fmla="*/ 3022685 h 3022685"/>
              <a:gd name="connsiteX3" fmla="*/ 0 w 2952328"/>
              <a:gd name="connsiteY3" fmla="*/ 3022685 h 3022685"/>
              <a:gd name="connsiteX0-1" fmla="*/ 0 w 3776025"/>
              <a:gd name="connsiteY0-2" fmla="*/ 2589069 h 3022685"/>
              <a:gd name="connsiteX1-3" fmla="*/ 2299861 w 3776025"/>
              <a:gd name="connsiteY1-4" fmla="*/ 0 h 3022685"/>
              <a:gd name="connsiteX2-5" fmla="*/ 3776025 w 3776025"/>
              <a:gd name="connsiteY2-6" fmla="*/ 3022685 h 3022685"/>
              <a:gd name="connsiteX3-7" fmla="*/ 0 w 3776025"/>
              <a:gd name="connsiteY3-8" fmla="*/ 2589069 h 3022685"/>
              <a:gd name="connsiteX0-9" fmla="*/ 0 w 4388673"/>
              <a:gd name="connsiteY0-10" fmla="*/ 2589069 h 2726367"/>
              <a:gd name="connsiteX1-11" fmla="*/ 2299861 w 4388673"/>
              <a:gd name="connsiteY1-12" fmla="*/ 0 h 2726367"/>
              <a:gd name="connsiteX2-13" fmla="*/ 4388673 w 4388673"/>
              <a:gd name="connsiteY2-14" fmla="*/ 2726367 h 2726367"/>
              <a:gd name="connsiteX3-15" fmla="*/ 0 w 4388673"/>
              <a:gd name="connsiteY3-16" fmla="*/ 2589069 h 2726367"/>
            </a:gdLst>
            <a:ahLst/>
            <a:cxnLst>
              <a:cxn ang="0">
                <a:pos x="connsiteX0-1" y="connsiteY0-2"/>
              </a:cxn>
              <a:cxn ang="0">
                <a:pos x="connsiteX1-3" y="connsiteY1-4"/>
              </a:cxn>
              <a:cxn ang="0">
                <a:pos x="connsiteX2-5" y="connsiteY2-6"/>
              </a:cxn>
              <a:cxn ang="0">
                <a:pos x="connsiteX3-7" y="connsiteY3-8"/>
              </a:cxn>
            </a:cxnLst>
            <a:rect l="l" t="t" r="r" b="b"/>
            <a:pathLst>
              <a:path w="4388673" h="2726367">
                <a:moveTo>
                  <a:pt x="0" y="2589069"/>
                </a:moveTo>
                <a:lnTo>
                  <a:pt x="2299861" y="0"/>
                </a:lnTo>
                <a:lnTo>
                  <a:pt x="4388673" y="2726367"/>
                </a:lnTo>
                <a:lnTo>
                  <a:pt x="0" y="2589069"/>
                </a:lnTo>
                <a:close/>
              </a:path>
            </a:pathLst>
          </a:custGeom>
          <a:gradFill flip="none" rotWithShape="1">
            <a:gsLst>
              <a:gs pos="0">
                <a:schemeClr val="accent2"/>
              </a:gs>
              <a:gs pos="100000">
                <a:sysClr val="window" lastClr="FFFFFF">
                  <a:alpha val="0"/>
                </a:sysClr>
              </a:gs>
            </a:gsLst>
            <a:lin ang="5400000" scaled="1"/>
          </a:gradFill>
          <a:ln w="12700" cap="flat" cmpd="sng" algn="ctr">
            <a:noFill/>
            <a:prstDash val="solid"/>
            <a:miter lim="800000"/>
          </a:ln>
          <a:effectLst/>
        </p:spPr>
        <p:txBody>
          <a:bodyPr anchor="ctr"/>
          <a:lstStyle/>
          <a:p>
            <a:pPr algn="ctr" eaLnBrk="1" fontAlgn="auto" hangingPunct="1">
              <a:spcBef>
                <a:spcPts val="0"/>
              </a:spcBef>
              <a:spcAft>
                <a:spcPts val="0"/>
              </a:spcAft>
            </a:pPr>
            <a:endParaRPr lang="zh-CN" altLang="en-US" sz="1350" kern="0">
              <a:solidFill>
                <a:prstClr val="white"/>
              </a:solidFill>
              <a:latin typeface="+mn-lt"/>
              <a:ea typeface="+mn-ea"/>
            </a:endParaRPr>
          </a:p>
        </p:txBody>
      </p:sp>
      <p:sp>
        <p:nvSpPr>
          <p:cNvPr id="1049761" name="椭圆 46"/>
          <p:cNvSpPr/>
          <p:nvPr/>
        </p:nvSpPr>
        <p:spPr>
          <a:xfrm>
            <a:off x="1207294" y="1593850"/>
            <a:ext cx="1460500" cy="1460500"/>
          </a:xfrm>
          <a:prstGeom prst="ellipse">
            <a:avLst/>
          </a:prstGeom>
          <a:solidFill>
            <a:srgbClr val="DC3C00"/>
          </a:solidFill>
          <a:ln w="76200" cap="flat" cmpd="sng" algn="ctr">
            <a:noFill/>
            <a:prstDash val="solid"/>
            <a:miter lim="800000"/>
          </a:ln>
          <a:effectLst/>
        </p:spPr>
        <p:txBody>
          <a:bodyPr anchor="ctr"/>
          <a:lstStyle/>
          <a:p>
            <a:pPr algn="ctr" eaLnBrk="1" fontAlgn="auto" hangingPunct="1">
              <a:lnSpc>
                <a:spcPct val="130000"/>
              </a:lnSpc>
              <a:spcBef>
                <a:spcPts val="0"/>
              </a:spcBef>
              <a:spcAft>
                <a:spcPts val="0"/>
              </a:spcAft>
            </a:pPr>
            <a:endParaRPr lang="zh-CN" altLang="en-US" sz="2400" b="1" kern="0" dirty="0">
              <a:solidFill>
                <a:prstClr val="white"/>
              </a:solidFill>
              <a:latin typeface="Gungsuh" panose="02030600000101010101" pitchFamily="18" charset="-127"/>
              <a:ea typeface="Gungsuh" panose="02030600000101010101" pitchFamily="18" charset="-127"/>
            </a:endParaRPr>
          </a:p>
        </p:txBody>
      </p:sp>
      <p:sp>
        <p:nvSpPr>
          <p:cNvPr id="1049762" name="矩形 1"/>
          <p:cNvSpPr>
            <a:spLocks noChangeArrowheads="1"/>
          </p:cNvSpPr>
          <p:nvPr/>
        </p:nvSpPr>
        <p:spPr bwMode="auto">
          <a:xfrm>
            <a:off x="1332252" y="1816101"/>
            <a:ext cx="1210588" cy="961289"/>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事故</a:t>
            </a:r>
            <a:endParaRPr lang="en-US" altLang="zh-CN" sz="2000" b="1">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调查处理</a:t>
            </a:r>
            <a:endParaRPr lang="zh-CN" altLang="en-US" sz="2000" b="1">
              <a:solidFill>
                <a:schemeClr val="bg1"/>
              </a:solidFill>
              <a:latin typeface="微软雅黑" panose="020B0503020204020204" pitchFamily="34" charset="-122"/>
              <a:ea typeface="微软雅黑" panose="020B0503020204020204" pitchFamily="34" charset="-122"/>
            </a:endParaRPr>
          </a:p>
        </p:txBody>
      </p:sp>
      <p:grpSp>
        <p:nvGrpSpPr>
          <p:cNvPr id="409" name="组合 5"/>
          <p:cNvGrpSpPr/>
          <p:nvPr/>
        </p:nvGrpSpPr>
        <p:grpSpPr bwMode="auto">
          <a:xfrm>
            <a:off x="3159919" y="1146175"/>
            <a:ext cx="1900238" cy="431800"/>
            <a:chOff x="2147491" y="1898832"/>
            <a:chExt cx="1901539" cy="432000"/>
          </a:xfrm>
          <a:solidFill>
            <a:srgbClr val="007233"/>
          </a:solidFill>
        </p:grpSpPr>
        <p:sp>
          <p:nvSpPr>
            <p:cNvPr id="1049763" name="矩形 47"/>
            <p:cNvSpPr/>
            <p:nvPr/>
          </p:nvSpPr>
          <p:spPr>
            <a:xfrm>
              <a:off x="2360362" y="1916303"/>
              <a:ext cx="1688668" cy="397059"/>
            </a:xfrm>
            <a:prstGeom prst="rect">
              <a:avLst/>
            </a:prstGeom>
            <a:grpFill/>
            <a:ln w="12700" cap="flat" cmpd="sng" algn="ctr">
              <a:noFill/>
              <a:prstDash val="solid"/>
              <a:miter lim="800000"/>
            </a:ln>
            <a:effectLst/>
          </p:spPr>
          <p:txBody>
            <a:bodyPr tIns="0" bIns="36000" anchor="ctr" anchorCtr="1"/>
            <a:lstStyle/>
            <a:p>
              <a:pPr algn="ctr" eaLnBrk="1" fontAlgn="auto" hangingPunct="1">
                <a:spcBef>
                  <a:spcPts val="0"/>
                </a:spcBef>
                <a:spcAft>
                  <a:spcPts val="0"/>
                </a:spcAft>
              </a:pPr>
              <a:r>
                <a:rPr lang="zh-CN" altLang="en-US" b="1" kern="0" dirty="0">
                  <a:solidFill>
                    <a:schemeClr val="bg1"/>
                  </a:solidFill>
                  <a:latin typeface="微软雅黑" panose="020B0503020204020204" pitchFamily="34" charset="-122"/>
                  <a:ea typeface="微软雅黑" panose="020B0503020204020204" pitchFamily="34" charset="-122"/>
                </a:rPr>
                <a:t>科学严谨</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1049764" name="椭圆 48"/>
            <p:cNvSpPr/>
            <p:nvPr/>
          </p:nvSpPr>
          <p:spPr>
            <a:xfrm>
              <a:off x="2147491" y="1898832"/>
              <a:ext cx="432096" cy="432000"/>
            </a:xfrm>
            <a:prstGeom prst="ellipse">
              <a:avLst/>
            </a:prstGeom>
            <a:grpFill/>
            <a:ln w="38100" cap="flat" cmpd="sng" algn="ctr">
              <a:solidFill>
                <a:sysClr val="window" lastClr="FFFFFF"/>
              </a:solidFill>
              <a:prstDash val="solid"/>
              <a:miter lim="800000"/>
            </a:ln>
            <a:effectLst/>
          </p:spPr>
          <p:txBody>
            <a:bodyPr anchor="ctr"/>
            <a:lstStyle/>
            <a:p>
              <a:pPr algn="ctr" eaLnBrk="1" fontAlgn="auto" hangingPunct="1">
                <a:spcBef>
                  <a:spcPts val="0"/>
                </a:spcBef>
                <a:spcAft>
                  <a:spcPts val="0"/>
                </a:spcAft>
              </a:pPr>
              <a:r>
                <a:rPr lang="en-US" altLang="zh-CN" kern="0" dirty="0">
                  <a:solidFill>
                    <a:prstClr val="white"/>
                  </a:solidFill>
                  <a:latin typeface="Calibri" panose="020F0502020204030204"/>
                </a:rPr>
                <a:t>1</a:t>
              </a:r>
              <a:endParaRPr lang="zh-CN" altLang="en-US" kern="0" dirty="0">
                <a:solidFill>
                  <a:prstClr val="white"/>
                </a:solidFill>
                <a:latin typeface="Calibri" panose="020F0502020204030204"/>
              </a:endParaRPr>
            </a:p>
          </p:txBody>
        </p:sp>
      </p:grpSp>
      <p:grpSp>
        <p:nvGrpSpPr>
          <p:cNvPr id="410" name="组合 6"/>
          <p:cNvGrpSpPr/>
          <p:nvPr/>
        </p:nvGrpSpPr>
        <p:grpSpPr bwMode="auto">
          <a:xfrm>
            <a:off x="3159919" y="1787525"/>
            <a:ext cx="1900238" cy="431800"/>
            <a:chOff x="2147491" y="2565150"/>
            <a:chExt cx="1901539" cy="432000"/>
          </a:xfrm>
          <a:solidFill>
            <a:srgbClr val="007233"/>
          </a:solidFill>
        </p:grpSpPr>
        <p:sp>
          <p:nvSpPr>
            <p:cNvPr id="1049765" name="矩形 15"/>
            <p:cNvSpPr/>
            <p:nvPr/>
          </p:nvSpPr>
          <p:spPr>
            <a:xfrm>
              <a:off x="2360362" y="2582621"/>
              <a:ext cx="1688668" cy="397059"/>
            </a:xfrm>
            <a:prstGeom prst="rect">
              <a:avLst/>
            </a:prstGeom>
            <a:grpFill/>
            <a:ln w="12700" cap="flat" cmpd="sng" algn="ctr">
              <a:noFill/>
              <a:prstDash val="solid"/>
              <a:miter lim="800000"/>
            </a:ln>
            <a:effectLst/>
          </p:spPr>
          <p:txBody>
            <a:bodyPr tIns="0" bIns="36000" anchor="ctr" anchorCtr="1"/>
            <a:lstStyle/>
            <a:p>
              <a:pPr algn="ctr" eaLnBrk="1" fontAlgn="auto" hangingPunct="1">
                <a:spcBef>
                  <a:spcPts val="0"/>
                </a:spcBef>
                <a:spcAft>
                  <a:spcPts val="0"/>
                </a:spcAft>
              </a:pPr>
              <a:r>
                <a:rPr lang="zh-CN" altLang="en-US" b="1" kern="0" dirty="0">
                  <a:solidFill>
                    <a:schemeClr val="bg1"/>
                  </a:solidFill>
                  <a:latin typeface="微软雅黑" panose="020B0503020204020204" pitchFamily="34" charset="-122"/>
                  <a:ea typeface="微软雅黑" panose="020B0503020204020204" pitchFamily="34" charset="-122"/>
                </a:rPr>
                <a:t>依法依规</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1049766" name="椭圆 16"/>
            <p:cNvSpPr/>
            <p:nvPr/>
          </p:nvSpPr>
          <p:spPr>
            <a:xfrm>
              <a:off x="2147491" y="2565150"/>
              <a:ext cx="432096" cy="432000"/>
            </a:xfrm>
            <a:prstGeom prst="ellipse">
              <a:avLst/>
            </a:prstGeom>
            <a:grpFill/>
            <a:ln w="38100" cap="flat" cmpd="sng" algn="ctr">
              <a:solidFill>
                <a:sysClr val="window" lastClr="FFFFFF"/>
              </a:solidFill>
              <a:prstDash val="solid"/>
              <a:miter lim="800000"/>
            </a:ln>
            <a:effectLst/>
          </p:spPr>
          <p:txBody>
            <a:bodyPr anchor="ctr"/>
            <a:lstStyle/>
            <a:p>
              <a:pPr algn="ctr" eaLnBrk="1" fontAlgn="auto" hangingPunct="1">
                <a:spcBef>
                  <a:spcPts val="0"/>
                </a:spcBef>
                <a:spcAft>
                  <a:spcPts val="0"/>
                </a:spcAft>
              </a:pPr>
              <a:r>
                <a:rPr lang="en-US" altLang="zh-CN" kern="0" dirty="0">
                  <a:solidFill>
                    <a:prstClr val="white"/>
                  </a:solidFill>
                  <a:latin typeface="Calibri" panose="020F0502020204030204"/>
                </a:rPr>
                <a:t>2</a:t>
              </a:r>
              <a:endParaRPr lang="zh-CN" altLang="en-US" kern="0" dirty="0">
                <a:solidFill>
                  <a:prstClr val="white"/>
                </a:solidFill>
                <a:latin typeface="Calibri" panose="020F0502020204030204"/>
              </a:endParaRPr>
            </a:p>
          </p:txBody>
        </p:sp>
      </p:grpSp>
      <p:grpSp>
        <p:nvGrpSpPr>
          <p:cNvPr id="411" name="组合 7"/>
          <p:cNvGrpSpPr/>
          <p:nvPr/>
        </p:nvGrpSpPr>
        <p:grpSpPr bwMode="auto">
          <a:xfrm>
            <a:off x="3159919" y="2428875"/>
            <a:ext cx="1900238" cy="431800"/>
            <a:chOff x="2147491" y="3175058"/>
            <a:chExt cx="1901539" cy="432000"/>
          </a:xfrm>
          <a:solidFill>
            <a:srgbClr val="007233"/>
          </a:solidFill>
        </p:grpSpPr>
        <p:sp>
          <p:nvSpPr>
            <p:cNvPr id="1049767" name="矩形 17"/>
            <p:cNvSpPr/>
            <p:nvPr/>
          </p:nvSpPr>
          <p:spPr>
            <a:xfrm>
              <a:off x="2360362" y="3192529"/>
              <a:ext cx="1688668" cy="397059"/>
            </a:xfrm>
            <a:prstGeom prst="rect">
              <a:avLst/>
            </a:prstGeom>
            <a:grpFill/>
            <a:ln w="12700" cap="flat" cmpd="sng" algn="ctr">
              <a:noFill/>
              <a:prstDash val="solid"/>
              <a:miter lim="800000"/>
            </a:ln>
            <a:effectLst/>
          </p:spPr>
          <p:txBody>
            <a:bodyPr tIns="0" bIns="36000" anchor="ctr" anchorCtr="1"/>
            <a:lstStyle/>
            <a:p>
              <a:pPr algn="ctr" eaLnBrk="1" fontAlgn="auto" hangingPunct="1">
                <a:spcBef>
                  <a:spcPts val="0"/>
                </a:spcBef>
                <a:spcAft>
                  <a:spcPts val="0"/>
                </a:spcAft>
              </a:pPr>
              <a:r>
                <a:rPr lang="zh-CN" altLang="en-US" b="1" kern="0" dirty="0">
                  <a:solidFill>
                    <a:schemeClr val="bg1"/>
                  </a:solidFill>
                  <a:latin typeface="微软雅黑" panose="020B0503020204020204" pitchFamily="34" charset="-122"/>
                  <a:ea typeface="微软雅黑" panose="020B0503020204020204" pitchFamily="34" charset="-122"/>
                </a:rPr>
                <a:t>实事求是</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1049768" name="椭圆 18"/>
            <p:cNvSpPr/>
            <p:nvPr/>
          </p:nvSpPr>
          <p:spPr>
            <a:xfrm>
              <a:off x="2147491" y="3175058"/>
              <a:ext cx="432096" cy="432000"/>
            </a:xfrm>
            <a:prstGeom prst="ellipse">
              <a:avLst/>
            </a:prstGeom>
            <a:grpFill/>
            <a:ln w="38100" cap="flat" cmpd="sng" algn="ctr">
              <a:solidFill>
                <a:sysClr val="window" lastClr="FFFFFF"/>
              </a:solidFill>
              <a:prstDash val="solid"/>
              <a:miter lim="800000"/>
            </a:ln>
            <a:effectLst/>
          </p:spPr>
          <p:txBody>
            <a:bodyPr anchor="ctr"/>
            <a:lstStyle/>
            <a:p>
              <a:pPr algn="ctr" eaLnBrk="1" fontAlgn="auto" hangingPunct="1">
                <a:spcBef>
                  <a:spcPts val="0"/>
                </a:spcBef>
                <a:spcAft>
                  <a:spcPts val="0"/>
                </a:spcAft>
              </a:pPr>
              <a:r>
                <a:rPr lang="en-US" altLang="zh-CN" kern="0" dirty="0">
                  <a:solidFill>
                    <a:prstClr val="white"/>
                  </a:solidFill>
                  <a:latin typeface="Calibri" panose="020F0502020204030204"/>
                </a:rPr>
                <a:t>4</a:t>
              </a:r>
              <a:endParaRPr lang="zh-CN" altLang="en-US" kern="0" dirty="0">
                <a:solidFill>
                  <a:prstClr val="white"/>
                </a:solidFill>
                <a:latin typeface="Calibri" panose="020F0502020204030204"/>
              </a:endParaRPr>
            </a:p>
          </p:txBody>
        </p:sp>
      </p:grpSp>
      <p:grpSp>
        <p:nvGrpSpPr>
          <p:cNvPr id="412" name="组合 8"/>
          <p:cNvGrpSpPr/>
          <p:nvPr/>
        </p:nvGrpSpPr>
        <p:grpSpPr bwMode="auto">
          <a:xfrm>
            <a:off x="3159919" y="3070225"/>
            <a:ext cx="1900238" cy="431800"/>
            <a:chOff x="2147491" y="3823024"/>
            <a:chExt cx="1901539" cy="432000"/>
          </a:xfrm>
          <a:solidFill>
            <a:srgbClr val="007233"/>
          </a:solidFill>
        </p:grpSpPr>
        <p:sp>
          <p:nvSpPr>
            <p:cNvPr id="1049769" name="矩形 19"/>
            <p:cNvSpPr/>
            <p:nvPr/>
          </p:nvSpPr>
          <p:spPr>
            <a:xfrm>
              <a:off x="2360362" y="3840495"/>
              <a:ext cx="1688668" cy="397059"/>
            </a:xfrm>
            <a:prstGeom prst="rect">
              <a:avLst/>
            </a:prstGeom>
            <a:grpFill/>
            <a:ln w="12700" cap="flat" cmpd="sng" algn="ctr">
              <a:noFill/>
              <a:prstDash val="solid"/>
              <a:miter lim="800000"/>
            </a:ln>
            <a:effectLst/>
          </p:spPr>
          <p:txBody>
            <a:bodyPr tIns="0" bIns="36000" anchor="ctr" anchorCtr="1"/>
            <a:lstStyle/>
            <a:p>
              <a:pPr algn="ctr" eaLnBrk="1" fontAlgn="auto" hangingPunct="1">
                <a:spcBef>
                  <a:spcPts val="0"/>
                </a:spcBef>
                <a:spcAft>
                  <a:spcPts val="0"/>
                </a:spcAft>
              </a:pPr>
              <a:r>
                <a:rPr lang="zh-CN" altLang="en-US" b="1" kern="0" dirty="0">
                  <a:solidFill>
                    <a:schemeClr val="bg1"/>
                  </a:solidFill>
                  <a:latin typeface="微软雅黑" panose="020B0503020204020204" pitchFamily="34" charset="-122"/>
                  <a:ea typeface="微软雅黑" panose="020B0503020204020204" pitchFamily="34" charset="-122"/>
                </a:rPr>
                <a:t>注重实效</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1049770" name="椭圆 20"/>
            <p:cNvSpPr/>
            <p:nvPr/>
          </p:nvSpPr>
          <p:spPr>
            <a:xfrm>
              <a:off x="2147491" y="3823024"/>
              <a:ext cx="432096" cy="432000"/>
            </a:xfrm>
            <a:prstGeom prst="ellipse">
              <a:avLst/>
            </a:prstGeom>
            <a:grpFill/>
            <a:ln w="38100" cap="flat" cmpd="sng" algn="ctr">
              <a:solidFill>
                <a:sysClr val="window" lastClr="FFFFFF"/>
              </a:solidFill>
              <a:prstDash val="solid"/>
              <a:miter lim="800000"/>
            </a:ln>
            <a:effectLst/>
          </p:spPr>
          <p:txBody>
            <a:bodyPr anchor="ctr"/>
            <a:lstStyle/>
            <a:p>
              <a:pPr algn="ctr" eaLnBrk="1" fontAlgn="auto" hangingPunct="1">
                <a:spcBef>
                  <a:spcPts val="0"/>
                </a:spcBef>
                <a:spcAft>
                  <a:spcPts val="0"/>
                </a:spcAft>
              </a:pPr>
              <a:r>
                <a:rPr lang="en-US" altLang="zh-CN" kern="0" dirty="0">
                  <a:solidFill>
                    <a:prstClr val="white"/>
                  </a:solidFill>
                  <a:latin typeface="Calibri" panose="020F0502020204030204"/>
                </a:rPr>
                <a:t>5</a:t>
              </a:r>
              <a:endParaRPr lang="zh-CN" altLang="en-US" kern="0" dirty="0">
                <a:solidFill>
                  <a:prstClr val="white"/>
                </a:solidFill>
                <a:latin typeface="Calibri" panose="020F0502020204030204"/>
              </a:endParaRPr>
            </a:p>
          </p:txBody>
        </p:sp>
      </p:grpSp>
      <p:sp>
        <p:nvSpPr>
          <p:cNvPr id="1049771" name="TextBox 8"/>
          <p:cNvSpPr txBox="1">
            <a:spLocks noChangeArrowheads="1"/>
          </p:cNvSpPr>
          <p:nvPr/>
        </p:nvSpPr>
        <p:spPr bwMode="auto">
          <a:xfrm>
            <a:off x="9727407" y="2011363"/>
            <a:ext cx="1289050" cy="701346"/>
          </a:xfrm>
          <a:prstGeom prst="rect">
            <a:avLst/>
          </a:prstGeom>
          <a:noFill/>
        </p:spPr>
        <p:txBody>
          <a:bodyPr>
            <a:spAutoFit/>
          </a:bodyPr>
          <a:lstStyle>
            <a:defPPr>
              <a:defRPr lang="zh-CN"/>
            </a:defPPr>
            <a:lvl1pPr algn="ctr" eaLnBrk="1" fontAlgn="auto" hangingPunct="1">
              <a:lnSpc>
                <a:spcPct val="130000"/>
              </a:lnSpc>
              <a:spcBef>
                <a:spcPts val="0"/>
              </a:spcBef>
              <a:spcAft>
                <a:spcPts val="0"/>
              </a:spcAft>
              <a:defRPr sz="1600" b="1">
                <a:solidFill>
                  <a:srgbClr val="00B050"/>
                </a:solidFill>
                <a:latin typeface="微软雅黑" panose="020B0503020204020204" pitchFamily="34" charset="-122"/>
                <a:ea typeface="微软雅黑" panose="020B0503020204020204" pitchFamily="34" charset="-122"/>
              </a:defRPr>
            </a:lvl1pPr>
          </a:lstStyle>
          <a:p>
            <a:r>
              <a:rPr lang="zh-CN" altLang="en-US" dirty="0">
                <a:solidFill>
                  <a:srgbClr val="007233"/>
                </a:solidFill>
              </a:rPr>
              <a:t>查明事故</a:t>
            </a:r>
            <a:endParaRPr lang="en-US" altLang="zh-CN" dirty="0">
              <a:solidFill>
                <a:srgbClr val="007233"/>
              </a:solidFill>
            </a:endParaRPr>
          </a:p>
          <a:p>
            <a:r>
              <a:rPr lang="zh-CN" altLang="en-US" dirty="0">
                <a:solidFill>
                  <a:srgbClr val="007233"/>
                </a:solidFill>
              </a:rPr>
              <a:t>性质和责任</a:t>
            </a:r>
            <a:endParaRPr lang="zh-CN" altLang="en-US" dirty="0">
              <a:solidFill>
                <a:srgbClr val="007233"/>
              </a:solidFill>
            </a:endParaRPr>
          </a:p>
        </p:txBody>
      </p:sp>
      <p:sp>
        <p:nvSpPr>
          <p:cNvPr id="1049772" name="燕尾形箭头 29"/>
          <p:cNvSpPr/>
          <p:nvPr/>
        </p:nvSpPr>
        <p:spPr>
          <a:xfrm rot="16200000">
            <a:off x="7688263" y="691357"/>
            <a:ext cx="1079500" cy="1439862"/>
          </a:xfrm>
          <a:prstGeom prst="notchedRightArrow">
            <a:avLst>
              <a:gd name="adj1" fmla="val 60007"/>
              <a:gd name="adj2" fmla="val 36498"/>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350" dirty="0"/>
          </a:p>
        </p:txBody>
      </p:sp>
      <p:sp>
        <p:nvSpPr>
          <p:cNvPr id="1049773" name="燕尾形箭头 30"/>
          <p:cNvSpPr/>
          <p:nvPr/>
        </p:nvSpPr>
        <p:spPr>
          <a:xfrm>
            <a:off x="8646319" y="1652588"/>
            <a:ext cx="1081088" cy="1439862"/>
          </a:xfrm>
          <a:prstGeom prst="notchedRightArrow">
            <a:avLst>
              <a:gd name="adj1" fmla="val 60007"/>
              <a:gd name="adj2" fmla="val 36498"/>
            </a:avLst>
          </a:prstGeom>
          <a:solidFill>
            <a:srgbClr val="0072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350" dirty="0"/>
          </a:p>
        </p:txBody>
      </p:sp>
      <p:sp>
        <p:nvSpPr>
          <p:cNvPr id="1049774" name="燕尾形箭头 31"/>
          <p:cNvSpPr/>
          <p:nvPr/>
        </p:nvSpPr>
        <p:spPr>
          <a:xfrm flipH="1">
            <a:off x="6728619" y="1652588"/>
            <a:ext cx="1081088" cy="1439862"/>
          </a:xfrm>
          <a:prstGeom prst="notchedRightArrow">
            <a:avLst>
              <a:gd name="adj1" fmla="val 60007"/>
              <a:gd name="adj2" fmla="val 36498"/>
            </a:avLst>
          </a:prstGeom>
          <a:solidFill>
            <a:srgbClr val="0072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350" dirty="0"/>
          </a:p>
        </p:txBody>
      </p:sp>
      <p:sp>
        <p:nvSpPr>
          <p:cNvPr id="1049775" name="TextBox 7"/>
          <p:cNvSpPr txBox="1"/>
          <p:nvPr/>
        </p:nvSpPr>
        <p:spPr>
          <a:xfrm>
            <a:off x="7579519" y="1970090"/>
            <a:ext cx="1244600" cy="708025"/>
          </a:xfrm>
          <a:prstGeom prst="rect">
            <a:avLst/>
          </a:prstGeom>
          <a:noFill/>
        </p:spPr>
        <p:txBody>
          <a:bodyPr>
            <a:spAutoFit/>
          </a:bodyPr>
          <a:lstStyle/>
          <a:p>
            <a:pPr algn="ctr" eaLnBrk="1" fontAlgn="auto" hangingPunct="1">
              <a:spcBef>
                <a:spcPts val="0"/>
              </a:spcBef>
              <a:spcAft>
                <a:spcPts val="0"/>
              </a:spcAft>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及时向</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社会公布</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776" name="TextBox 8"/>
          <p:cNvSpPr txBox="1">
            <a:spLocks noChangeArrowheads="1"/>
          </p:cNvSpPr>
          <p:nvPr/>
        </p:nvSpPr>
        <p:spPr bwMode="auto">
          <a:xfrm>
            <a:off x="5333034" y="2044463"/>
            <a:ext cx="1427088" cy="701346"/>
          </a:xfrm>
          <a:prstGeom prst="rect">
            <a:avLst/>
          </a:prstGeom>
          <a:noFill/>
        </p:spPr>
        <p:txBody>
          <a:bodyPr wrap="square">
            <a:spAutoFit/>
          </a:bodyPr>
          <a:lstStyle>
            <a:defPPr>
              <a:defRPr lang="zh-CN"/>
            </a:defPPr>
            <a:lvl1pPr algn="ctr" eaLnBrk="1" fontAlgn="auto" hangingPunct="1">
              <a:lnSpc>
                <a:spcPct val="130000"/>
              </a:lnSpc>
              <a:spcBef>
                <a:spcPts val="0"/>
              </a:spcBef>
              <a:spcAft>
                <a:spcPts val="0"/>
              </a:spcAft>
              <a:defRPr sz="1600" b="1">
                <a:solidFill>
                  <a:srgbClr val="00B050"/>
                </a:solidFill>
                <a:latin typeface="微软雅黑" panose="020B0503020204020204" pitchFamily="34" charset="-122"/>
                <a:ea typeface="微软雅黑" panose="020B0503020204020204" pitchFamily="34" charset="-122"/>
              </a:defRPr>
            </a:lvl1pPr>
          </a:lstStyle>
          <a:p>
            <a:r>
              <a:rPr lang="zh-CN" altLang="en-US" dirty="0">
                <a:solidFill>
                  <a:srgbClr val="007233"/>
                </a:solidFill>
              </a:rPr>
              <a:t>对事故责任者提出处理意见</a:t>
            </a:r>
            <a:endParaRPr lang="zh-CN" altLang="en-US" dirty="0">
              <a:solidFill>
                <a:srgbClr val="007233"/>
              </a:solidFill>
            </a:endParaRPr>
          </a:p>
        </p:txBody>
      </p:sp>
      <p:sp>
        <p:nvSpPr>
          <p:cNvPr id="1049777" name="TextBox 8"/>
          <p:cNvSpPr txBox="1"/>
          <p:nvPr/>
        </p:nvSpPr>
        <p:spPr>
          <a:xfrm>
            <a:off x="7454107" y="211138"/>
            <a:ext cx="1547812" cy="701346"/>
          </a:xfrm>
          <a:prstGeom prst="rect">
            <a:avLst/>
          </a:prstGeom>
          <a:noFill/>
        </p:spPr>
        <p:txBody>
          <a:bodyPr>
            <a:spAutoFit/>
          </a:bodyPr>
          <a:lstStyle/>
          <a:p>
            <a:pPr algn="ctr" eaLnBrk="1" fontAlgn="auto" hangingPunct="1">
              <a:lnSpc>
                <a:spcPct val="130000"/>
              </a:lnSpc>
              <a:spcBef>
                <a:spcPts val="0"/>
              </a:spcBef>
              <a:spcAft>
                <a:spcPts val="0"/>
              </a:spcAft>
            </a:pPr>
            <a:r>
              <a:rPr lang="zh-CN" altLang="en-US" sz="1600" b="1" dirty="0">
                <a:solidFill>
                  <a:srgbClr val="007233"/>
                </a:solidFill>
                <a:latin typeface="微软雅黑" panose="020B0503020204020204" pitchFamily="34" charset="-122"/>
                <a:ea typeface="微软雅黑" panose="020B0503020204020204" pitchFamily="34" charset="-122"/>
              </a:rPr>
              <a:t>及时、准确地查清事故原因</a:t>
            </a:r>
            <a:endParaRPr lang="zh-CN" altLang="en-US" sz="1600" b="1" dirty="0">
              <a:solidFill>
                <a:srgbClr val="007233"/>
              </a:solidFill>
              <a:latin typeface="微软雅黑" panose="020B0503020204020204" pitchFamily="34" charset="-122"/>
              <a:ea typeface="微软雅黑" panose="020B0503020204020204" pitchFamily="34" charset="-122"/>
            </a:endParaRPr>
          </a:p>
        </p:txBody>
      </p:sp>
      <p:sp>
        <p:nvSpPr>
          <p:cNvPr id="1049778" name="燕尾形箭头 35"/>
          <p:cNvSpPr/>
          <p:nvPr/>
        </p:nvSpPr>
        <p:spPr>
          <a:xfrm rot="5400000" flipV="1">
            <a:off x="7688263" y="2605882"/>
            <a:ext cx="1079500" cy="1439862"/>
          </a:xfrm>
          <a:prstGeom prst="notchedRightArrow">
            <a:avLst>
              <a:gd name="adj1" fmla="val 60007"/>
              <a:gd name="adj2" fmla="val 36498"/>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350" dirty="0"/>
          </a:p>
        </p:txBody>
      </p:sp>
      <p:sp>
        <p:nvSpPr>
          <p:cNvPr id="1049779" name="TextBox 8"/>
          <p:cNvSpPr txBox="1">
            <a:spLocks noChangeArrowheads="1"/>
          </p:cNvSpPr>
          <p:nvPr/>
        </p:nvSpPr>
        <p:spPr bwMode="auto">
          <a:xfrm>
            <a:off x="7400134" y="3933825"/>
            <a:ext cx="1633537" cy="701346"/>
          </a:xfrm>
          <a:prstGeom prst="rect">
            <a:avLst/>
          </a:prstGeom>
          <a:noFill/>
        </p:spPr>
        <p:txBody>
          <a:bodyPr>
            <a:spAutoFit/>
          </a:bodyPr>
          <a:lstStyle>
            <a:defPPr>
              <a:defRPr lang="zh-CN"/>
            </a:defPPr>
            <a:lvl1pPr algn="ctr" eaLnBrk="1" fontAlgn="auto" hangingPunct="1">
              <a:lnSpc>
                <a:spcPct val="130000"/>
              </a:lnSpc>
              <a:spcBef>
                <a:spcPts val="0"/>
              </a:spcBef>
              <a:spcAft>
                <a:spcPts val="0"/>
              </a:spcAft>
              <a:defRPr sz="1600" b="1">
                <a:solidFill>
                  <a:srgbClr val="00B050"/>
                </a:solidFill>
                <a:latin typeface="微软雅黑" panose="020B0503020204020204" pitchFamily="34" charset="-122"/>
                <a:ea typeface="微软雅黑" panose="020B0503020204020204" pitchFamily="34" charset="-122"/>
              </a:defRPr>
            </a:lvl1pPr>
          </a:lstStyle>
          <a:p>
            <a:r>
              <a:rPr lang="zh-CN" altLang="en-US">
                <a:solidFill>
                  <a:srgbClr val="007233"/>
                </a:solidFill>
              </a:rPr>
              <a:t>总结事故教训</a:t>
            </a:r>
            <a:endParaRPr lang="en-US" altLang="zh-CN">
              <a:solidFill>
                <a:srgbClr val="007233"/>
              </a:solidFill>
            </a:endParaRPr>
          </a:p>
          <a:p>
            <a:r>
              <a:rPr lang="zh-CN" altLang="en-US">
                <a:solidFill>
                  <a:srgbClr val="007233"/>
                </a:solidFill>
              </a:rPr>
              <a:t>提出整改措施</a:t>
            </a:r>
            <a:endParaRPr lang="zh-CN" altLang="en-US">
              <a:solidFill>
                <a:srgbClr val="007233"/>
              </a:solidFill>
            </a:endParaRPr>
          </a:p>
        </p:txBody>
      </p:sp>
      <p:sp>
        <p:nvSpPr>
          <p:cNvPr id="1049780" name="矩形 37"/>
          <p:cNvSpPr/>
          <p:nvPr/>
        </p:nvSpPr>
        <p:spPr>
          <a:xfrm>
            <a:off x="213930" y="4810891"/>
            <a:ext cx="11665296" cy="1938992"/>
          </a:xfrm>
          <a:prstGeom prst="rect">
            <a:avLst/>
          </a:prstGeom>
        </p:spPr>
        <p:txBody>
          <a:bodyPr wrap="square">
            <a:spAutoFit/>
          </a:bodyPr>
          <a:lstStyle/>
          <a:p>
            <a:pPr marL="285750" indent="-285750">
              <a:lnSpc>
                <a:spcPct val="150000"/>
              </a:lnSpc>
              <a:buFont typeface="Wingdings" panose="05000000000000000000" pitchFamily="2" charset="2"/>
              <a:buChar char="ü"/>
            </a:pPr>
            <a:r>
              <a:rPr lang="zh-CN" altLang="en-US" sz="1600" b="1" dirty="0">
                <a:latin typeface="微软雅黑" panose="020B0503020204020204" pitchFamily="34" charset="-122"/>
                <a:ea typeface="微软雅黑" panose="020B0503020204020204" pitchFamily="34" charset="-122"/>
              </a:rPr>
              <a:t>事故发生单位应当及时全面落实整改措施，负有安全生产监督管理职责的部门应当加强</a:t>
            </a:r>
            <a:r>
              <a:rPr lang="zh-CN" altLang="en-US" sz="1600" b="1" dirty="0">
                <a:solidFill>
                  <a:srgbClr val="132A88"/>
                </a:solidFill>
                <a:latin typeface="微软雅黑" panose="020B0503020204020204" pitchFamily="34" charset="-122"/>
                <a:ea typeface="微软雅黑" panose="020B0503020204020204" pitchFamily="34" charset="-122"/>
              </a:rPr>
              <a:t>监督检查</a:t>
            </a:r>
            <a:r>
              <a:rPr lang="zh-CN" altLang="en-US" sz="1600" b="1" dirty="0">
                <a:latin typeface="微软雅黑" panose="020B0503020204020204" pitchFamily="34" charset="-122"/>
                <a:ea typeface="微软雅黑" panose="020B0503020204020204" pitchFamily="34" charset="-122"/>
              </a:rPr>
              <a:t>。</a:t>
            </a:r>
            <a:endParaRPr lang="en-US" altLang="zh-CN" sz="16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sz="1600" b="1" dirty="0">
                <a:latin typeface="微软雅黑" panose="020B0503020204020204" pitchFamily="34" charset="-122"/>
                <a:ea typeface="微软雅黑" panose="020B0503020204020204" pitchFamily="34" charset="-122"/>
              </a:rPr>
              <a:t>负责事故调查处理的国务院有关部门和地方人民政府应当在批复事故调查报告后</a:t>
            </a:r>
            <a:r>
              <a:rPr lang="zh-CN" altLang="en-US" sz="1600" b="1" dirty="0">
                <a:solidFill>
                  <a:srgbClr val="132A88"/>
                </a:solidFill>
                <a:latin typeface="微软雅黑" panose="020B0503020204020204" pitchFamily="34" charset="-122"/>
                <a:ea typeface="微软雅黑" panose="020B0503020204020204" pitchFamily="34" charset="-122"/>
              </a:rPr>
              <a:t>一年内</a:t>
            </a:r>
            <a:r>
              <a:rPr lang="zh-CN" altLang="en-US" sz="1600" b="1" dirty="0">
                <a:latin typeface="微软雅黑" panose="020B0503020204020204" pitchFamily="34" charset="-122"/>
                <a:ea typeface="微软雅黑" panose="020B0503020204020204" pitchFamily="34" charset="-122"/>
              </a:rPr>
              <a:t>，组织有关部门</a:t>
            </a:r>
            <a:r>
              <a:rPr lang="zh-CN" altLang="en-US" sz="1600" b="1" dirty="0">
                <a:solidFill>
                  <a:srgbClr val="132A88"/>
                </a:solidFill>
                <a:latin typeface="微软雅黑" panose="020B0503020204020204" pitchFamily="34" charset="-122"/>
                <a:ea typeface="微软雅黑" panose="020B0503020204020204" pitchFamily="34" charset="-122"/>
              </a:rPr>
              <a:t>对事故整改和防范措施落实情况进行评估，并及时向社会公开评估结果</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b="1" dirty="0">
                <a:solidFill>
                  <a:srgbClr val="FF0000"/>
                </a:solidFill>
                <a:latin typeface="微软雅黑" panose="020B0503020204020204" pitchFamily="34" charset="-122"/>
                <a:ea typeface="微软雅黑" panose="020B0503020204020204" pitchFamily="34" charset="-122"/>
              </a:rPr>
              <a:t>对不履行职责</a:t>
            </a:r>
            <a:r>
              <a:rPr lang="zh-CN" altLang="en-US" sz="1600" b="1" dirty="0">
                <a:latin typeface="微软雅黑" panose="020B0503020204020204" pitchFamily="34" charset="-122"/>
                <a:ea typeface="微软雅黑" panose="020B0503020204020204" pitchFamily="34" charset="-122"/>
              </a:rPr>
              <a:t>导致事故整改和防范措施没有落实的有关单位和人员</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b="1" dirty="0">
                <a:solidFill>
                  <a:srgbClr val="FF0000"/>
                </a:solidFill>
                <a:latin typeface="微软雅黑" panose="020B0503020204020204" pitchFamily="34" charset="-122"/>
                <a:ea typeface="微软雅黑" panose="020B0503020204020204" pitchFamily="34" charset="-122"/>
              </a:rPr>
              <a:t>应当按照有关规定追究责任。</a:t>
            </a:r>
            <a:endParaRPr lang="zh-CN" altLang="en-US" sz="1600" b="1" dirty="0">
              <a:solidFill>
                <a:srgbClr val="FF000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45894" name="直接连接符 11"/>
          <p:cNvCxnSpPr/>
          <p:nvPr/>
        </p:nvCxnSpPr>
        <p:spPr>
          <a:xfrm>
            <a:off x="5232698" y="260350"/>
            <a:ext cx="0" cy="4335464"/>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049781" name="矩形 13"/>
          <p:cNvSpPr/>
          <p:nvPr/>
        </p:nvSpPr>
        <p:spPr>
          <a:xfrm>
            <a:off x="1255689" y="4134150"/>
            <a:ext cx="3876675" cy="418191"/>
          </a:xfrm>
          <a:prstGeom prst="rect">
            <a:avLst/>
          </a:prstGeom>
        </p:spPr>
        <p:txBody>
          <a:bodyPr>
            <a:spAutoFit/>
          </a:bodyPr>
          <a:lstStyle/>
          <a:p>
            <a:pPr>
              <a:lnSpc>
                <a:spcPct val="15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事故调查和处理的具体办法由国务院制定</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782" name="六边形 33"/>
          <p:cNvSpPr/>
          <p:nvPr/>
        </p:nvSpPr>
        <p:spPr>
          <a:xfrm>
            <a:off x="10106335" y="11663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86</a:t>
            </a:r>
            <a:endParaRPr lang="zh-CN" altLang="en-US" sz="2800" dirty="0"/>
          </a:p>
        </p:txBody>
      </p:sp>
      <p:grpSp>
        <p:nvGrpSpPr>
          <p:cNvPr id="413" name="组合 36"/>
          <p:cNvGrpSpPr/>
          <p:nvPr/>
        </p:nvGrpSpPr>
        <p:grpSpPr>
          <a:xfrm>
            <a:off x="288324" y="116632"/>
            <a:ext cx="1700078" cy="576064"/>
            <a:chOff x="287530" y="116632"/>
            <a:chExt cx="1700078" cy="576064"/>
          </a:xfrm>
        </p:grpSpPr>
        <p:pic>
          <p:nvPicPr>
            <p:cNvPr id="2097329" name="图片 38"/>
            <p:cNvPicPr>
              <a:picLocks noChangeAspect="1"/>
            </p:cNvPicPr>
            <p:nvPr/>
          </p:nvPicPr>
          <p:blipFill rotWithShape="1">
            <a:blip r:embed="rId1" cstate="print"/>
            <a:srcRect l="23644" t="53026" r="54259" b="32274"/>
            <a:stretch>
              <a:fillRect/>
            </a:stretch>
          </p:blipFill>
          <p:spPr>
            <a:xfrm>
              <a:off x="287530" y="116632"/>
              <a:ext cx="617211" cy="576064"/>
            </a:xfrm>
            <a:prstGeom prst="rect">
              <a:avLst/>
            </a:prstGeom>
          </p:spPr>
        </p:pic>
        <p:sp>
          <p:nvSpPr>
            <p:cNvPr id="1049783" name="矩形 39"/>
            <p:cNvSpPr/>
            <p:nvPr/>
          </p:nvSpPr>
          <p:spPr>
            <a:xfrm>
              <a:off x="855567" y="252278"/>
              <a:ext cx="1132041" cy="369332"/>
            </a:xfrm>
            <a:prstGeom prst="rect">
              <a:avLst/>
            </a:prstGeom>
          </p:spPr>
          <p:txBody>
            <a:bodyPr wrap="none">
              <a:spAutoFit/>
            </a:bodyPr>
            <a:lstStyle/>
            <a:p>
              <a:r>
                <a:rPr lang="en-US" altLang="zh-CN" dirty="0">
                  <a:solidFill>
                    <a:srgbClr val="132A88"/>
                  </a:solidFill>
                  <a:latin typeface="微软雅黑" panose="020B0503020204020204" pitchFamily="34" charset="-122"/>
                  <a:ea typeface="微软雅黑" panose="020B0503020204020204" pitchFamily="34" charset="-122"/>
                </a:rPr>
                <a:t>ABC</a:t>
              </a:r>
              <a:r>
                <a:rPr lang="zh-CN" altLang="en-US" dirty="0">
                  <a:solidFill>
                    <a:srgbClr val="132A88"/>
                  </a:solidFill>
                  <a:latin typeface="微软雅黑" panose="020B0503020204020204" pitchFamily="34" charset="-122"/>
                  <a:ea typeface="微软雅黑" panose="020B0503020204020204" pitchFamily="34" charset="-122"/>
                </a:rPr>
                <a:t>安全</a:t>
              </a:r>
              <a:endParaRPr lang="zh-CN" altLang="en-US" dirty="0">
                <a:solidFill>
                  <a:srgbClr val="132A88"/>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787" name="爆炸形 2 2"/>
          <p:cNvSpPr/>
          <p:nvPr/>
        </p:nvSpPr>
        <p:spPr>
          <a:xfrm>
            <a:off x="1136689" y="1465204"/>
            <a:ext cx="2520950" cy="2443162"/>
          </a:xfrm>
          <a:prstGeom prst="irregularSeal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49788" name="矩形 1"/>
          <p:cNvSpPr>
            <a:spLocks noChangeArrowheads="1"/>
          </p:cNvSpPr>
          <p:nvPr/>
        </p:nvSpPr>
        <p:spPr bwMode="auto">
          <a:xfrm>
            <a:off x="1592301" y="2271654"/>
            <a:ext cx="1416050" cy="830262"/>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400" b="1">
                <a:solidFill>
                  <a:schemeClr val="bg1"/>
                </a:solidFill>
                <a:latin typeface="微软雅黑" panose="020B0503020204020204" pitchFamily="34" charset="-122"/>
                <a:ea typeface="微软雅黑" panose="020B0503020204020204" pitchFamily="34" charset="-122"/>
              </a:rPr>
              <a:t>发生</a:t>
            </a:r>
            <a:endParaRPr lang="en-US" altLang="zh-CN" sz="2400" b="1">
              <a:solidFill>
                <a:schemeClr val="bg1"/>
              </a:solidFill>
              <a:latin typeface="微软雅黑" panose="020B0503020204020204" pitchFamily="34" charset="-122"/>
              <a:ea typeface="微软雅黑" panose="020B0503020204020204" pitchFamily="34" charset="-122"/>
            </a:endParaRPr>
          </a:p>
          <a:p>
            <a:pPr algn="ctr">
              <a:lnSpc>
                <a:spcPct val="100000"/>
              </a:lnSpc>
              <a:spcBef>
                <a:spcPct val="0"/>
              </a:spcBef>
              <a:buFontTx/>
              <a:buNone/>
            </a:pPr>
            <a:r>
              <a:rPr lang="zh-CN" altLang="en-US" sz="2400" b="1">
                <a:solidFill>
                  <a:schemeClr val="bg1"/>
                </a:solidFill>
                <a:latin typeface="微软雅黑" panose="020B0503020204020204" pitchFamily="34" charset="-122"/>
                <a:ea typeface="微软雅黑" panose="020B0503020204020204" pitchFamily="34" charset="-122"/>
              </a:rPr>
              <a:t>安全事故</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049789" name="矩形 5"/>
          <p:cNvSpPr/>
          <p:nvPr/>
        </p:nvSpPr>
        <p:spPr>
          <a:xfrm>
            <a:off x="3672384" y="2015273"/>
            <a:ext cx="1338828" cy="1359155"/>
          </a:xfrm>
          <a:prstGeom prst="rect">
            <a:avLst/>
          </a:prstGeom>
        </p:spPr>
        <p:txBody>
          <a:bodyPr wrap="none">
            <a:spAutoFit/>
          </a:bodyPr>
          <a:lstStyle/>
          <a:p>
            <a:pPr>
              <a:lnSpc>
                <a:spcPct val="250000"/>
              </a:lnSpc>
            </a:pPr>
            <a:r>
              <a:rPr lang="zh-CN" altLang="en-US" b="1" dirty="0">
                <a:latin typeface="微软雅黑" panose="020B0503020204020204" pitchFamily="34" charset="-122"/>
                <a:ea typeface="微软雅黑" panose="020B0503020204020204" pitchFamily="34" charset="-122"/>
              </a:rPr>
              <a:t>经调查确定</a:t>
            </a:r>
            <a:endParaRPr lang="en-US" altLang="zh-CN" b="1" dirty="0">
              <a:latin typeface="微软雅黑" panose="020B0503020204020204" pitchFamily="34" charset="-122"/>
              <a:ea typeface="微软雅黑" panose="020B0503020204020204" pitchFamily="34" charset="-122"/>
            </a:endParaRPr>
          </a:p>
          <a:p>
            <a:pPr>
              <a:lnSpc>
                <a:spcPct val="250000"/>
              </a:lnSpc>
            </a:pPr>
            <a:r>
              <a:rPr lang="zh-CN" altLang="en-US" b="1" dirty="0">
                <a:latin typeface="微软雅黑" panose="020B0503020204020204" pitchFamily="34" charset="-122"/>
                <a:ea typeface="微软雅黑" panose="020B0503020204020204" pitchFamily="34" charset="-122"/>
              </a:rPr>
              <a:t>为责任事故</a:t>
            </a:r>
            <a:endParaRPr lang="zh-CN" altLang="en-US" b="1" dirty="0">
              <a:latin typeface="微软雅黑" panose="020B0503020204020204" pitchFamily="34" charset="-122"/>
              <a:ea typeface="微软雅黑" panose="020B0503020204020204" pitchFamily="34" charset="-122"/>
            </a:endParaRPr>
          </a:p>
        </p:txBody>
      </p:sp>
      <p:cxnSp>
        <p:nvCxnSpPr>
          <p:cNvPr id="3145895" name="肘形连接符 6"/>
          <p:cNvCxnSpPr/>
          <p:nvPr/>
        </p:nvCxnSpPr>
        <p:spPr>
          <a:xfrm>
            <a:off x="3785270" y="2828366"/>
            <a:ext cx="2772000" cy="1080000"/>
          </a:xfrm>
          <a:prstGeom prst="bentConnector3">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45896" name="肘形连接符 7"/>
          <p:cNvCxnSpPr/>
          <p:nvPr/>
        </p:nvCxnSpPr>
        <p:spPr>
          <a:xfrm flipV="1">
            <a:off x="3785270" y="1748866"/>
            <a:ext cx="2772000" cy="1080000"/>
          </a:xfrm>
          <a:prstGeom prst="bentConnector3">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049790" name="矩形 2"/>
          <p:cNvSpPr>
            <a:spLocks noChangeArrowheads="1"/>
          </p:cNvSpPr>
          <p:nvPr/>
        </p:nvSpPr>
        <p:spPr bwMode="auto">
          <a:xfrm>
            <a:off x="5335655" y="3556525"/>
            <a:ext cx="646331" cy="341632"/>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800" b="1" dirty="0">
                <a:latin typeface="微软雅黑" panose="020B0503020204020204" pitchFamily="34" charset="-122"/>
                <a:ea typeface="微软雅黑" panose="020B0503020204020204" pitchFamily="34" charset="-122"/>
              </a:rPr>
              <a:t>查明</a:t>
            </a:r>
            <a:endParaRPr lang="zh-CN" altLang="en-US" sz="1800" dirty="0"/>
          </a:p>
        </p:txBody>
      </p:sp>
      <p:sp>
        <p:nvSpPr>
          <p:cNvPr id="1049791" name="任意多边形 13"/>
          <p:cNvSpPr/>
          <p:nvPr/>
        </p:nvSpPr>
        <p:spPr>
          <a:xfrm>
            <a:off x="6089689" y="1340770"/>
            <a:ext cx="4043242" cy="836613"/>
          </a:xfrm>
          <a:custGeom>
            <a:avLst/>
            <a:gdLst>
              <a:gd name="connsiteX0" fmla="*/ 0 w 2743742"/>
              <a:gd name="connsiteY0" fmla="*/ 0 h 836506"/>
              <a:gd name="connsiteX1" fmla="*/ 2743742 w 2743742"/>
              <a:gd name="connsiteY1" fmla="*/ 0 h 836506"/>
              <a:gd name="connsiteX2" fmla="*/ 2743742 w 2743742"/>
              <a:gd name="connsiteY2" fmla="*/ 836506 h 836506"/>
              <a:gd name="connsiteX3" fmla="*/ 0 w 2743742"/>
              <a:gd name="connsiteY3" fmla="*/ 836506 h 836506"/>
              <a:gd name="connsiteX4" fmla="*/ 0 w 2743742"/>
              <a:gd name="connsiteY4" fmla="*/ 0 h 836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742" h="836506">
                <a:moveTo>
                  <a:pt x="0" y="0"/>
                </a:moveTo>
                <a:lnTo>
                  <a:pt x="2743742" y="0"/>
                </a:lnTo>
                <a:lnTo>
                  <a:pt x="2743742" y="836506"/>
                </a:lnTo>
                <a:lnTo>
                  <a:pt x="0" y="836506"/>
                </a:lnTo>
                <a:lnTo>
                  <a:pt x="0" y="0"/>
                </a:lnTo>
                <a:close/>
              </a:path>
            </a:pathLst>
          </a:custGeom>
          <a:solidFill>
            <a:srgbClr val="007233"/>
          </a:solidFill>
          <a:ln>
            <a:solidFill>
              <a:srgbClr val="9DC61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2385" tIns="32385" rIns="32385" bIns="32385" spcCol="1270" anchor="ctr"/>
          <a:lstStyle/>
          <a:p>
            <a:pPr algn="ctr" defTabSz="2266950">
              <a:lnSpc>
                <a:spcPct val="90000"/>
              </a:lnSpc>
              <a:spcAft>
                <a:spcPct val="35000"/>
              </a:spcAft>
            </a:pPr>
            <a:r>
              <a:rPr lang="zh-CN" altLang="en-US" b="1" dirty="0">
                <a:latin typeface="微软雅黑" panose="020B0503020204020204" pitchFamily="34" charset="-122"/>
                <a:ea typeface="微软雅黑" panose="020B0503020204020204" pitchFamily="34" charset="-122"/>
              </a:rPr>
              <a:t>事故单位的责任并依法予以追究</a:t>
            </a:r>
            <a:endParaRPr lang="zh-CN" altLang="en-US" b="1" dirty="0">
              <a:latin typeface="微软雅黑" panose="020B0503020204020204" pitchFamily="34" charset="-122"/>
              <a:ea typeface="微软雅黑" panose="020B0503020204020204" pitchFamily="34" charset="-122"/>
            </a:endParaRPr>
          </a:p>
        </p:txBody>
      </p:sp>
      <p:sp>
        <p:nvSpPr>
          <p:cNvPr id="1049792" name="任意多边形 14"/>
          <p:cNvSpPr/>
          <p:nvPr/>
        </p:nvSpPr>
        <p:spPr>
          <a:xfrm>
            <a:off x="6089689" y="3479851"/>
            <a:ext cx="4043242" cy="836612"/>
          </a:xfrm>
          <a:custGeom>
            <a:avLst/>
            <a:gdLst>
              <a:gd name="connsiteX0" fmla="*/ 0 w 2743742"/>
              <a:gd name="connsiteY0" fmla="*/ 0 h 836506"/>
              <a:gd name="connsiteX1" fmla="*/ 2743742 w 2743742"/>
              <a:gd name="connsiteY1" fmla="*/ 0 h 836506"/>
              <a:gd name="connsiteX2" fmla="*/ 2743742 w 2743742"/>
              <a:gd name="connsiteY2" fmla="*/ 836506 h 836506"/>
              <a:gd name="connsiteX3" fmla="*/ 0 w 2743742"/>
              <a:gd name="connsiteY3" fmla="*/ 836506 h 836506"/>
              <a:gd name="connsiteX4" fmla="*/ 0 w 2743742"/>
              <a:gd name="connsiteY4" fmla="*/ 0 h 836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742" h="836506">
                <a:moveTo>
                  <a:pt x="0" y="0"/>
                </a:moveTo>
                <a:lnTo>
                  <a:pt x="2743742" y="0"/>
                </a:lnTo>
                <a:lnTo>
                  <a:pt x="2743742" y="836506"/>
                </a:lnTo>
                <a:lnTo>
                  <a:pt x="0" y="836506"/>
                </a:lnTo>
                <a:lnTo>
                  <a:pt x="0" y="0"/>
                </a:lnTo>
                <a:close/>
              </a:path>
            </a:pathLst>
          </a:cu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2385" tIns="32385" rIns="32385" bIns="32385" spcCol="1270" anchor="ctr"/>
          <a:lstStyle/>
          <a:p>
            <a:pPr algn="ctr" defTabSz="2266950">
              <a:spcAft>
                <a:spcPct val="35000"/>
              </a:spcAft>
            </a:pPr>
            <a:r>
              <a:rPr lang="zh-CN" altLang="en-US" b="1" dirty="0">
                <a:latin typeface="微软雅黑" panose="020B0503020204020204" pitchFamily="34" charset="-122"/>
                <a:ea typeface="微软雅黑" panose="020B0503020204020204" pitchFamily="34" charset="-122"/>
              </a:rPr>
              <a:t>对安全生产有关事项负有审查</a:t>
            </a:r>
            <a:endParaRPr lang="en-US" altLang="zh-CN" b="1" dirty="0">
              <a:latin typeface="微软雅黑" panose="020B0503020204020204" pitchFamily="34" charset="-122"/>
              <a:ea typeface="微软雅黑" panose="020B0503020204020204" pitchFamily="34" charset="-122"/>
            </a:endParaRPr>
          </a:p>
          <a:p>
            <a:pPr algn="ctr" defTabSz="2266950">
              <a:spcAft>
                <a:spcPct val="35000"/>
              </a:spcAft>
            </a:pPr>
            <a:r>
              <a:rPr lang="zh-CN" altLang="en-US" b="1" dirty="0">
                <a:latin typeface="微软雅黑" panose="020B0503020204020204" pitchFamily="34" charset="-122"/>
                <a:ea typeface="微软雅黑" panose="020B0503020204020204" pitchFamily="34" charset="-122"/>
              </a:rPr>
              <a:t>批准和监督职责的行政部门的责任</a:t>
            </a:r>
            <a:endParaRPr lang="zh-CN" altLang="en-US" b="1" dirty="0">
              <a:latin typeface="微软雅黑" panose="020B0503020204020204" pitchFamily="34" charset="-122"/>
              <a:ea typeface="微软雅黑" panose="020B0503020204020204" pitchFamily="34" charset="-122"/>
            </a:endParaRPr>
          </a:p>
        </p:txBody>
      </p:sp>
      <p:sp>
        <p:nvSpPr>
          <p:cNvPr id="1049793" name="矩形 15"/>
          <p:cNvSpPr/>
          <p:nvPr/>
        </p:nvSpPr>
        <p:spPr>
          <a:xfrm>
            <a:off x="5335656" y="1340768"/>
            <a:ext cx="646331"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查明</a:t>
            </a:r>
            <a:endParaRPr lang="zh-CN" altLang="en-US" dirty="0"/>
          </a:p>
        </p:txBody>
      </p:sp>
      <p:sp>
        <p:nvSpPr>
          <p:cNvPr id="1049794" name="矩形 17"/>
          <p:cNvSpPr/>
          <p:nvPr/>
        </p:nvSpPr>
        <p:spPr>
          <a:xfrm>
            <a:off x="8546191" y="4398190"/>
            <a:ext cx="1107996" cy="719171"/>
          </a:xfrm>
          <a:prstGeom prst="rect">
            <a:avLst/>
          </a:prstGeom>
          <a:noFill/>
          <a:ln>
            <a:noFill/>
          </a:ln>
        </p:spPr>
        <p:txBody>
          <a:bodyPr wrap="none">
            <a:spAutoFit/>
          </a:bodyPr>
          <a:lstStyle/>
          <a:p>
            <a:pPr algn="ctr">
              <a:lnSpc>
                <a:spcPct val="90000"/>
              </a:lnSpc>
              <a:spcBef>
                <a:spcPts val="1000"/>
              </a:spcBef>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有失职</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90000"/>
              </a:lnSpc>
              <a:spcBef>
                <a:spcPts val="1000"/>
              </a:spcBef>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渎职行为</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9795" name="任意多边形 18"/>
          <p:cNvSpPr/>
          <p:nvPr/>
        </p:nvSpPr>
        <p:spPr>
          <a:xfrm>
            <a:off x="6089689" y="5373216"/>
            <a:ext cx="4043242" cy="836612"/>
          </a:xfrm>
          <a:custGeom>
            <a:avLst/>
            <a:gdLst>
              <a:gd name="connsiteX0" fmla="*/ 0 w 2743742"/>
              <a:gd name="connsiteY0" fmla="*/ 0 h 836506"/>
              <a:gd name="connsiteX1" fmla="*/ 2743742 w 2743742"/>
              <a:gd name="connsiteY1" fmla="*/ 0 h 836506"/>
              <a:gd name="connsiteX2" fmla="*/ 2743742 w 2743742"/>
              <a:gd name="connsiteY2" fmla="*/ 836506 h 836506"/>
              <a:gd name="connsiteX3" fmla="*/ 0 w 2743742"/>
              <a:gd name="connsiteY3" fmla="*/ 836506 h 836506"/>
              <a:gd name="connsiteX4" fmla="*/ 0 w 2743742"/>
              <a:gd name="connsiteY4" fmla="*/ 0 h 836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742" h="836506">
                <a:moveTo>
                  <a:pt x="0" y="0"/>
                </a:moveTo>
                <a:lnTo>
                  <a:pt x="2743742" y="0"/>
                </a:lnTo>
                <a:lnTo>
                  <a:pt x="2743742" y="836506"/>
                </a:lnTo>
                <a:lnTo>
                  <a:pt x="0" y="836506"/>
                </a:lnTo>
                <a:lnTo>
                  <a:pt x="0" y="0"/>
                </a:lnTo>
                <a:close/>
              </a:path>
            </a:pathLst>
          </a:custGeom>
          <a:solidFill>
            <a:srgbClr val="DC3C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2385" tIns="32385" rIns="32385" bIns="32385" spcCol="1270" anchor="ctr"/>
          <a:lstStyle/>
          <a:p>
            <a:pPr algn="ctr" defTabSz="2266950">
              <a:spcAft>
                <a:spcPct val="35000"/>
              </a:spcAft>
            </a:pPr>
            <a:r>
              <a:rPr lang="zh-CN" altLang="en-US" b="1" dirty="0">
                <a:latin typeface="微软雅黑" panose="020B0503020204020204" pitchFamily="34" charset="-122"/>
                <a:ea typeface="微软雅黑" panose="020B0503020204020204" pitchFamily="34" charset="-122"/>
              </a:rPr>
              <a:t>依本法第九十条的规定追究法律责任</a:t>
            </a:r>
            <a:endParaRPr lang="zh-CN" altLang="en-US" b="1" dirty="0">
              <a:latin typeface="微软雅黑" panose="020B0503020204020204" pitchFamily="34" charset="-122"/>
              <a:ea typeface="微软雅黑" panose="020B0503020204020204" pitchFamily="34" charset="-122"/>
            </a:endParaRPr>
          </a:p>
        </p:txBody>
      </p:sp>
      <p:grpSp>
        <p:nvGrpSpPr>
          <p:cNvPr id="417" name="组合 21"/>
          <p:cNvGrpSpPr/>
          <p:nvPr/>
        </p:nvGrpSpPr>
        <p:grpSpPr>
          <a:xfrm>
            <a:off x="1265153" y="672319"/>
            <a:ext cx="2724928" cy="523220"/>
            <a:chOff x="232339" y="431668"/>
            <a:chExt cx="2724928" cy="523220"/>
          </a:xfrm>
        </p:grpSpPr>
        <p:sp>
          <p:nvSpPr>
            <p:cNvPr id="1049796" name="矩形 2"/>
            <p:cNvSpPr>
              <a:spLocks noChangeArrowheads="1"/>
            </p:cNvSpPr>
            <p:nvPr/>
          </p:nvSpPr>
          <p:spPr bwMode="auto">
            <a:xfrm>
              <a:off x="344488" y="431668"/>
              <a:ext cx="2612779" cy="523220"/>
            </a:xfrm>
            <a:prstGeom prst="rect">
              <a:avLst/>
            </a:prstGeom>
            <a:noFill/>
            <a:ln>
              <a:noFill/>
            </a:ln>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生产经营单位</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45897" name="直接连接符 20"/>
            <p:cNvCxnSpPr/>
            <p:nvPr/>
          </p:nvCxnSpPr>
          <p:spPr>
            <a:xfrm>
              <a:off x="232339" y="441278"/>
              <a:ext cx="0" cy="504000"/>
            </a:xfrm>
            <a:prstGeom prst="line">
              <a:avLst/>
            </a:prstGeom>
            <a:ln w="76200">
              <a:solidFill>
                <a:srgbClr val="E70009"/>
              </a:solidFill>
            </a:ln>
          </p:spPr>
          <p:style>
            <a:lnRef idx="1">
              <a:schemeClr val="accent1"/>
            </a:lnRef>
            <a:fillRef idx="0">
              <a:schemeClr val="accent1"/>
            </a:fillRef>
            <a:effectRef idx="0">
              <a:schemeClr val="accent1"/>
            </a:effectRef>
            <a:fontRef idx="minor">
              <a:schemeClr val="tx1"/>
            </a:fontRef>
          </p:style>
        </p:cxnSp>
      </p:grpSp>
      <p:sp>
        <p:nvSpPr>
          <p:cNvPr id="1049797" name="下箭头 22"/>
          <p:cNvSpPr/>
          <p:nvPr/>
        </p:nvSpPr>
        <p:spPr>
          <a:xfrm>
            <a:off x="7422491" y="4444392"/>
            <a:ext cx="1123700" cy="80089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798" name="六边形 23"/>
          <p:cNvSpPr/>
          <p:nvPr/>
        </p:nvSpPr>
        <p:spPr>
          <a:xfrm>
            <a:off x="10106335" y="11663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87</a:t>
            </a:r>
            <a:endParaRPr lang="zh-CN" altLang="en-US" sz="2800" dirty="0"/>
          </a:p>
        </p:txBody>
      </p:sp>
      <p:sp>
        <p:nvSpPr>
          <p:cNvPr id="1049799" name="矩形 4"/>
          <p:cNvSpPr/>
          <p:nvPr/>
        </p:nvSpPr>
        <p:spPr>
          <a:xfrm>
            <a:off x="1377302" y="3958865"/>
            <a:ext cx="1569660"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生产经营单位</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330" name="图片 5"/>
          <p:cNvPicPr>
            <a:picLocks noChangeAspect="1"/>
          </p:cNvPicPr>
          <p:nvPr/>
        </p:nvPicPr>
        <p:blipFill>
          <a:blip r:embed="rId1"/>
          <a:srcRect/>
          <a:stretch>
            <a:fillRect/>
          </a:stretch>
        </p:blipFill>
        <p:spPr bwMode="auto">
          <a:xfrm>
            <a:off x="2567782" y="1052515"/>
            <a:ext cx="6564312" cy="4105275"/>
          </a:xfrm>
          <a:prstGeom prst="rect">
            <a:avLst/>
          </a:prstGeom>
          <a:noFill/>
          <a:ln>
            <a:noFill/>
          </a:ln>
        </p:spPr>
      </p:pic>
      <p:sp>
        <p:nvSpPr>
          <p:cNvPr id="1049800" name="矩形 6"/>
          <p:cNvSpPr/>
          <p:nvPr/>
        </p:nvSpPr>
        <p:spPr>
          <a:xfrm>
            <a:off x="4225132" y="2089150"/>
            <a:ext cx="3917950" cy="2032000"/>
          </a:xfrm>
          <a:prstGeom prst="rect">
            <a:avLst/>
          </a:prstGeom>
        </p:spPr>
        <p:txBody>
          <a:bodyPr>
            <a:spAutoFit/>
          </a:bodyPr>
          <a:lstStyle/>
          <a:p>
            <a:pPr>
              <a:lnSpc>
                <a:spcPct val="150000"/>
              </a:lnSpc>
            </a:pP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任何单位和个人</a:t>
            </a:r>
            <a:endPar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不得</a:t>
            </a:r>
            <a:r>
              <a:rPr lang="zh-CN" altLang="en-US" sz="2800" b="1" dirty="0">
                <a:solidFill>
                  <a:srgbClr val="CC6600"/>
                </a:solidFill>
                <a:latin typeface="微软雅黑" panose="020B0503020204020204" pitchFamily="34" charset="-122"/>
                <a:ea typeface="微软雅黑" panose="020B0503020204020204" pitchFamily="34" charset="-122"/>
              </a:rPr>
              <a:t>阻挠</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和</a:t>
            </a:r>
            <a:r>
              <a:rPr lang="zh-CN" altLang="en-US" sz="2800" b="1" dirty="0">
                <a:solidFill>
                  <a:srgbClr val="CC6600"/>
                </a:solidFill>
                <a:latin typeface="微软雅黑" panose="020B0503020204020204" pitchFamily="34" charset="-122"/>
                <a:ea typeface="微软雅黑" panose="020B0503020204020204" pitchFamily="34" charset="-122"/>
              </a:rPr>
              <a:t>干涉</a:t>
            </a:r>
            <a:endParaRPr lang="en-US" altLang="zh-CN" sz="2800" b="1" dirty="0">
              <a:solidFill>
                <a:srgbClr val="CC6600"/>
              </a:solidFill>
              <a:latin typeface="微软雅黑" panose="020B0503020204020204" pitchFamily="34" charset="-122"/>
              <a:ea typeface="微软雅黑" panose="020B0503020204020204" pitchFamily="34" charset="-122"/>
            </a:endParaRPr>
          </a:p>
          <a:p>
            <a:pPr>
              <a:lnSpc>
                <a:spcPct val="150000"/>
              </a:lnSpc>
            </a:pP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对事故的依法调查处理</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49801" name="六边形 4"/>
          <p:cNvSpPr/>
          <p:nvPr/>
        </p:nvSpPr>
        <p:spPr>
          <a:xfrm>
            <a:off x="10106335" y="116632"/>
            <a:ext cx="927466" cy="799538"/>
          </a:xfrm>
          <a:prstGeom prst="hexagon">
            <a:avLst/>
          </a:prstGeom>
          <a:solidFill>
            <a:srgbClr val="18BD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88</a:t>
            </a:r>
            <a:endParaRPr lang="zh-CN" altLang="en-US" sz="2800"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331" name="图片 1"/>
          <p:cNvPicPr>
            <a:picLocks noChangeAspect="1"/>
          </p:cNvPicPr>
          <p:nvPr/>
        </p:nvPicPr>
        <p:blipFill rotWithShape="1">
          <a:blip r:embed="rId1"/>
          <a:srcRect l="7589" t="11151" r="7589" b="10100"/>
          <a:stretch>
            <a:fillRect/>
          </a:stretch>
        </p:blipFill>
        <p:spPr>
          <a:xfrm>
            <a:off x="1176214" y="1196752"/>
            <a:ext cx="4504820" cy="3312368"/>
          </a:xfrm>
          <a:prstGeom prst="rect">
            <a:avLst/>
          </a:prstGeom>
        </p:spPr>
      </p:pic>
      <p:graphicFrame>
        <p:nvGraphicFramePr>
          <p:cNvPr id="4194335" name="表格 9"/>
          <p:cNvGraphicFramePr>
            <a:graphicFrameLocks noGrp="1"/>
          </p:cNvGraphicFramePr>
          <p:nvPr/>
        </p:nvGraphicFramePr>
        <p:xfrm>
          <a:off x="5520730" y="1700808"/>
          <a:ext cx="6264696" cy="1477962"/>
        </p:xfrm>
        <a:graphic>
          <a:graphicData uri="http://schemas.openxmlformats.org/drawingml/2006/table">
            <a:tbl>
              <a:tblPr firstRow="1" bandRow="1">
                <a:tableStyleId>{5C22544A-7EE6-4342-B048-85BDC9FD1C3A}</a:tableStyleId>
              </a:tblPr>
              <a:tblGrid>
                <a:gridCol w="626467"/>
                <a:gridCol w="5638229"/>
              </a:tblGrid>
              <a:tr h="502888">
                <a:tc gridSpan="2">
                  <a:txBody>
                    <a:bodyPr/>
                    <a:lstStyle/>
                    <a:p>
                      <a:pPr>
                        <a:lnSpc>
                          <a:spcPct val="150000"/>
                        </a:lnSpc>
                      </a:pPr>
                      <a:r>
                        <a:rPr lang="zh-CN" altLang="en-US" sz="1800" spc="0" dirty="0">
                          <a:solidFill>
                            <a:srgbClr val="007233"/>
                          </a:solidFill>
                          <a:latin typeface="微软雅黑" panose="020B0503020204020204" pitchFamily="34" charset="-122"/>
                          <a:ea typeface="微软雅黑" panose="020B0503020204020204" pitchFamily="34" charset="-122"/>
                        </a:rPr>
                        <a:t>县级以上地方各级人民政府应急管理部门</a:t>
                      </a:r>
                      <a:endParaRPr lang="zh-CN" altLang="en-US" sz="1800" spc="0" dirty="0">
                        <a:solidFill>
                          <a:srgbClr val="007233"/>
                        </a:solidFill>
                        <a:latin typeface="微软雅黑" panose="020B0503020204020204" pitchFamily="34" charset="-122"/>
                        <a:ea typeface="微软雅黑" panose="020B0503020204020204" pitchFamily="34" charset="-122"/>
                      </a:endParaRPr>
                    </a:p>
                  </a:txBody>
                  <a:tcPr marL="91455" marR="91455" marT="45678" marB="4567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hMerge="1">
                  <a:tcPr/>
                </a:tc>
              </a:tr>
              <a:tr h="487537">
                <a:tc>
                  <a:txBody>
                    <a:bodyPr/>
                    <a:lstStyle/>
                    <a:p>
                      <a:pPr algn="ct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marL="91455" marR="91455" marT="45678" marB="4567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5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应当定期统计分析本行政区域内发生生产安全事故的情况</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a:txBody>
                  <a:tcPr marL="91455" marR="91455" marT="45678" marB="4567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r h="487537">
                <a:tc>
                  <a:txBody>
                    <a:bodyPr/>
                    <a:lstStyle/>
                    <a:p>
                      <a:pPr marL="0" marR="0" indent="0" algn="ctr" defTabSz="914400" rtl="0" eaLnBrk="1" fontAlgn="auto" latinLnBrk="0" hangingPunct="1">
                        <a:lnSpc>
                          <a:spcPct val="150000"/>
                        </a:lnSpc>
                        <a:spcBef>
                          <a:spcPts val="0"/>
                        </a:spcBef>
                        <a:spcAft>
                          <a:spcPts val="0"/>
                        </a:spcAft>
                        <a:buClrTx/>
                        <a:buSzTx/>
                        <a:buFontTx/>
                        <a:buNone/>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marL="91455" marR="91455" marT="45678" marB="4567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c>
                  <a:txBody>
                    <a:bodyPr/>
                    <a:lstStyle/>
                    <a:p>
                      <a:pPr>
                        <a:lnSpc>
                          <a:spcPct val="15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定期向社会公布</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a:txBody>
                  <a:tcPr marL="91455" marR="91455" marT="45678" marB="4567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headEnd type="none" w="med" len="med"/>
                      <a:tailEnd type="none" w="med" len="med"/>
                    </a:lnTlToBr>
                    <a:lnBlToTr w="12700" cmpd="sng">
                      <a:noFill/>
                      <a:prstDash val="solid"/>
                      <a:headEnd type="none" w="med" len="med"/>
                      <a:tailEnd type="none" w="med" len="med"/>
                    </a:lnBlToTr>
                    <a:solidFill>
                      <a:schemeClr val="bg1"/>
                    </a:solidFill>
                  </a:tcPr>
                </a:tc>
              </a:tr>
            </a:tbl>
          </a:graphicData>
        </a:graphic>
      </p:graphicFrame>
      <p:sp>
        <p:nvSpPr>
          <p:cNvPr id="1049802" name="六边形 4"/>
          <p:cNvSpPr/>
          <p:nvPr/>
        </p:nvSpPr>
        <p:spPr>
          <a:xfrm>
            <a:off x="9841210" y="116632"/>
            <a:ext cx="927466" cy="79953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89</a:t>
            </a:r>
            <a:endParaRPr lang="zh-CN" altLang="en-US" sz="2800" dirty="0"/>
          </a:p>
        </p:txBody>
      </p:sp>
      <p:pic>
        <p:nvPicPr>
          <p:cNvPr id="2097332" name="Picture 2" descr="C:\Users\1021040107\Documents\My GK-Express\21474896841685\images\1417762115.bmp.jpg"/>
          <p:cNvPicPr>
            <a:picLocks noChangeAspect="1" noChangeArrowheads="1"/>
          </p:cNvPicPr>
          <p:nvPr/>
        </p:nvPicPr>
        <p:blipFill>
          <a:blip r:embed="rId2"/>
          <a:srcRect/>
          <a:stretch>
            <a:fillRect/>
          </a:stretch>
        </p:blipFill>
        <p:spPr bwMode="auto">
          <a:xfrm>
            <a:off x="1556416" y="1412776"/>
            <a:ext cx="3744416" cy="2088232"/>
          </a:xfrm>
          <a:prstGeom prst="rect">
            <a:avLst/>
          </a:prstGeom>
          <a:noFill/>
        </p:spPr>
      </p:pic>
    </p:spTree>
  </p:cSld>
  <p:clrMapOvr>
    <a:masterClrMapping/>
  </p:clrMapOvr>
</p:sld>
</file>

<file path=ppt/theme/theme1.xml><?xml version="1.0" encoding="utf-8"?>
<a:theme xmlns:a="http://schemas.openxmlformats.org/drawingml/2006/main" name="ppt">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19972</Words>
  <Application>WPS 演示</Application>
  <PresentationFormat>自定义</PresentationFormat>
  <Paragraphs>3378</Paragraphs>
  <Slides>134</Slides>
  <Notes>1</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134</vt:i4>
      </vt:variant>
    </vt:vector>
  </HeadingPairs>
  <TitlesOfParts>
    <vt:vector size="153" baseType="lpstr">
      <vt:lpstr>Arial</vt:lpstr>
      <vt:lpstr>宋体</vt:lpstr>
      <vt:lpstr>Wingdings</vt:lpstr>
      <vt:lpstr>微软雅黑</vt:lpstr>
      <vt:lpstr>方正宋刻本秀楷简体</vt:lpstr>
      <vt:lpstr>微软雅黑 Light</vt:lpstr>
      <vt:lpstr>Calibri</vt:lpstr>
      <vt:lpstr>Arial Unicode MS</vt:lpstr>
      <vt:lpstr>等线 Light</vt:lpstr>
      <vt:lpstr>Calibri Light</vt:lpstr>
      <vt:lpstr>等线</vt:lpstr>
      <vt:lpstr>Times New Roman</vt:lpstr>
      <vt:lpstr>Segoe UI</vt:lpstr>
      <vt:lpstr>Segoe UI</vt:lpstr>
      <vt:lpstr>Segoe UI Light</vt:lpstr>
      <vt:lpstr>Gungsuh</vt:lpstr>
      <vt:lpstr>Calibri</vt:lpstr>
      <vt:lpstr>黑体</vt:lpstr>
      <vt:lpstr>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每日安全生产出品</dc:title>
  <dc:creator/>
  <cp:lastModifiedBy>Administrator</cp:lastModifiedBy>
  <cp:revision>8</cp:revision>
  <dcterms:created xsi:type="dcterms:W3CDTF">2014-11-11T11:16:00Z</dcterms:created>
  <dcterms:modified xsi:type="dcterms:W3CDTF">2021-06-23T04:05:21Z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y fmtid="{D5CDD505-2E9C-101B-9397-08002B2CF9AE}" pid="3" name="ICV">
    <vt:lpwstr>E2227AEF11E84F80872F2BF0DC9087E7</vt:lpwstr>
  </property>
</Properties>
</file>