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7" r:id="rId4"/>
    <p:sldId id="258" r:id="rId5"/>
    <p:sldId id="260" r:id="rId6"/>
    <p:sldId id="261" r:id="rId7"/>
    <p:sldId id="263" r:id="rId8"/>
    <p:sldId id="264" r:id="rId9"/>
    <p:sldId id="286" r:id="rId10"/>
    <p:sldId id="287" r:id="rId11"/>
    <p:sldId id="267" r:id="rId12"/>
    <p:sldId id="288" r:id="rId13"/>
    <p:sldId id="269" r:id="rId14"/>
    <p:sldId id="289" r:id="rId15"/>
    <p:sldId id="271" r:id="rId16"/>
    <p:sldId id="290" r:id="rId17"/>
    <p:sldId id="272" r:id="rId18"/>
    <p:sldId id="273" r:id="rId19"/>
    <p:sldId id="274" r:id="rId20"/>
    <p:sldId id="275" r:id="rId21"/>
    <p:sldId id="291" r:id="rId22"/>
    <p:sldId id="276" r:id="rId23"/>
    <p:sldId id="277" r:id="rId24"/>
    <p:sldId id="278" r:id="rId25"/>
    <p:sldId id="279" r:id="rId26"/>
    <p:sldId id="294" r:id="rId27"/>
    <p:sldId id="280" r:id="rId28"/>
    <p:sldId id="297" r:id="rId29"/>
    <p:sldId id="281" r:id="rId30"/>
    <p:sldId id="298" r:id="rId31"/>
    <p:sldId id="282" r:id="rId32"/>
    <p:sldId id="283" r:id="rId33"/>
    <p:sldId id="299" r:id="rId34"/>
    <p:sldId id="284" r:id="rId35"/>
    <p:sldId id="285" r:id="rId36"/>
    <p:sldId id="301" r:id="rId37"/>
    <p:sldId id="303" r:id="rId3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74" autoAdjust="0"/>
    <p:restoredTop sz="95764" autoAdjust="0"/>
  </p:normalViewPr>
  <p:slideViewPr>
    <p:cSldViewPr>
      <p:cViewPr varScale="1">
        <p:scale>
          <a:sx n="68" d="100"/>
          <a:sy n="68" d="100"/>
        </p:scale>
        <p:origin x="-166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432560" y="359898"/>
            <a:ext cx="7406640" cy="1472184"/>
          </a:xfrm>
        </p:spPr>
        <p:txBody>
          <a:bodyPr anchor="b"/>
          <a:lstStyle>
            <a:lvl1pPr algn="l">
              <a:defRPr/>
            </a:lvl1pPr>
            <a:extLst/>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20" name="页脚占位符 19"/>
          <p:cNvSpPr>
            <a:spLocks noGrp="1"/>
          </p:cNvSpPr>
          <p:nvPr>
            <p:ph type="ftr" sz="quarter" idx="11"/>
          </p:nvPr>
        </p:nvSpPr>
        <p:spPr/>
        <p:txBody>
          <a:bodyPr/>
          <a:lstStyle>
            <a:extLst/>
          </a:lstStyle>
          <a:p>
            <a:endParaRPr lang="zh-CN" altLang="en-US"/>
          </a:p>
        </p:txBody>
      </p:sp>
      <p:sp>
        <p:nvSpPr>
          <p:cNvPr id="10" name="灯片编号占位符 9"/>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8" name="椭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椭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274639"/>
            <a:ext cx="1828800" cy="5851525"/>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143000" y="274640"/>
            <a:ext cx="55626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椭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椭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nchor="ct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期占位符 1"/>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extLst/>
          </a:lstStyle>
          <a:p>
            <a:fld id="{530820CF-B880-4189-942D-D702A7CBA730}" type="datetimeFigureOut">
              <a:rPr lang="zh-CN" altLang="en-US" smtClean="0"/>
              <a:t>2015/8/12</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流程图: 过程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文本占位符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饼形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椭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同心圆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标题占位符 4"/>
          <p:cNvSpPr>
            <a:spLocks noGrp="1"/>
          </p:cNvSpPr>
          <p:nvPr>
            <p:ph type="title"/>
          </p:nvPr>
        </p:nvSpPr>
        <p:spPr>
          <a:xfrm>
            <a:off x="1435608" y="274638"/>
            <a:ext cx="7498080" cy="1143000"/>
          </a:xfrm>
          <a:prstGeom prst="rect">
            <a:avLst/>
          </a:prstGeom>
        </p:spPr>
        <p:txBody>
          <a:bodyPr anchor="ctr">
            <a:normAutofit/>
          </a:bodyPr>
          <a:lstStyle>
            <a:extLst/>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30820CF-B880-4189-942D-D702A7CBA730}" type="datetimeFigureOut">
              <a:rPr lang="zh-CN" altLang="en-US" smtClean="0"/>
              <a:t>2015/8/12</a:t>
            </a:fld>
            <a:endParaRPr lang="zh-CN" altLang="en-US"/>
          </a:p>
        </p:txBody>
      </p:sp>
      <p:sp>
        <p:nvSpPr>
          <p:cNvPr id="10" name="页脚占位符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zh-CN" altLang="en-US"/>
          </a:p>
        </p:txBody>
      </p:sp>
      <p:sp>
        <p:nvSpPr>
          <p:cNvPr id="22" name="灯片编号占位符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C913308-F349-4B6D-A68A-DD1791B4A57B}" type="slidenum">
              <a:rPr lang="zh-CN" altLang="en-US" smtClean="0"/>
              <a:t>‹#›</a:t>
            </a:fld>
            <a:endParaRPr lang="zh-CN" altLang="en-US"/>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187624" y="1196752"/>
            <a:ext cx="7406640" cy="1472184"/>
          </a:xfrm>
        </p:spPr>
        <p:txBody>
          <a:bodyPr/>
          <a:lstStyle/>
          <a:p>
            <a:r>
              <a:rPr lang="zh-CN" altLang="en-US" b="1" dirty="0" smtClean="0"/>
              <a:t>宁波市加油站安全生产标准化</a:t>
            </a:r>
            <a:endParaRPr lang="zh-CN" altLang="en-US" b="1" dirty="0"/>
          </a:p>
        </p:txBody>
      </p:sp>
      <p:sp>
        <p:nvSpPr>
          <p:cNvPr id="3" name="副标题 2"/>
          <p:cNvSpPr>
            <a:spLocks noGrp="1"/>
          </p:cNvSpPr>
          <p:nvPr>
            <p:ph type="subTitle" idx="1"/>
          </p:nvPr>
        </p:nvSpPr>
        <p:spPr>
          <a:xfrm>
            <a:off x="1187624" y="2780928"/>
            <a:ext cx="7406640" cy="1752600"/>
          </a:xfrm>
        </p:spPr>
        <p:txBody>
          <a:bodyPr/>
          <a:lstStyle/>
          <a:p>
            <a:pPr algn="r"/>
            <a:endParaRPr lang="en-US" altLang="zh-CN" dirty="0" smtClean="0"/>
          </a:p>
          <a:p>
            <a:pPr algn="r"/>
            <a:r>
              <a:rPr lang="zh-CN" altLang="en-US" sz="3600" b="1" dirty="0" smtClean="0">
                <a:solidFill>
                  <a:schemeClr val="accent3">
                    <a:lumMod val="50000"/>
                  </a:schemeClr>
                </a:solidFill>
              </a:rPr>
              <a:t>考评标准现场评分说明</a:t>
            </a:r>
            <a:endParaRPr lang="zh-CN" altLang="en-US" sz="3600" b="1" dirty="0">
              <a:solidFill>
                <a:schemeClr val="accent3">
                  <a:lumMod val="50000"/>
                </a:schemeClr>
              </a:solidFill>
            </a:endParaRPr>
          </a:p>
        </p:txBody>
      </p:sp>
      <p:sp>
        <p:nvSpPr>
          <p:cNvPr id="4" name="副标题 2"/>
          <p:cNvSpPr txBox="1">
            <a:spLocks/>
          </p:cNvSpPr>
          <p:nvPr/>
        </p:nvSpPr>
        <p:spPr>
          <a:xfrm>
            <a:off x="1187624" y="3861048"/>
            <a:ext cx="7406640" cy="1224136"/>
          </a:xfrm>
          <a:prstGeom prst="rect">
            <a:avLst/>
          </a:prstGeom>
        </p:spPr>
        <p:txBody>
          <a:bodyPr tIns="0">
            <a:normAutofit/>
          </a:bodyPr>
          <a:lstStyle>
            <a:lvl1pPr marL="27432" indent="0" algn="l" rtl="0"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mn-lt"/>
                <a:ea typeface="+mn-ea"/>
                <a:cs typeface="+mn-cs"/>
              </a:defRPr>
            </a:lvl1pPr>
            <a:lvl2pPr marL="457200" indent="0" algn="ctr" rtl="0" eaLnBrk="1" latinLnBrk="0" hangingPunct="1">
              <a:lnSpc>
                <a:spcPct val="100000"/>
              </a:lnSpc>
              <a:spcBef>
                <a:spcPts val="550"/>
              </a:spcBef>
              <a:buClr>
                <a:schemeClr val="accent1"/>
              </a:buClr>
              <a:buFont typeface="Verdana"/>
              <a:buNone/>
              <a:defRPr kumimoji="0" sz="2800" kern="1200">
                <a:solidFill>
                  <a:schemeClr val="tx1"/>
                </a:solidFill>
                <a:latin typeface="+mn-lt"/>
                <a:ea typeface="+mn-ea"/>
                <a:cs typeface="+mn-cs"/>
              </a:defRPr>
            </a:lvl2pPr>
            <a:lvl3pPr marL="914400" indent="0" algn="ctr" rtl="0" eaLnBrk="1" latinLnBrk="0" hangingPunct="1">
              <a:lnSpc>
                <a:spcPct val="100000"/>
              </a:lnSpc>
              <a:spcBef>
                <a:spcPct val="20000"/>
              </a:spcBef>
              <a:buClr>
                <a:schemeClr val="accent2"/>
              </a:buClr>
              <a:buFont typeface="Wingdings 2"/>
              <a:buNone/>
              <a:defRPr kumimoji="0" sz="2400" kern="1200">
                <a:solidFill>
                  <a:schemeClr val="tx1"/>
                </a:solidFill>
                <a:latin typeface="+mn-lt"/>
                <a:ea typeface="+mn-ea"/>
                <a:cs typeface="+mn-cs"/>
              </a:defRPr>
            </a:lvl3pPr>
            <a:lvl4pPr marL="1371600" indent="0" algn="ctr" rtl="0" eaLnBrk="1" latinLnBrk="0" hangingPunct="1">
              <a:lnSpc>
                <a:spcPct val="100000"/>
              </a:lnSpc>
              <a:spcBef>
                <a:spcPct val="20000"/>
              </a:spcBef>
              <a:buClr>
                <a:schemeClr val="accent3"/>
              </a:buClr>
              <a:buFont typeface="Wingdings 2"/>
              <a:buNone/>
              <a:defRPr kumimoji="0" sz="2000" kern="1200">
                <a:solidFill>
                  <a:schemeClr val="tx1"/>
                </a:solidFill>
                <a:latin typeface="+mn-lt"/>
                <a:ea typeface="+mn-ea"/>
                <a:cs typeface="+mn-cs"/>
              </a:defRPr>
            </a:lvl4pPr>
            <a:lvl5pPr marL="1828800" indent="0" algn="ctr" rtl="0" eaLnBrk="1" latinLnBrk="0" hangingPunct="1">
              <a:lnSpc>
                <a:spcPct val="100000"/>
              </a:lnSpc>
              <a:spcBef>
                <a:spcPct val="20000"/>
              </a:spcBef>
              <a:buClr>
                <a:schemeClr val="accent4"/>
              </a:buClr>
              <a:buFont typeface="Wingdings 2"/>
              <a:buNone/>
              <a:defRPr kumimoji="0" sz="2000" kern="1200">
                <a:solidFill>
                  <a:schemeClr val="tx1"/>
                </a:solidFill>
                <a:latin typeface="+mn-lt"/>
                <a:ea typeface="+mn-ea"/>
                <a:cs typeface="+mn-cs"/>
              </a:defRPr>
            </a:lvl5pPr>
            <a:lvl6pPr marL="2286000" indent="0" algn="ctr" rtl="0"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pPr algn="r"/>
            <a:endParaRPr lang="en-US" altLang="zh-CN" dirty="0" smtClean="0"/>
          </a:p>
          <a:p>
            <a:pPr algn="r"/>
            <a:r>
              <a:rPr lang="en-US" altLang="zh-CN" sz="3600" b="1" dirty="0" smtClean="0">
                <a:solidFill>
                  <a:schemeClr val="accent3">
                    <a:lumMod val="50000"/>
                  </a:schemeClr>
                </a:solidFill>
                <a:latin typeface="宋体" pitchFamily="2" charset="-122"/>
                <a:ea typeface="宋体" pitchFamily="2" charset="-122"/>
              </a:rPr>
              <a:t>2015.8.12</a:t>
            </a:r>
            <a:endParaRPr lang="zh-CN" altLang="en-US" sz="3600" b="1" dirty="0">
              <a:solidFill>
                <a:schemeClr val="accent3">
                  <a:lumMod val="50000"/>
                </a:schemeClr>
              </a:solidFill>
              <a:latin typeface="宋体" pitchFamily="2" charset="-122"/>
              <a:ea typeface="宋体" pitchFamily="2" charset="-122"/>
            </a:endParaRPr>
          </a:p>
        </p:txBody>
      </p:sp>
      <p:sp>
        <p:nvSpPr>
          <p:cNvPr id="6" name="副标题 2"/>
          <p:cNvSpPr txBox="1">
            <a:spLocks/>
          </p:cNvSpPr>
          <p:nvPr/>
        </p:nvSpPr>
        <p:spPr>
          <a:xfrm>
            <a:off x="1181410" y="5085184"/>
            <a:ext cx="7406640" cy="864096"/>
          </a:xfrm>
          <a:prstGeom prst="rect">
            <a:avLst/>
          </a:prstGeom>
        </p:spPr>
        <p:txBody>
          <a:bodyPr tIns="0">
            <a:normAutofit/>
          </a:bodyPr>
          <a:lstStyle>
            <a:lvl1pPr marL="27432" indent="0" algn="l" rtl="0"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mn-lt"/>
                <a:ea typeface="+mn-ea"/>
                <a:cs typeface="+mn-cs"/>
              </a:defRPr>
            </a:lvl1pPr>
            <a:lvl2pPr marL="457200" indent="0" algn="ctr" rtl="0" eaLnBrk="1" latinLnBrk="0" hangingPunct="1">
              <a:lnSpc>
                <a:spcPct val="100000"/>
              </a:lnSpc>
              <a:spcBef>
                <a:spcPts val="550"/>
              </a:spcBef>
              <a:buClr>
                <a:schemeClr val="accent1"/>
              </a:buClr>
              <a:buFont typeface="Verdana"/>
              <a:buNone/>
              <a:defRPr kumimoji="0" sz="2800" kern="1200">
                <a:solidFill>
                  <a:schemeClr val="tx1"/>
                </a:solidFill>
                <a:latin typeface="+mn-lt"/>
                <a:ea typeface="+mn-ea"/>
                <a:cs typeface="+mn-cs"/>
              </a:defRPr>
            </a:lvl2pPr>
            <a:lvl3pPr marL="914400" indent="0" algn="ctr" rtl="0" eaLnBrk="1" latinLnBrk="0" hangingPunct="1">
              <a:lnSpc>
                <a:spcPct val="100000"/>
              </a:lnSpc>
              <a:spcBef>
                <a:spcPct val="20000"/>
              </a:spcBef>
              <a:buClr>
                <a:schemeClr val="accent2"/>
              </a:buClr>
              <a:buFont typeface="Wingdings 2"/>
              <a:buNone/>
              <a:defRPr kumimoji="0" sz="2400" kern="1200">
                <a:solidFill>
                  <a:schemeClr val="tx1"/>
                </a:solidFill>
                <a:latin typeface="+mn-lt"/>
                <a:ea typeface="+mn-ea"/>
                <a:cs typeface="+mn-cs"/>
              </a:defRPr>
            </a:lvl3pPr>
            <a:lvl4pPr marL="1371600" indent="0" algn="ctr" rtl="0" eaLnBrk="1" latinLnBrk="0" hangingPunct="1">
              <a:lnSpc>
                <a:spcPct val="100000"/>
              </a:lnSpc>
              <a:spcBef>
                <a:spcPct val="20000"/>
              </a:spcBef>
              <a:buClr>
                <a:schemeClr val="accent3"/>
              </a:buClr>
              <a:buFont typeface="Wingdings 2"/>
              <a:buNone/>
              <a:defRPr kumimoji="0" sz="2000" kern="1200">
                <a:solidFill>
                  <a:schemeClr val="tx1"/>
                </a:solidFill>
                <a:latin typeface="+mn-lt"/>
                <a:ea typeface="+mn-ea"/>
                <a:cs typeface="+mn-cs"/>
              </a:defRPr>
            </a:lvl4pPr>
            <a:lvl5pPr marL="1828800" indent="0" algn="ctr" rtl="0" eaLnBrk="1" latinLnBrk="0" hangingPunct="1">
              <a:lnSpc>
                <a:spcPct val="100000"/>
              </a:lnSpc>
              <a:spcBef>
                <a:spcPct val="20000"/>
              </a:spcBef>
              <a:buClr>
                <a:schemeClr val="accent4"/>
              </a:buClr>
              <a:buFont typeface="Wingdings 2"/>
              <a:buNone/>
              <a:defRPr kumimoji="0" sz="2000" kern="1200">
                <a:solidFill>
                  <a:schemeClr val="tx1"/>
                </a:solidFill>
                <a:latin typeface="+mn-lt"/>
                <a:ea typeface="+mn-ea"/>
                <a:cs typeface="+mn-cs"/>
              </a:defRPr>
            </a:lvl5pPr>
            <a:lvl6pPr marL="2286000" indent="0" algn="ctr" rtl="0"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pPr algn="ctr"/>
            <a:endParaRPr lang="zh-CN" altLang="en-US" sz="3600" b="1" dirty="0">
              <a:solidFill>
                <a:schemeClr val="accent3">
                  <a:lumMod val="50000"/>
                </a:schemeClr>
              </a:solidFill>
              <a:latin typeface="宋体" pitchFamily="2" charset="-122"/>
              <a:ea typeface="宋体" pitchFamily="2" charset="-122"/>
            </a:endParaRPr>
          </a:p>
        </p:txBody>
      </p:sp>
    </p:spTree>
    <p:extLst>
      <p:ext uri="{BB962C8B-B14F-4D97-AF65-F5344CB8AC3E}">
        <p14:creationId xmlns:p14="http://schemas.microsoft.com/office/powerpoint/2010/main" val="4194387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工伤保险证明可以是单独缴费清单，集团化管理可以以工资清单和询问员工个人证明的方式；</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根据主要负责人安全职责条款，对期回答掌握要点情况按条次酌情扣分。</a:t>
            </a:r>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内容占位符 1"/>
          <p:cNvGraphicFramePr>
            <a:graphicFrameLocks noGrp="1"/>
          </p:cNvGraphicFramePr>
          <p:nvPr>
            <p:ph idx="1"/>
            <p:extLst>
              <p:ext uri="{D42A27DB-BD31-4B8C-83A1-F6EECF244321}">
                <p14:modId xmlns:p14="http://schemas.microsoft.com/office/powerpoint/2010/main" val="1937488141"/>
              </p:ext>
            </p:extLst>
          </p:nvPr>
        </p:nvGraphicFramePr>
        <p:xfrm>
          <a:off x="395536" y="1250362"/>
          <a:ext cx="8538912" cy="5671772"/>
        </p:xfrm>
        <a:graphic>
          <a:graphicData uri="http://schemas.openxmlformats.org/drawingml/2006/table">
            <a:tbl>
              <a:tblPr/>
              <a:tblGrid>
                <a:gridCol w="546827"/>
                <a:gridCol w="1598417"/>
                <a:gridCol w="1901275"/>
                <a:gridCol w="1438015"/>
                <a:gridCol w="1994376"/>
                <a:gridCol w="538414"/>
                <a:gridCol w="521588"/>
              </a:tblGrid>
              <a:tr h="271564">
                <a:tc gridSpan="7">
                  <a:txBody>
                    <a:bodyPr/>
                    <a:lstStyle/>
                    <a:p>
                      <a:pPr algn="just">
                        <a:lnSpc>
                          <a:spcPts val="1900"/>
                        </a:lnSpc>
                        <a:spcAft>
                          <a:spcPts val="0"/>
                        </a:spcAft>
                      </a:pPr>
                      <a:r>
                        <a:rPr lang="en-US" sz="1000" b="1" kern="100">
                          <a:effectLst/>
                          <a:latin typeface="宋体"/>
                          <a:ea typeface="宋体"/>
                        </a:rPr>
                        <a:t>3 </a:t>
                      </a:r>
                      <a:r>
                        <a:rPr lang="zh-CN" sz="1000" b="1" kern="100">
                          <a:effectLst/>
                          <a:latin typeface="Times New Roman"/>
                          <a:ea typeface="宋体"/>
                        </a:rPr>
                        <a:t>风险管理（</a:t>
                      </a:r>
                      <a:r>
                        <a:rPr lang="en-US" sz="1000" b="1" kern="100">
                          <a:effectLst/>
                          <a:latin typeface="Times New Roman"/>
                          <a:ea typeface="宋体"/>
                        </a:rPr>
                        <a:t>100</a:t>
                      </a:r>
                      <a:r>
                        <a:rPr lang="zh-CN" sz="1000" b="1" kern="100">
                          <a:effectLst/>
                          <a:latin typeface="Times New Roman"/>
                          <a:ea typeface="宋体"/>
                        </a:rPr>
                        <a:t>）</a:t>
                      </a:r>
                      <a:r>
                        <a:rPr lang="en-US" sz="1000" b="1" kern="100">
                          <a:effectLst/>
                          <a:latin typeface="Times New Roman"/>
                          <a:ea typeface="宋体"/>
                        </a:rPr>
                        <a:t>                   </a:t>
                      </a:r>
                      <a:r>
                        <a:rPr lang="zh-CN" sz="1000" kern="0">
                          <a:effectLst/>
                          <a:latin typeface="Times New Roman"/>
                          <a:ea typeface="宋体"/>
                        </a:rPr>
                        <a:t>（权重系数</a:t>
                      </a:r>
                      <a:r>
                        <a:rPr lang="en-US" sz="1000" kern="0">
                          <a:effectLst/>
                          <a:latin typeface="Times New Roman"/>
                          <a:ea typeface="宋体"/>
                        </a:rPr>
                        <a:t>0.05</a:t>
                      </a:r>
                      <a:r>
                        <a:rPr lang="zh-CN" sz="1000" kern="0">
                          <a:effectLst/>
                          <a:latin typeface="Times New Roman"/>
                          <a:ea typeface="宋体"/>
                        </a:rPr>
                        <a:t>）</a:t>
                      </a:r>
                      <a:r>
                        <a:rPr lang="en-US" sz="1000" b="1" kern="100">
                          <a:effectLst/>
                          <a:latin typeface="宋体"/>
                          <a:ea typeface="宋体"/>
                        </a:rPr>
                        <a:t>                                                                        (</a:t>
                      </a:r>
                      <a:r>
                        <a:rPr lang="zh-CN" sz="1000" b="1" kern="100">
                          <a:effectLst/>
                          <a:latin typeface="Times New Roman"/>
                          <a:ea typeface="宋体"/>
                        </a:rPr>
                        <a:t>评审得分：</a:t>
                      </a:r>
                      <a:r>
                        <a:rPr lang="en-US" sz="1000" b="1" kern="100">
                          <a:effectLst/>
                          <a:latin typeface="Times New Roman"/>
                          <a:ea typeface="宋体"/>
                        </a:rPr>
                        <a:t>  </a:t>
                      </a:r>
                      <a:r>
                        <a:rPr lang="zh-CN" sz="1000" b="1" kern="100">
                          <a:effectLst/>
                          <a:latin typeface="Times New Roman"/>
                          <a:ea typeface="宋体"/>
                        </a:rPr>
                        <a:t>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71564">
                <a:tc>
                  <a:txBody>
                    <a:bodyPr/>
                    <a:lstStyle/>
                    <a:p>
                      <a:pPr algn="ctr">
                        <a:lnSpc>
                          <a:spcPts val="1900"/>
                        </a:lnSpc>
                        <a:spcAft>
                          <a:spcPts val="0"/>
                        </a:spcAft>
                      </a:pPr>
                      <a:r>
                        <a:rPr lang="en-US" sz="1000" b="1" kern="100">
                          <a:effectLst/>
                          <a:latin typeface="宋体"/>
                          <a:ea typeface="宋体"/>
                        </a:rPr>
                        <a:t>B</a:t>
                      </a:r>
                      <a:r>
                        <a:rPr lang="zh-CN" sz="1000" b="1" kern="100">
                          <a:effectLst/>
                          <a:latin typeface="Times New Roman"/>
                          <a:ea typeface="宋体"/>
                        </a:rPr>
                        <a:t>级要素</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800" b="1" kern="100">
                          <a:effectLst/>
                          <a:latin typeface="Times New Roman"/>
                          <a:ea typeface="宋体"/>
                        </a:rPr>
                        <a:t>扣分</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800" b="1" kern="100">
                          <a:effectLst/>
                          <a:latin typeface="Times New Roman"/>
                          <a:ea typeface="宋体"/>
                        </a:rPr>
                        <a:t>备注</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386">
                <a:tc>
                  <a:txBody>
                    <a:bodyPr/>
                    <a:lstStyle/>
                    <a:p>
                      <a:pPr algn="just">
                        <a:lnSpc>
                          <a:spcPts val="1900"/>
                        </a:lnSpc>
                        <a:spcAft>
                          <a:spcPts val="0"/>
                        </a:spcAft>
                      </a:pPr>
                      <a:r>
                        <a:rPr lang="en-US" sz="1000" b="1" kern="100">
                          <a:effectLst/>
                          <a:latin typeface="宋体"/>
                          <a:ea typeface="宋体"/>
                        </a:rPr>
                        <a:t>3.1</a:t>
                      </a:r>
                      <a:r>
                        <a:rPr lang="zh-CN" sz="1000" b="1" kern="100">
                          <a:effectLst/>
                          <a:latin typeface="Times New Roman"/>
                          <a:ea typeface="宋体"/>
                        </a:rPr>
                        <a:t>风险管理</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a:t>
                      </a:r>
                      <a:r>
                        <a:rPr lang="en-US" sz="1000" b="1" kern="100">
                          <a:effectLst/>
                          <a:latin typeface="Times New Roman"/>
                          <a:ea typeface="宋体"/>
                        </a:rPr>
                        <a:t>40</a:t>
                      </a:r>
                      <a:r>
                        <a:rPr lang="zh-CN" sz="1000" b="1" kern="100">
                          <a:effectLst/>
                          <a:latin typeface="Times New Roman"/>
                          <a:ea typeface="宋体"/>
                        </a:rPr>
                        <a:t>）</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0">
                          <a:effectLst/>
                          <a:latin typeface="Times New Roman"/>
                          <a:ea typeface="宋体"/>
                          <a:cs typeface="宋体"/>
                        </a:rPr>
                        <a:t>定期委托安全评价机构对加油站进行安全评价。</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加油站应对安全评价提出的风险制定并落实控制措施。</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加油站根据规定定期委托有资质的评价机构组织进行安全评价；</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完成安评报告隐患整改，获得隐患整改确认书。</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l">
                        <a:lnSpc>
                          <a:spcPts val="1900"/>
                        </a:lnSpc>
                        <a:spcAft>
                          <a:spcPts val="0"/>
                        </a:spcAft>
                      </a:pPr>
                      <a:r>
                        <a:rPr lang="en-US" sz="1000" kern="100">
                          <a:effectLst/>
                          <a:latin typeface="宋体"/>
                          <a:ea typeface="宋体"/>
                        </a:rPr>
                        <a:t>1.</a:t>
                      </a:r>
                      <a:r>
                        <a:rPr lang="zh-CN" sz="1000" kern="100">
                          <a:effectLst/>
                          <a:latin typeface="Times New Roman"/>
                          <a:ea typeface="宋体"/>
                        </a:rPr>
                        <a:t>安评报告有效期。</a:t>
                      </a:r>
                    </a:p>
                    <a:p>
                      <a:pPr algn="l">
                        <a:lnSpc>
                          <a:spcPts val="1900"/>
                        </a:lnSpc>
                        <a:spcAft>
                          <a:spcPts val="0"/>
                        </a:spcAft>
                      </a:pPr>
                      <a:r>
                        <a:rPr lang="en-US" sz="1000" kern="100">
                          <a:effectLst/>
                          <a:latin typeface="宋体"/>
                          <a:ea typeface="宋体"/>
                        </a:rPr>
                        <a:t>2.</a:t>
                      </a:r>
                      <a:r>
                        <a:rPr lang="zh-CN" sz="1000" kern="100">
                          <a:effectLst/>
                          <a:latin typeface="Times New Roman"/>
                          <a:ea typeface="宋体"/>
                        </a:rPr>
                        <a:t>安评报告整改确认书。</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无评价资质中介机构或无评价资质人员出具的安评报告为无效评价报告，扣</a:t>
                      </a:r>
                      <a:r>
                        <a:rPr lang="en-US" sz="1000" kern="100">
                          <a:effectLst/>
                          <a:latin typeface="Times New Roman"/>
                          <a:ea typeface="宋体"/>
                        </a:rPr>
                        <a:t>40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级否决项）。</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超出安评有效期的安评报告，扣</a:t>
                      </a:r>
                      <a:r>
                        <a:rPr lang="en-US" sz="1000" kern="100">
                          <a:effectLst/>
                          <a:latin typeface="Times New Roman"/>
                          <a:ea typeface="宋体"/>
                        </a:rPr>
                        <a:t>20</a:t>
                      </a:r>
                      <a:r>
                        <a:rPr lang="zh-CN" sz="1000" kern="100">
                          <a:effectLst/>
                          <a:latin typeface="Times New Roman"/>
                          <a:ea typeface="宋体"/>
                        </a:rPr>
                        <a:t>分；</a:t>
                      </a:r>
                    </a:p>
                    <a:p>
                      <a:pPr algn="just">
                        <a:lnSpc>
                          <a:spcPts val="1900"/>
                        </a:lnSpc>
                        <a:spcAft>
                          <a:spcPts val="0"/>
                        </a:spcAft>
                      </a:pPr>
                      <a:r>
                        <a:rPr lang="en-US" sz="1000" kern="100">
                          <a:effectLst/>
                          <a:latin typeface="宋体"/>
                          <a:ea typeface="宋体"/>
                        </a:rPr>
                        <a:t>3.</a:t>
                      </a:r>
                      <a:r>
                        <a:rPr lang="zh-CN" sz="1000" kern="100">
                          <a:effectLst/>
                          <a:latin typeface="Times New Roman"/>
                          <a:ea typeface="宋体"/>
                        </a:rPr>
                        <a:t>无评价报告整改确认书，扣</a:t>
                      </a:r>
                      <a:r>
                        <a:rPr lang="en-US" sz="1000" kern="100">
                          <a:effectLst/>
                          <a:latin typeface="Times New Roman"/>
                          <a:ea typeface="宋体"/>
                        </a:rPr>
                        <a:t>20</a:t>
                      </a:r>
                      <a:r>
                        <a:rPr lang="zh-CN" sz="1000" kern="100">
                          <a:effectLst/>
                          <a:latin typeface="Times New Roman"/>
                          <a:ea typeface="宋体"/>
                        </a:rPr>
                        <a:t>分。</a:t>
                      </a:r>
                    </a:p>
                  </a:txBody>
                  <a:tcPr marL="53197" marR="531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386">
                <a:tc>
                  <a:txBody>
                    <a:bodyPr/>
                    <a:lstStyle/>
                    <a:p>
                      <a:pPr algn="just">
                        <a:lnSpc>
                          <a:spcPts val="1900"/>
                        </a:lnSpc>
                        <a:spcAft>
                          <a:spcPts val="0"/>
                        </a:spcAft>
                      </a:pPr>
                      <a:r>
                        <a:rPr lang="en-US" sz="1000" b="1" kern="100">
                          <a:effectLst/>
                          <a:latin typeface="宋体"/>
                          <a:ea typeface="宋体"/>
                        </a:rPr>
                        <a:t>3.2</a:t>
                      </a:r>
                      <a:r>
                        <a:rPr lang="zh-CN" sz="1000" b="1" kern="100">
                          <a:effectLst/>
                          <a:latin typeface="Times New Roman"/>
                          <a:ea typeface="宋体"/>
                        </a:rPr>
                        <a:t>风险评估（</a:t>
                      </a:r>
                      <a:r>
                        <a:rPr lang="en-US" sz="1000" b="1" kern="100">
                          <a:effectLst/>
                          <a:latin typeface="Times New Roman"/>
                          <a:ea typeface="宋体"/>
                        </a:rPr>
                        <a:t>40</a:t>
                      </a:r>
                      <a:r>
                        <a:rPr lang="zh-CN" sz="1000" b="1" kern="100">
                          <a:effectLst/>
                          <a:latin typeface="Times New Roman"/>
                          <a:ea typeface="宋体"/>
                        </a:rPr>
                        <a:t>）</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加油站每年应进行日常风险评估。</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风险评估范围满足制度要求。</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加油站可根据需要，选择科学、有效、可行的风险评估方法，并作好评估记录。</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风险管理制度；</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风险评估记录；</a:t>
                      </a:r>
                    </a:p>
                    <a:p>
                      <a:pPr algn="just">
                        <a:lnSpc>
                          <a:spcPts val="1900"/>
                        </a:lnSpc>
                        <a:spcAft>
                          <a:spcPts val="0"/>
                        </a:spcAft>
                      </a:pPr>
                      <a:r>
                        <a:rPr lang="zh-CN" sz="1000" b="1" kern="100">
                          <a:effectLst/>
                          <a:latin typeface="Times New Roman"/>
                          <a:ea typeface="宋体"/>
                        </a:rPr>
                        <a:t>询问：</a:t>
                      </a:r>
                      <a:endParaRPr lang="zh-CN" sz="1000" kern="100">
                        <a:effectLst/>
                        <a:latin typeface="Times New Roman"/>
                        <a:ea typeface="宋体"/>
                      </a:endParaRPr>
                    </a:p>
                    <a:p>
                      <a:pPr algn="just">
                        <a:lnSpc>
                          <a:spcPts val="1900"/>
                        </a:lnSpc>
                        <a:spcAft>
                          <a:spcPts val="0"/>
                        </a:spcAft>
                      </a:pPr>
                      <a:r>
                        <a:rPr lang="zh-CN" sz="1000" kern="100">
                          <a:effectLst/>
                          <a:latin typeface="Times New Roman"/>
                          <a:ea typeface="宋体"/>
                        </a:rPr>
                        <a:t>有关人员对风险评估方法的掌握和运用情况。</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加油站未进行风险评估扣</a:t>
                      </a:r>
                      <a:r>
                        <a:rPr lang="en-US" sz="1000" kern="100">
                          <a:effectLst/>
                          <a:latin typeface="Times New Roman"/>
                          <a:ea typeface="宋体"/>
                        </a:rPr>
                        <a:t>40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级否决项）。</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无风险管理制度，一项扣</a:t>
                      </a:r>
                      <a:r>
                        <a:rPr lang="en-US" sz="1000" kern="100">
                          <a:effectLst/>
                          <a:latin typeface="Times New Roman"/>
                          <a:ea typeface="宋体"/>
                        </a:rPr>
                        <a:t>20</a:t>
                      </a:r>
                      <a:r>
                        <a:rPr lang="zh-CN" sz="1000" kern="100">
                          <a:effectLst/>
                          <a:latin typeface="Times New Roman"/>
                          <a:ea typeface="宋体"/>
                        </a:rPr>
                        <a:t>分。</a:t>
                      </a:r>
                    </a:p>
                    <a:p>
                      <a:pPr algn="just">
                        <a:lnSpc>
                          <a:spcPts val="1900"/>
                        </a:lnSpc>
                        <a:spcAft>
                          <a:spcPts val="0"/>
                        </a:spcAft>
                      </a:pPr>
                      <a:r>
                        <a:rPr lang="en-US" sz="1000" kern="100">
                          <a:effectLst/>
                          <a:latin typeface="宋体"/>
                          <a:ea typeface="宋体"/>
                        </a:rPr>
                        <a:t>3.</a:t>
                      </a:r>
                      <a:r>
                        <a:rPr lang="zh-CN" sz="1000" kern="100">
                          <a:effectLst/>
                          <a:latin typeface="Times New Roman"/>
                          <a:ea typeface="宋体"/>
                        </a:rPr>
                        <a:t>有关人员不清楚或未掌握选定的风险评估方法，</a:t>
                      </a:r>
                      <a:r>
                        <a:rPr lang="en-US" sz="1000" kern="100">
                          <a:effectLst/>
                          <a:latin typeface="Times New Roman"/>
                          <a:ea typeface="宋体"/>
                        </a:rPr>
                        <a:t>1</a:t>
                      </a:r>
                      <a:r>
                        <a:rPr lang="zh-CN" sz="1000" kern="100">
                          <a:effectLst/>
                          <a:latin typeface="Times New Roman"/>
                          <a:ea typeface="宋体"/>
                        </a:rPr>
                        <a:t>人次扣</a:t>
                      </a:r>
                      <a:r>
                        <a:rPr lang="en-US" sz="1000" kern="100">
                          <a:effectLst/>
                          <a:latin typeface="Times New Roman"/>
                          <a:ea typeface="宋体"/>
                        </a:rPr>
                        <a:t>5</a:t>
                      </a:r>
                      <a:r>
                        <a:rPr lang="zh-CN" sz="1000" kern="10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57822">
                <a:tc>
                  <a:txBody>
                    <a:bodyPr/>
                    <a:lstStyle/>
                    <a:p>
                      <a:pPr algn="just">
                        <a:lnSpc>
                          <a:spcPts val="1900"/>
                        </a:lnSpc>
                        <a:spcAft>
                          <a:spcPts val="0"/>
                        </a:spcAft>
                      </a:pPr>
                      <a:r>
                        <a:rPr lang="en-US" sz="1000" b="1" kern="100">
                          <a:effectLst/>
                          <a:latin typeface="宋体"/>
                          <a:ea typeface="宋体"/>
                        </a:rPr>
                        <a:t>3.3</a:t>
                      </a:r>
                      <a:endParaRPr lang="zh-CN" sz="1000" kern="100">
                        <a:effectLst/>
                        <a:latin typeface="Times New Roman"/>
                        <a:ea typeface="宋体"/>
                      </a:endParaRPr>
                    </a:p>
                    <a:p>
                      <a:pPr algn="just">
                        <a:lnSpc>
                          <a:spcPts val="1900"/>
                        </a:lnSpc>
                        <a:spcAft>
                          <a:spcPts val="0"/>
                        </a:spcAft>
                      </a:pPr>
                      <a:r>
                        <a:rPr lang="zh-CN" sz="1000" b="1" kern="100">
                          <a:effectLst/>
                          <a:latin typeface="宋体"/>
                          <a:ea typeface="宋体"/>
                        </a:rPr>
                        <a:t>变更信息更新（</a:t>
                      </a:r>
                      <a:r>
                        <a:rPr lang="en-US" sz="1000" b="1" kern="100">
                          <a:effectLst/>
                          <a:latin typeface="宋体"/>
                          <a:ea typeface="宋体"/>
                        </a:rPr>
                        <a:t>20</a:t>
                      </a:r>
                      <a:r>
                        <a:rPr lang="zh-CN" sz="1000" b="1" kern="100">
                          <a:effectLst/>
                          <a:latin typeface="宋体"/>
                          <a:ea typeface="宋体"/>
                        </a:rPr>
                        <a:t>）</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加油站应严格经营法人、性质、油罐容积扩容、储存布局、以及相关管理制度的变更管理。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加油站经营法人、经营性质变更应及时申报；</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加油站计划对储存布局、油罐容积扩容时，必须进行变更申报、审批，审批合格后方可实施。</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查已更新资料。</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加油站法人、性质、罐容等已变化，但相关资料未更新扣</a:t>
                      </a:r>
                      <a:r>
                        <a:rPr lang="en-US" sz="1000" kern="100" dirty="0">
                          <a:effectLst/>
                          <a:latin typeface="Times New Roman"/>
                          <a:ea typeface="宋体"/>
                        </a:rPr>
                        <a:t>20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变更但资料缺失，一项不符扣</a:t>
                      </a:r>
                      <a:r>
                        <a:rPr lang="en-US" sz="1000" kern="100" dirty="0">
                          <a:effectLst/>
                          <a:latin typeface="Times New Roman"/>
                          <a:ea typeface="宋体"/>
                        </a:rPr>
                        <a:t>5</a:t>
                      </a:r>
                      <a:r>
                        <a:rPr lang="zh-CN" sz="1000" kern="100" dirty="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i="1"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i="1" kern="100" dirty="0">
                          <a:effectLst/>
                          <a:latin typeface="宋体"/>
                          <a:ea typeface="宋体"/>
                        </a:rPr>
                        <a:t> </a:t>
                      </a:r>
                      <a:endParaRPr lang="zh-CN" sz="8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spTree>
    <p:extLst>
      <p:ext uri="{BB962C8B-B14F-4D97-AF65-F5344CB8AC3E}">
        <p14:creationId xmlns:p14="http://schemas.microsoft.com/office/powerpoint/2010/main" val="838689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3</a:t>
            </a:r>
            <a:r>
              <a:rPr lang="zh-CN" altLang="en-US" sz="2400" dirty="0" smtClean="0">
                <a:latin typeface="宋体" pitchFamily="2" charset="-122"/>
                <a:ea typeface="宋体" pitchFamily="2" charset="-122"/>
              </a:rPr>
              <a:t>条，主要是安评报告内容，不符则扣分；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安评报告无整改要求的不需提供整改确认书；</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对日常风险管理只查制度和对应制度的评估记录有无，无则扣分；</a:t>
            </a:r>
            <a:endParaRPr lang="en-US" altLang="zh-CN" sz="2400" dirty="0" smtClean="0">
              <a:latin typeface="宋体" pitchFamily="2" charset="-122"/>
              <a:ea typeface="宋体" pitchFamily="2" charset="-122"/>
            </a:endParaRPr>
          </a:p>
          <a:p>
            <a:r>
              <a:rPr lang="zh-CN" altLang="en-US" sz="2400" dirty="0" smtClean="0">
                <a:solidFill>
                  <a:srgbClr val="FF0000"/>
                </a:solidFill>
                <a:latin typeface="宋体" pitchFamily="2" charset="-122"/>
                <a:ea typeface="宋体" pitchFamily="2" charset="-122"/>
              </a:rPr>
              <a:t>询问操作人员应在不影响其正常工作的情况下，一般</a:t>
            </a:r>
            <a:r>
              <a:rPr lang="en-US" altLang="zh-CN" sz="2400" dirty="0" smtClean="0">
                <a:solidFill>
                  <a:srgbClr val="FF0000"/>
                </a:solidFill>
                <a:latin typeface="宋体" pitchFamily="2" charset="-122"/>
                <a:ea typeface="宋体" pitchFamily="2" charset="-122"/>
              </a:rPr>
              <a:t>1-2</a:t>
            </a:r>
            <a:r>
              <a:rPr lang="zh-CN" altLang="en-US" sz="2400" dirty="0" smtClean="0">
                <a:solidFill>
                  <a:srgbClr val="FF0000"/>
                </a:solidFill>
                <a:latin typeface="宋体" pitchFamily="2" charset="-122"/>
                <a:ea typeface="宋体" pitchFamily="2" charset="-122"/>
              </a:rPr>
              <a:t>名（以下各要素相同）并就询问情况酌情况打分。</a:t>
            </a:r>
            <a:endParaRPr lang="en-US" altLang="zh-CN" sz="2400" dirty="0" smtClean="0">
              <a:solidFill>
                <a:srgbClr val="FF0000"/>
              </a:solidFill>
              <a:latin typeface="宋体" pitchFamily="2" charset="-122"/>
              <a:ea typeface="宋体" pitchFamily="2" charset="-122"/>
            </a:endParaRPr>
          </a:p>
          <a:p>
            <a:pPr marL="82296" indent="0">
              <a:buNone/>
            </a:pPr>
            <a:endParaRPr lang="en-US" altLang="zh-CN" sz="2400" dirty="0" smtClean="0">
              <a:solidFill>
                <a:srgbClr val="FF0000"/>
              </a:solidFill>
              <a:latin typeface="宋体" pitchFamily="2" charset="-122"/>
              <a:ea typeface="宋体" pitchFamily="2" charset="-122"/>
            </a:endParaRPr>
          </a:p>
          <a:p>
            <a:endParaRPr lang="en-US" altLang="zh-CN" sz="2400" dirty="0" smtClean="0">
              <a:solidFill>
                <a:srgbClr val="FF0000"/>
              </a:solidFill>
              <a:latin typeface="宋体" pitchFamily="2" charset="-122"/>
              <a:ea typeface="宋体" pitchFamily="2" charset="-122"/>
            </a:endParaRPr>
          </a:p>
          <a:p>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1835476314"/>
              </p:ext>
            </p:extLst>
          </p:nvPr>
        </p:nvGraphicFramePr>
        <p:xfrm>
          <a:off x="539552" y="1159203"/>
          <a:ext cx="8496938" cy="5798633"/>
        </p:xfrm>
        <a:graphic>
          <a:graphicData uri="http://schemas.openxmlformats.org/drawingml/2006/table">
            <a:tbl>
              <a:tblPr/>
              <a:tblGrid>
                <a:gridCol w="502283"/>
                <a:gridCol w="1682645"/>
                <a:gridCol w="1841701"/>
                <a:gridCol w="1430946"/>
                <a:gridCol w="1984572"/>
                <a:gridCol w="535767"/>
                <a:gridCol w="519024"/>
              </a:tblGrid>
              <a:tr h="312233">
                <a:tc gridSpan="7">
                  <a:txBody>
                    <a:bodyPr/>
                    <a:lstStyle/>
                    <a:p>
                      <a:pPr algn="just">
                        <a:lnSpc>
                          <a:spcPts val="1900"/>
                        </a:lnSpc>
                        <a:spcAft>
                          <a:spcPts val="0"/>
                        </a:spcAft>
                      </a:pPr>
                      <a:r>
                        <a:rPr lang="en-US" sz="1000" b="1" kern="100" dirty="0">
                          <a:effectLst/>
                          <a:latin typeface="宋体"/>
                          <a:ea typeface="宋体"/>
                        </a:rPr>
                        <a:t>4  </a:t>
                      </a:r>
                      <a:r>
                        <a:rPr lang="zh-CN" sz="1000" b="1" kern="100" dirty="0">
                          <a:effectLst/>
                          <a:latin typeface="Times New Roman"/>
                          <a:ea typeface="宋体"/>
                        </a:rPr>
                        <a:t>培训教育（</a:t>
                      </a:r>
                      <a:r>
                        <a:rPr lang="en-US" sz="1000" b="1" kern="100" dirty="0">
                          <a:effectLst/>
                          <a:latin typeface="Times New Roman"/>
                          <a:ea typeface="宋体"/>
                        </a:rPr>
                        <a:t>100</a:t>
                      </a:r>
                      <a:r>
                        <a:rPr lang="zh-CN" sz="1000" b="1" kern="100" dirty="0">
                          <a:effectLst/>
                          <a:latin typeface="Times New Roman"/>
                          <a:ea typeface="宋体"/>
                        </a:rPr>
                        <a:t>）</a:t>
                      </a:r>
                      <a:r>
                        <a:rPr lang="en-US" sz="1000" b="1" kern="100" dirty="0">
                          <a:effectLst/>
                          <a:latin typeface="Times New Roman"/>
                          <a:ea typeface="宋体"/>
                        </a:rPr>
                        <a:t>                         </a:t>
                      </a:r>
                      <a:r>
                        <a:rPr lang="zh-CN" sz="1000" kern="0" dirty="0">
                          <a:effectLst/>
                          <a:latin typeface="Times New Roman"/>
                          <a:ea typeface="宋体"/>
                        </a:rPr>
                        <a:t>（权重系数</a:t>
                      </a:r>
                      <a:r>
                        <a:rPr lang="en-US" sz="1000" kern="0" dirty="0">
                          <a:effectLst/>
                          <a:latin typeface="Times New Roman"/>
                          <a:ea typeface="宋体"/>
                        </a:rPr>
                        <a:t>0.05</a:t>
                      </a:r>
                      <a:r>
                        <a:rPr lang="zh-CN" sz="1000" kern="0" dirty="0">
                          <a:effectLst/>
                          <a:latin typeface="Times New Roman"/>
                          <a:ea typeface="宋体"/>
                        </a:rPr>
                        <a:t>）</a:t>
                      </a:r>
                      <a:r>
                        <a:rPr lang="en-US" sz="1000" b="1" kern="100" dirty="0">
                          <a:effectLst/>
                          <a:latin typeface="宋体"/>
                          <a:ea typeface="宋体"/>
                        </a:rPr>
                        <a:t>                                                                   (</a:t>
                      </a:r>
                      <a:r>
                        <a:rPr lang="zh-CN" sz="1000" b="1" kern="100" dirty="0">
                          <a:effectLst/>
                          <a:latin typeface="Times New Roman"/>
                          <a:ea typeface="宋体"/>
                        </a:rPr>
                        <a:t>评审得分：分）</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422617">
                <a:tc>
                  <a:txBody>
                    <a:bodyPr/>
                    <a:lstStyle/>
                    <a:p>
                      <a:pPr algn="ctr">
                        <a:lnSpc>
                          <a:spcPts val="1800"/>
                        </a:lnSpc>
                        <a:spcAft>
                          <a:spcPts val="0"/>
                        </a:spcAft>
                      </a:pPr>
                      <a:r>
                        <a:rPr lang="en-US" sz="1000" b="1" kern="100">
                          <a:effectLst/>
                          <a:latin typeface="宋体"/>
                          <a:ea typeface="宋体"/>
                        </a:rPr>
                        <a:t>B</a:t>
                      </a:r>
                      <a:r>
                        <a:rPr lang="zh-CN" sz="1000" b="1" kern="100">
                          <a:effectLst/>
                          <a:latin typeface="Times New Roman"/>
                          <a:ea typeface="宋体"/>
                        </a:rPr>
                        <a:t>级要素</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800" b="1" kern="100">
                          <a:effectLst/>
                          <a:latin typeface="Times New Roman"/>
                          <a:ea typeface="宋体"/>
                        </a:rPr>
                        <a:t>扣分</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800" b="1" kern="100">
                          <a:effectLst/>
                          <a:latin typeface="Times New Roman"/>
                          <a:ea typeface="宋体"/>
                        </a:rPr>
                        <a:t>备注</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6790">
                <a:tc>
                  <a:txBody>
                    <a:bodyPr/>
                    <a:lstStyle/>
                    <a:p>
                      <a:pPr algn="just">
                        <a:lnSpc>
                          <a:spcPts val="1800"/>
                        </a:lnSpc>
                        <a:spcAft>
                          <a:spcPts val="0"/>
                        </a:spcAft>
                      </a:pPr>
                      <a:r>
                        <a:rPr lang="en-US" sz="1000" b="1" kern="100">
                          <a:effectLst/>
                          <a:latin typeface="宋体"/>
                          <a:ea typeface="宋体"/>
                        </a:rPr>
                        <a:t>4.1</a:t>
                      </a:r>
                      <a:r>
                        <a:rPr lang="zh-CN" sz="1000" b="1" kern="100">
                          <a:effectLst/>
                          <a:latin typeface="Times New Roman"/>
                          <a:ea typeface="宋体"/>
                        </a:rPr>
                        <a:t>培训教育管理（</a:t>
                      </a:r>
                      <a:r>
                        <a:rPr lang="en-US" sz="1000" b="1" kern="100">
                          <a:effectLst/>
                          <a:latin typeface="Times New Roman"/>
                          <a:ea typeface="宋体"/>
                        </a:rPr>
                        <a:t>30</a:t>
                      </a:r>
                      <a:r>
                        <a:rPr lang="zh-CN" sz="1000" b="1" kern="100">
                          <a:effectLst/>
                          <a:latin typeface="Times New Roman"/>
                          <a:ea typeface="宋体"/>
                        </a:rPr>
                        <a:t>）</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加油站（或上级公司）制定年度安全培训教育计划并实施。</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制定安全培训、教育计划并实施。</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安全培训、教育计划及实施情况资料。</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未制定全员安全培训、教育计划，扣</a:t>
                      </a:r>
                      <a:r>
                        <a:rPr lang="en-US" sz="1000" kern="100">
                          <a:effectLst/>
                          <a:latin typeface="Times New Roman"/>
                          <a:ea typeface="宋体"/>
                        </a:rPr>
                        <a:t>30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800"/>
                        </a:lnSpc>
                        <a:spcAft>
                          <a:spcPts val="0"/>
                        </a:spcAft>
                      </a:pPr>
                      <a:r>
                        <a:rPr lang="en-US" sz="1000" kern="100">
                          <a:effectLst/>
                          <a:latin typeface="宋体"/>
                          <a:ea typeface="宋体"/>
                        </a:rPr>
                        <a:t>2.</a:t>
                      </a:r>
                      <a:r>
                        <a:rPr lang="zh-CN" sz="1000" kern="100">
                          <a:effectLst/>
                          <a:latin typeface="Times New Roman"/>
                          <a:ea typeface="宋体"/>
                        </a:rPr>
                        <a:t>未按计划实施，扣</a:t>
                      </a:r>
                      <a:r>
                        <a:rPr lang="en-US" sz="1000" kern="100">
                          <a:effectLst/>
                          <a:latin typeface="Times New Roman"/>
                          <a:ea typeface="宋体"/>
                        </a:rPr>
                        <a:t>10</a:t>
                      </a:r>
                      <a:r>
                        <a:rPr lang="zh-CN" sz="1000" kern="10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38093">
                <a:tc>
                  <a:txBody>
                    <a:bodyPr/>
                    <a:lstStyle/>
                    <a:p>
                      <a:pPr algn="just">
                        <a:lnSpc>
                          <a:spcPts val="1800"/>
                        </a:lnSpc>
                        <a:spcAft>
                          <a:spcPts val="0"/>
                        </a:spcAft>
                      </a:pPr>
                      <a:r>
                        <a:rPr lang="en-US" sz="1000" b="1" kern="100">
                          <a:effectLst/>
                          <a:latin typeface="宋体"/>
                          <a:ea typeface="宋体"/>
                        </a:rPr>
                        <a:t>4.2</a:t>
                      </a:r>
                      <a:r>
                        <a:rPr lang="zh-CN" sz="1000" b="1" kern="100">
                          <a:effectLst/>
                          <a:latin typeface="Times New Roman"/>
                          <a:ea typeface="宋体"/>
                        </a:rPr>
                        <a:t>管理人员培训（</a:t>
                      </a:r>
                      <a:r>
                        <a:rPr lang="en-US" sz="1000" b="1" kern="100">
                          <a:effectLst/>
                          <a:latin typeface="Times New Roman"/>
                          <a:ea typeface="宋体"/>
                        </a:rPr>
                        <a:t>30</a:t>
                      </a:r>
                      <a:r>
                        <a:rPr lang="zh-CN" sz="1000" b="1" kern="100">
                          <a:effectLst/>
                          <a:latin typeface="Times New Roman"/>
                          <a:ea typeface="宋体"/>
                        </a:rPr>
                        <a:t>）</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spc="10">
                          <a:effectLst/>
                          <a:latin typeface="宋体"/>
                          <a:ea typeface="宋体"/>
                        </a:rPr>
                        <a:t>1.</a:t>
                      </a:r>
                      <a:r>
                        <a:rPr lang="zh-CN" sz="1000" kern="100" spc="10">
                          <a:effectLst/>
                          <a:latin typeface="Times New Roman"/>
                          <a:ea typeface="宋体"/>
                        </a:rPr>
                        <a:t>加油站主要负责人和安全生产管理人员应接受专门的安全培训教育，</a:t>
                      </a:r>
                      <a:r>
                        <a:rPr lang="zh-CN" sz="1000" kern="100" spc="10">
                          <a:effectLst/>
                          <a:latin typeface="Times New Roman"/>
                          <a:ea typeface="宋体"/>
                          <a:cs typeface="宋体"/>
                        </a:rPr>
                        <a:t>并按规定参加再培训。</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spc="10">
                          <a:effectLst/>
                          <a:latin typeface="宋体"/>
                          <a:ea typeface="宋体"/>
                        </a:rPr>
                        <a:t>1.</a:t>
                      </a:r>
                      <a:r>
                        <a:rPr lang="zh-CN" sz="1000" kern="100" spc="10">
                          <a:effectLst/>
                          <a:latin typeface="Times New Roman"/>
                          <a:ea typeface="宋体"/>
                        </a:rPr>
                        <a:t>加油站主要负责人和安全生产管理人员应接受专门的安全培训教育，</a:t>
                      </a:r>
                      <a:r>
                        <a:rPr lang="zh-CN" sz="1000" kern="100" spc="10">
                          <a:effectLst/>
                          <a:latin typeface="Times New Roman"/>
                          <a:ea typeface="宋体"/>
                          <a:cs typeface="宋体"/>
                        </a:rPr>
                        <a:t>按规定参加再培训。</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800"/>
                        </a:lnSpc>
                        <a:spcAft>
                          <a:spcPts val="0"/>
                        </a:spcAft>
                      </a:pPr>
                      <a:r>
                        <a:rPr lang="en-US" sz="1000" kern="100" spc="10">
                          <a:effectLst/>
                          <a:latin typeface="宋体"/>
                          <a:ea typeface="宋体"/>
                        </a:rPr>
                        <a:t>1.</a:t>
                      </a:r>
                      <a:r>
                        <a:rPr lang="zh-CN" sz="1000" kern="100" spc="10">
                          <a:effectLst/>
                          <a:latin typeface="Times New Roman"/>
                          <a:ea typeface="宋体"/>
                        </a:rPr>
                        <a:t>主要负责人和安全生产管理人员的合格证书。</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主要负责人或安全生产管理人员未取得安监部门对其考核的合格证书，扣</a:t>
                      </a:r>
                      <a:r>
                        <a:rPr lang="en-US" sz="1000" kern="100">
                          <a:effectLst/>
                          <a:latin typeface="Times New Roman"/>
                          <a:ea typeface="宋体"/>
                        </a:rPr>
                        <a:t>30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r>
                        <a:rPr lang="zh-CN" sz="1000" kern="100">
                          <a:effectLst/>
                          <a:latin typeface="Times New Roman"/>
                          <a:ea typeface="宋体"/>
                        </a:rPr>
                        <a:t>。</a:t>
                      </a:r>
                    </a:p>
                    <a:p>
                      <a:pPr algn="just">
                        <a:lnSpc>
                          <a:spcPts val="1800"/>
                        </a:lnSpc>
                        <a:spcAft>
                          <a:spcPts val="0"/>
                        </a:spcAft>
                      </a:pPr>
                      <a:r>
                        <a:rPr lang="en-US" sz="1000" kern="100">
                          <a:effectLst/>
                          <a:latin typeface="宋体"/>
                          <a:ea typeface="宋体"/>
                        </a:rPr>
                        <a:t>2.</a:t>
                      </a:r>
                      <a:r>
                        <a:rPr lang="zh-CN" sz="1000" kern="100">
                          <a:effectLst/>
                          <a:latin typeface="Times New Roman"/>
                          <a:ea typeface="宋体"/>
                        </a:rPr>
                        <a:t>主要负责人和安全生产管理人员未按规定进行再培训，</a:t>
                      </a:r>
                      <a:r>
                        <a:rPr lang="en-US" sz="1000" kern="100">
                          <a:effectLst/>
                          <a:latin typeface="Times New Roman"/>
                          <a:ea typeface="宋体"/>
                        </a:rPr>
                        <a:t>1</a:t>
                      </a:r>
                      <a:r>
                        <a:rPr lang="zh-CN" sz="1000" kern="100">
                          <a:effectLst/>
                          <a:latin typeface="Times New Roman"/>
                          <a:ea typeface="宋体"/>
                        </a:rPr>
                        <a:t>人次不符合扣</a:t>
                      </a:r>
                      <a:r>
                        <a:rPr lang="en-US" sz="1000" kern="100">
                          <a:effectLst/>
                          <a:latin typeface="Times New Roman"/>
                          <a:ea typeface="宋体"/>
                        </a:rPr>
                        <a:t>10</a:t>
                      </a:r>
                      <a:r>
                        <a:rPr lang="zh-CN" sz="1000" kern="10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4325">
                <a:tc>
                  <a:txBody>
                    <a:bodyPr/>
                    <a:lstStyle/>
                    <a:p>
                      <a:pPr algn="just">
                        <a:lnSpc>
                          <a:spcPts val="1800"/>
                        </a:lnSpc>
                        <a:spcAft>
                          <a:spcPts val="0"/>
                        </a:spcAft>
                      </a:pPr>
                      <a:r>
                        <a:rPr lang="en-US" sz="1000" b="1" kern="100">
                          <a:effectLst/>
                          <a:latin typeface="宋体"/>
                          <a:ea typeface="宋体"/>
                        </a:rPr>
                        <a:t>4.3</a:t>
                      </a:r>
                      <a:r>
                        <a:rPr lang="zh-CN" sz="1000" b="1" kern="100">
                          <a:effectLst/>
                          <a:latin typeface="Times New Roman"/>
                          <a:ea typeface="宋体"/>
                        </a:rPr>
                        <a:t>从业人员培训教育（</a:t>
                      </a:r>
                      <a:r>
                        <a:rPr lang="en-US" sz="1000" b="1" kern="100">
                          <a:effectLst/>
                          <a:latin typeface="Times New Roman"/>
                          <a:ea typeface="宋体"/>
                        </a:rPr>
                        <a:t>25</a:t>
                      </a:r>
                      <a:r>
                        <a:rPr lang="zh-CN" sz="1000" b="1" kern="100">
                          <a:effectLst/>
                          <a:latin typeface="Times New Roman"/>
                          <a:ea typeface="宋体"/>
                        </a:rPr>
                        <a:t>）</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加油站（或上级公司）应对从业人员</a:t>
                      </a:r>
                      <a:r>
                        <a:rPr lang="en-US" sz="1000" kern="100">
                          <a:effectLst/>
                          <a:latin typeface="Times New Roman"/>
                          <a:ea typeface="宋体"/>
                        </a:rPr>
                        <a:t>{</a:t>
                      </a:r>
                      <a:r>
                        <a:rPr lang="zh-CN" sz="1000" kern="100">
                          <a:effectLst/>
                          <a:latin typeface="Times New Roman"/>
                          <a:ea typeface="宋体"/>
                        </a:rPr>
                        <a:t>包括新进人员、转岗、脱离岗位六个月以上</a:t>
                      </a:r>
                      <a:r>
                        <a:rPr lang="en-US" sz="1000" kern="100">
                          <a:effectLst/>
                          <a:latin typeface="Times New Roman"/>
                          <a:ea typeface="宋体"/>
                        </a:rPr>
                        <a:t>(</a:t>
                      </a:r>
                      <a:r>
                        <a:rPr lang="zh-CN" sz="1000" kern="100">
                          <a:effectLst/>
                          <a:latin typeface="Times New Roman"/>
                          <a:ea typeface="宋体"/>
                        </a:rPr>
                        <a:t>含六个月</a:t>
                      </a:r>
                      <a:r>
                        <a:rPr lang="en-US" sz="1000" kern="100">
                          <a:effectLst/>
                          <a:latin typeface="Times New Roman"/>
                          <a:ea typeface="宋体"/>
                        </a:rPr>
                        <a:t>)</a:t>
                      </a:r>
                      <a:r>
                        <a:rPr lang="zh-CN" sz="1000" kern="100">
                          <a:effectLst/>
                          <a:latin typeface="Times New Roman"/>
                          <a:ea typeface="宋体"/>
                        </a:rPr>
                        <a:t>者</a:t>
                      </a:r>
                      <a:r>
                        <a:rPr lang="en-US" sz="1000" kern="100">
                          <a:effectLst/>
                          <a:latin typeface="Times New Roman"/>
                          <a:ea typeface="宋体"/>
                        </a:rPr>
                        <a:t>}</a:t>
                      </a:r>
                      <a:r>
                        <a:rPr lang="zh-CN" sz="1000" kern="100">
                          <a:effectLst/>
                          <a:latin typeface="Times New Roman"/>
                          <a:ea typeface="宋体"/>
                        </a:rPr>
                        <a:t>进行安全培训教育，并经考核合格后方可上岗。</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对从业人员进行安全培训教育，并经加油站（或上级公司）考核合格后方可上岗。</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安全培训记录；</a:t>
                      </a:r>
                    </a:p>
                    <a:p>
                      <a:pPr algn="just">
                        <a:lnSpc>
                          <a:spcPts val="1800"/>
                        </a:lnSpc>
                        <a:spcAft>
                          <a:spcPts val="0"/>
                        </a:spcAft>
                      </a:pPr>
                      <a:r>
                        <a:rPr lang="en-US" sz="1000" kern="100">
                          <a:effectLst/>
                          <a:latin typeface="宋体"/>
                          <a:ea typeface="宋体"/>
                        </a:rPr>
                        <a:t>2.</a:t>
                      </a:r>
                      <a:r>
                        <a:rPr lang="zh-CN" sz="1000" kern="100">
                          <a:effectLst/>
                          <a:latin typeface="Times New Roman"/>
                          <a:ea typeface="宋体"/>
                        </a:rPr>
                        <a:t>从业人员上岗证。</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加油站未对从业人员</a:t>
                      </a:r>
                      <a:r>
                        <a:rPr lang="en-US" sz="1000" kern="100">
                          <a:effectLst/>
                          <a:latin typeface="Times New Roman"/>
                          <a:ea typeface="宋体"/>
                        </a:rPr>
                        <a:t>{</a:t>
                      </a:r>
                      <a:r>
                        <a:rPr lang="zh-CN" sz="1000" kern="100">
                          <a:effectLst/>
                          <a:latin typeface="Times New Roman"/>
                          <a:ea typeface="宋体"/>
                        </a:rPr>
                        <a:t>包括新进人员、转岗、脱离岗位一年以上</a:t>
                      </a:r>
                      <a:r>
                        <a:rPr lang="en-US" sz="1000" kern="100">
                          <a:effectLst/>
                          <a:latin typeface="Times New Roman"/>
                          <a:ea typeface="宋体"/>
                        </a:rPr>
                        <a:t>(</a:t>
                      </a:r>
                      <a:r>
                        <a:rPr lang="zh-CN" sz="1000" kern="100">
                          <a:effectLst/>
                          <a:latin typeface="Times New Roman"/>
                          <a:ea typeface="宋体"/>
                        </a:rPr>
                        <a:t>含一年</a:t>
                      </a:r>
                      <a:r>
                        <a:rPr lang="en-US" sz="1000" kern="100">
                          <a:effectLst/>
                          <a:latin typeface="Times New Roman"/>
                          <a:ea typeface="宋体"/>
                        </a:rPr>
                        <a:t>)</a:t>
                      </a:r>
                      <a:r>
                        <a:rPr lang="zh-CN" sz="1000" kern="100">
                          <a:effectLst/>
                          <a:latin typeface="Times New Roman"/>
                          <a:ea typeface="宋体"/>
                        </a:rPr>
                        <a:t>者</a:t>
                      </a:r>
                      <a:r>
                        <a:rPr lang="en-US" sz="1000" kern="100">
                          <a:effectLst/>
                          <a:latin typeface="Times New Roman"/>
                          <a:ea typeface="宋体"/>
                        </a:rPr>
                        <a:t>}</a:t>
                      </a:r>
                      <a:r>
                        <a:rPr lang="zh-CN" sz="1000" kern="100">
                          <a:effectLst/>
                          <a:latin typeface="Times New Roman"/>
                          <a:ea typeface="宋体"/>
                        </a:rPr>
                        <a:t>进行安全培训教育，扣</a:t>
                      </a:r>
                      <a:r>
                        <a:rPr lang="en-US" sz="1000" kern="100">
                          <a:effectLst/>
                          <a:latin typeface="Times New Roman"/>
                          <a:ea typeface="宋体"/>
                        </a:rPr>
                        <a:t>25</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800"/>
                        </a:lnSpc>
                        <a:spcAft>
                          <a:spcPts val="0"/>
                        </a:spcAft>
                      </a:pPr>
                      <a:r>
                        <a:rPr lang="en-US" sz="1000" kern="100">
                          <a:effectLst/>
                          <a:latin typeface="宋体"/>
                          <a:ea typeface="宋体"/>
                        </a:rPr>
                        <a:t>2.</a:t>
                      </a:r>
                      <a:r>
                        <a:rPr lang="zh-CN" sz="1000" kern="100">
                          <a:effectLst/>
                          <a:latin typeface="Times New Roman"/>
                          <a:ea typeface="宋体"/>
                        </a:rPr>
                        <a:t>从业人员无上岗证，</a:t>
                      </a:r>
                      <a:r>
                        <a:rPr lang="en-US" sz="1000" kern="100">
                          <a:effectLst/>
                          <a:latin typeface="Times New Roman"/>
                          <a:ea typeface="宋体"/>
                        </a:rPr>
                        <a:t>1</a:t>
                      </a:r>
                      <a:r>
                        <a:rPr lang="zh-CN" sz="1000" kern="100">
                          <a:effectLst/>
                          <a:latin typeface="Times New Roman"/>
                          <a:ea typeface="宋体"/>
                        </a:rPr>
                        <a:t>人次扣</a:t>
                      </a:r>
                      <a:r>
                        <a:rPr lang="en-US" sz="1000" kern="100">
                          <a:effectLst/>
                          <a:latin typeface="Times New Roman"/>
                          <a:ea typeface="宋体"/>
                        </a:rPr>
                        <a:t>5</a:t>
                      </a:r>
                      <a:r>
                        <a:rPr lang="zh-CN" sz="1000" kern="10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0558">
                <a:tc>
                  <a:txBody>
                    <a:bodyPr/>
                    <a:lstStyle/>
                    <a:p>
                      <a:pPr algn="just">
                        <a:lnSpc>
                          <a:spcPts val="1800"/>
                        </a:lnSpc>
                        <a:spcAft>
                          <a:spcPts val="0"/>
                        </a:spcAft>
                      </a:pPr>
                      <a:r>
                        <a:rPr lang="en-US" sz="1000" b="1" kern="100">
                          <a:effectLst/>
                          <a:latin typeface="宋体"/>
                          <a:ea typeface="宋体"/>
                        </a:rPr>
                        <a:t>4.4</a:t>
                      </a:r>
                      <a:r>
                        <a:rPr lang="zh-CN" sz="1000" b="1" kern="100">
                          <a:effectLst/>
                          <a:latin typeface="Times New Roman"/>
                          <a:ea typeface="宋体"/>
                        </a:rPr>
                        <a:t>其他人员培训教育（</a:t>
                      </a:r>
                      <a:r>
                        <a:rPr lang="en-US" sz="1000" b="1" kern="100">
                          <a:effectLst/>
                          <a:latin typeface="Times New Roman"/>
                          <a:ea typeface="宋体"/>
                        </a:rPr>
                        <a:t>15</a:t>
                      </a:r>
                      <a:r>
                        <a:rPr lang="zh-CN" sz="1000" b="1" kern="100">
                          <a:effectLst/>
                          <a:latin typeface="Times New Roman"/>
                          <a:ea typeface="宋体"/>
                        </a:rPr>
                        <a:t>）</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加油站（或上级公司）应对</a:t>
                      </a:r>
                      <a:r>
                        <a:rPr lang="zh-CN" sz="1000" kern="100" spc="10">
                          <a:effectLst/>
                          <a:latin typeface="Times New Roman"/>
                          <a:ea typeface="宋体"/>
                        </a:rPr>
                        <a:t>承包商</a:t>
                      </a:r>
                      <a:r>
                        <a:rPr lang="zh-CN" sz="1000" kern="100">
                          <a:effectLst/>
                          <a:latin typeface="Times New Roman"/>
                          <a:ea typeface="宋体"/>
                        </a:rPr>
                        <a:t>等人员进行有关安全规定及安全注意事项的培训教育。</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a:effectLst/>
                          <a:latin typeface="宋体"/>
                          <a:ea typeface="宋体"/>
                        </a:rPr>
                        <a:t>1.</a:t>
                      </a:r>
                      <a:r>
                        <a:rPr lang="zh-CN" sz="1000" kern="100">
                          <a:effectLst/>
                          <a:latin typeface="Times New Roman"/>
                          <a:ea typeface="宋体"/>
                        </a:rPr>
                        <a:t>加油站（或上级公司）应对承包商人员进行有关安全规定及安全注意事项的培训教育。</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800"/>
                        </a:lnSpc>
                        <a:spcAft>
                          <a:spcPts val="0"/>
                        </a:spcAft>
                      </a:pPr>
                      <a:r>
                        <a:rPr lang="en-US" sz="1000" kern="100" spc="10">
                          <a:effectLst/>
                          <a:latin typeface="宋体"/>
                          <a:ea typeface="宋体"/>
                        </a:rPr>
                        <a:t>1.</a:t>
                      </a:r>
                      <a:r>
                        <a:rPr lang="zh-CN" sz="1000" kern="100" spc="10">
                          <a:effectLst/>
                          <a:latin typeface="Times New Roman"/>
                          <a:ea typeface="宋体"/>
                        </a:rPr>
                        <a:t>承包商</a:t>
                      </a:r>
                      <a:r>
                        <a:rPr lang="zh-CN" sz="1000" kern="100">
                          <a:effectLst/>
                          <a:latin typeface="Times New Roman"/>
                          <a:ea typeface="宋体"/>
                        </a:rPr>
                        <a:t>等人员培训记录。</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1000" kern="100" dirty="0">
                          <a:effectLst/>
                          <a:latin typeface="宋体"/>
                          <a:ea typeface="宋体"/>
                        </a:rPr>
                        <a:t>1.</a:t>
                      </a:r>
                      <a:r>
                        <a:rPr lang="zh-CN" sz="1000" kern="100" dirty="0">
                          <a:effectLst/>
                          <a:latin typeface="Times New Roman"/>
                          <a:ea typeface="宋体"/>
                        </a:rPr>
                        <a:t>加油站未对</a:t>
                      </a:r>
                      <a:r>
                        <a:rPr lang="zh-CN" sz="1000" kern="100" spc="10" dirty="0">
                          <a:effectLst/>
                          <a:latin typeface="Times New Roman"/>
                          <a:ea typeface="宋体"/>
                        </a:rPr>
                        <a:t>承包商</a:t>
                      </a:r>
                      <a:r>
                        <a:rPr lang="zh-CN" sz="1000" kern="100" dirty="0">
                          <a:effectLst/>
                          <a:latin typeface="Times New Roman"/>
                          <a:ea typeface="宋体"/>
                        </a:rPr>
                        <a:t>等人员进行有关安全规定及安全注意事项的培训教育，扣</a:t>
                      </a:r>
                      <a:r>
                        <a:rPr lang="en-US" sz="1000" kern="100" dirty="0">
                          <a:effectLst/>
                          <a:latin typeface="Times New Roman"/>
                          <a:ea typeface="宋体"/>
                        </a:rPr>
                        <a:t>15</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just">
                        <a:lnSpc>
                          <a:spcPts val="1800"/>
                        </a:lnSpc>
                        <a:spcAft>
                          <a:spcPts val="0"/>
                        </a:spcAft>
                      </a:pPr>
                      <a:r>
                        <a:rPr lang="en-US" sz="1000" kern="100" dirty="0">
                          <a:effectLst/>
                          <a:latin typeface="宋体"/>
                          <a:ea typeface="宋体"/>
                        </a:rPr>
                        <a:t>2.</a:t>
                      </a:r>
                      <a:r>
                        <a:rPr lang="zh-CN" sz="1000" kern="100" dirty="0">
                          <a:effectLst/>
                          <a:latin typeface="Times New Roman"/>
                          <a:ea typeface="宋体"/>
                        </a:rPr>
                        <a:t>不符合标准要求，</a:t>
                      </a:r>
                      <a:r>
                        <a:rPr lang="en-US" sz="1000" kern="100" dirty="0">
                          <a:effectLst/>
                          <a:latin typeface="Times New Roman"/>
                          <a:ea typeface="宋体"/>
                        </a:rPr>
                        <a:t>1</a:t>
                      </a:r>
                      <a:r>
                        <a:rPr lang="zh-CN" sz="1000" kern="100" dirty="0">
                          <a:effectLst/>
                          <a:latin typeface="Times New Roman"/>
                          <a:ea typeface="宋体"/>
                        </a:rPr>
                        <a:t>人次扣</a:t>
                      </a:r>
                      <a:r>
                        <a:rPr lang="en-US" sz="1000" kern="100" dirty="0">
                          <a:effectLst/>
                          <a:latin typeface="Times New Roman"/>
                          <a:ea typeface="宋体"/>
                        </a:rPr>
                        <a:t>5</a:t>
                      </a:r>
                      <a:r>
                        <a:rPr lang="zh-CN" sz="1000" kern="100" dirty="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800"/>
                        </a:lnSpc>
                        <a:spcAft>
                          <a:spcPts val="0"/>
                        </a:spcAft>
                      </a:pPr>
                      <a:r>
                        <a:rPr lang="en-US" sz="800" kern="100" dirty="0">
                          <a:effectLst/>
                          <a:latin typeface="宋体"/>
                          <a:ea typeface="宋体"/>
                        </a:rPr>
                        <a:t> </a:t>
                      </a:r>
                      <a:endParaRPr lang="zh-CN" sz="8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05355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4</a:t>
            </a:r>
            <a:r>
              <a:rPr lang="zh-CN" altLang="en-US" sz="2400" dirty="0" smtClean="0">
                <a:latin typeface="宋体" pitchFamily="2" charset="-122"/>
                <a:ea typeface="宋体" pitchFamily="2" charset="-122"/>
              </a:rPr>
              <a:t>条，不符合的则扣分；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多人次不符情况，最多扣分不超过</a:t>
            </a:r>
            <a:r>
              <a:rPr lang="en-US" altLang="zh-CN" sz="2400" dirty="0" smtClean="0">
                <a:latin typeface="宋体" pitchFamily="2" charset="-122"/>
                <a:ea typeface="宋体" pitchFamily="2" charset="-122"/>
              </a:rPr>
              <a:t>2</a:t>
            </a:r>
            <a:r>
              <a:rPr lang="zh-CN" altLang="en-US" sz="2400" dirty="0" smtClean="0">
                <a:latin typeface="宋体" pitchFamily="2" charset="-122"/>
                <a:ea typeface="宋体" pitchFamily="2" charset="-122"/>
              </a:rPr>
              <a:t>名；</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从业人员上岗证由单个加油站自制或集团化管理公司统一。</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条款中当年无该项业务活动（如施工承包商）的则不作检查和扣分。</a:t>
            </a:r>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4118091887"/>
              </p:ext>
            </p:extLst>
          </p:nvPr>
        </p:nvGraphicFramePr>
        <p:xfrm>
          <a:off x="539552" y="1340768"/>
          <a:ext cx="8394896" cy="5479669"/>
        </p:xfrm>
        <a:graphic>
          <a:graphicData uri="http://schemas.openxmlformats.org/drawingml/2006/table">
            <a:tbl>
              <a:tblPr/>
              <a:tblGrid>
                <a:gridCol w="496250"/>
                <a:gridCol w="1159934"/>
                <a:gridCol w="2322088"/>
                <a:gridCol w="1420929"/>
                <a:gridCol w="1953571"/>
                <a:gridCol w="529333"/>
                <a:gridCol w="512791"/>
              </a:tblGrid>
              <a:tr h="247269">
                <a:tc gridSpan="7">
                  <a:txBody>
                    <a:bodyPr/>
                    <a:lstStyle/>
                    <a:p>
                      <a:pPr algn="just">
                        <a:lnSpc>
                          <a:spcPts val="1900"/>
                        </a:lnSpc>
                        <a:spcAft>
                          <a:spcPts val="0"/>
                        </a:spcAft>
                      </a:pPr>
                      <a:r>
                        <a:rPr lang="en-US" sz="1000" b="1" kern="100">
                          <a:effectLst/>
                          <a:latin typeface="宋体"/>
                          <a:ea typeface="宋体"/>
                        </a:rPr>
                        <a:t>5 </a:t>
                      </a:r>
                      <a:r>
                        <a:rPr lang="zh-CN" sz="1000" b="1" kern="100">
                          <a:effectLst/>
                          <a:latin typeface="Times New Roman"/>
                          <a:ea typeface="宋体"/>
                        </a:rPr>
                        <a:t>安全管理制度（</a:t>
                      </a:r>
                      <a:r>
                        <a:rPr lang="en-US" sz="1000" b="1" kern="100">
                          <a:effectLst/>
                          <a:latin typeface="Times New Roman"/>
                          <a:ea typeface="宋体"/>
                        </a:rPr>
                        <a:t>100</a:t>
                      </a:r>
                      <a:r>
                        <a:rPr lang="zh-CN" sz="1000" b="1" kern="100">
                          <a:effectLst/>
                          <a:latin typeface="Times New Roman"/>
                          <a:ea typeface="宋体"/>
                        </a:rPr>
                        <a:t>）</a:t>
                      </a:r>
                      <a:r>
                        <a:rPr lang="en-US" sz="1000" b="1" kern="100">
                          <a:effectLst/>
                          <a:latin typeface="Times New Roman"/>
                          <a:ea typeface="宋体"/>
                        </a:rPr>
                        <a:t>  </a:t>
                      </a:r>
                      <a:r>
                        <a:rPr lang="zh-CN" sz="1000" kern="0">
                          <a:effectLst/>
                          <a:latin typeface="Times New Roman"/>
                          <a:ea typeface="宋体"/>
                        </a:rPr>
                        <a:t>（权重系数</a:t>
                      </a:r>
                      <a:r>
                        <a:rPr lang="en-US" sz="1000" kern="0">
                          <a:effectLst/>
                          <a:latin typeface="Times New Roman"/>
                          <a:ea typeface="宋体"/>
                        </a:rPr>
                        <a:t>0.05</a:t>
                      </a:r>
                      <a:r>
                        <a:rPr lang="zh-CN" sz="1000" kern="0">
                          <a:effectLst/>
                          <a:latin typeface="Times New Roman"/>
                          <a:ea typeface="宋体"/>
                        </a:rPr>
                        <a:t>）</a:t>
                      </a:r>
                      <a:r>
                        <a:rPr lang="en-US" sz="1000" b="1" kern="100">
                          <a:effectLst/>
                          <a:latin typeface="宋体"/>
                          <a:ea typeface="宋体"/>
                        </a:rPr>
                        <a:t>                                                                (</a:t>
                      </a:r>
                      <a:r>
                        <a:rPr lang="zh-CN" sz="1000" b="1" kern="100">
                          <a:effectLst/>
                          <a:latin typeface="Times New Roman"/>
                          <a:ea typeface="宋体"/>
                        </a:rPr>
                        <a:t>评审得分： 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74352">
                <a:tc>
                  <a:txBody>
                    <a:bodyPr/>
                    <a:lstStyle/>
                    <a:p>
                      <a:pPr algn="ctr">
                        <a:lnSpc>
                          <a:spcPts val="1900"/>
                        </a:lnSpc>
                        <a:spcAft>
                          <a:spcPts val="0"/>
                        </a:spcAft>
                      </a:pPr>
                      <a:r>
                        <a:rPr lang="en-US" sz="1000" b="1" kern="100">
                          <a:effectLst/>
                          <a:latin typeface="宋体"/>
                          <a:ea typeface="宋体"/>
                        </a:rPr>
                        <a:t>B</a:t>
                      </a:r>
                      <a:r>
                        <a:rPr lang="zh-CN" sz="1000" b="1" kern="100">
                          <a:effectLst/>
                          <a:latin typeface="Times New Roman"/>
                          <a:ea typeface="宋体"/>
                        </a:rPr>
                        <a:t>级要素</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扣分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dirty="0">
                          <a:effectLst/>
                          <a:latin typeface="Times New Roman"/>
                          <a:ea typeface="宋体"/>
                        </a:rPr>
                        <a:t>备注</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2097">
                <a:tc>
                  <a:txBody>
                    <a:bodyPr/>
                    <a:lstStyle/>
                    <a:p>
                      <a:pPr algn="just">
                        <a:lnSpc>
                          <a:spcPts val="1700"/>
                        </a:lnSpc>
                        <a:spcAft>
                          <a:spcPts val="0"/>
                        </a:spcAft>
                      </a:pPr>
                      <a:r>
                        <a:rPr lang="en-US" sz="1000" b="1" kern="100" dirty="0">
                          <a:effectLst/>
                          <a:latin typeface="宋体"/>
                          <a:ea typeface="宋体"/>
                        </a:rPr>
                        <a:t>5.1</a:t>
                      </a:r>
                      <a:endParaRPr lang="zh-CN" sz="1000" kern="100" dirty="0">
                        <a:effectLst/>
                        <a:latin typeface="Times New Roman"/>
                        <a:ea typeface="宋体"/>
                      </a:endParaRPr>
                    </a:p>
                    <a:p>
                      <a:pPr algn="just">
                        <a:lnSpc>
                          <a:spcPts val="1700"/>
                        </a:lnSpc>
                        <a:spcAft>
                          <a:spcPts val="0"/>
                        </a:spcAft>
                      </a:pPr>
                      <a:r>
                        <a:rPr lang="zh-CN" sz="1000" b="1" kern="100" dirty="0">
                          <a:effectLst/>
                          <a:latin typeface="Times New Roman"/>
                          <a:ea typeface="宋体"/>
                        </a:rPr>
                        <a:t>规章制度及岗位操作规程（</a:t>
                      </a:r>
                      <a:r>
                        <a:rPr lang="en-US" sz="1000" b="1" kern="100" dirty="0">
                          <a:effectLst/>
                          <a:latin typeface="Times New Roman"/>
                          <a:ea typeface="宋体"/>
                        </a:rPr>
                        <a:t>50</a:t>
                      </a:r>
                      <a:r>
                        <a:rPr lang="zh-CN" sz="1000" b="1" kern="100" dirty="0">
                          <a:effectLst/>
                          <a:latin typeface="Times New Roman"/>
                          <a:ea typeface="宋体"/>
                        </a:rPr>
                        <a:t>）</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1000" kern="0">
                          <a:effectLst/>
                          <a:latin typeface="宋体"/>
                          <a:ea typeface="宋体"/>
                        </a:rPr>
                        <a:t>1.</a:t>
                      </a:r>
                      <a:r>
                        <a:rPr lang="zh-CN" sz="1000" kern="0">
                          <a:effectLst/>
                          <a:latin typeface="Times New Roman"/>
                          <a:ea typeface="宋体"/>
                        </a:rPr>
                        <a:t>加油站（或上级公司）应建立健全安全生产规章制度；</a:t>
                      </a:r>
                      <a:r>
                        <a:rPr lang="zh-CN" sz="1000" kern="100">
                          <a:effectLst/>
                          <a:latin typeface="Times New Roman"/>
                          <a:ea typeface="宋体"/>
                        </a:rPr>
                        <a:t>根据加油站油品的危险性，结合岗位的特点，编制岗位安全操作规程。</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1000" kern="0">
                          <a:effectLst/>
                          <a:latin typeface="宋体"/>
                          <a:ea typeface="宋体"/>
                        </a:rPr>
                        <a:t>1.</a:t>
                      </a:r>
                      <a:r>
                        <a:rPr lang="zh-CN" sz="1000" kern="0">
                          <a:effectLst/>
                          <a:latin typeface="Times New Roman"/>
                          <a:ea typeface="宋体"/>
                        </a:rPr>
                        <a:t>安全生产规章制度至少应包含下列内容：</a:t>
                      </a:r>
                      <a:endParaRPr lang="zh-CN" sz="1000" kern="100">
                        <a:effectLst/>
                        <a:latin typeface="Times New Roman"/>
                        <a:ea typeface="宋体"/>
                      </a:endParaRPr>
                    </a:p>
                    <a:p>
                      <a:pPr algn="just">
                        <a:lnSpc>
                          <a:spcPts val="1700"/>
                        </a:lnSpc>
                        <a:spcAft>
                          <a:spcPts val="0"/>
                        </a:spcAft>
                      </a:pPr>
                      <a:r>
                        <a:rPr lang="zh-CN" sz="1000" kern="0">
                          <a:effectLst/>
                          <a:latin typeface="Times New Roman"/>
                          <a:ea typeface="宋体"/>
                        </a:rPr>
                        <a:t>安全生产责任制；安全例会制度；安全教育培训制度；</a:t>
                      </a:r>
                      <a:r>
                        <a:rPr lang="zh-CN" sz="1000" kern="100">
                          <a:effectLst/>
                          <a:latin typeface="Times New Roman"/>
                          <a:ea typeface="宋体"/>
                        </a:rPr>
                        <a:t>消防管理及消防器材设备的配备、使用和保养的管理制度；安全用电管理制度；</a:t>
                      </a:r>
                      <a:r>
                        <a:rPr lang="zh-CN" sz="1000" kern="0">
                          <a:effectLst/>
                          <a:latin typeface="Times New Roman"/>
                          <a:ea typeface="宋体"/>
                        </a:rPr>
                        <a:t>安全检查制度；事故管理制度；</a:t>
                      </a:r>
                      <a:r>
                        <a:rPr lang="zh-CN" sz="1000" kern="100">
                          <a:effectLst/>
                          <a:latin typeface="Times New Roman"/>
                          <a:ea typeface="宋体"/>
                        </a:rPr>
                        <a:t>个人劳动防护用品的配备、使用和保养管理制度；急救箱配备、使用管理制度；安全隐患排查、报告与事故隐患整改管理制度；</a:t>
                      </a:r>
                      <a:r>
                        <a:rPr lang="zh-CN" sz="1000" kern="0">
                          <a:effectLst/>
                          <a:latin typeface="Times New Roman"/>
                          <a:ea typeface="宋体"/>
                          <a:cs typeface="宋体"/>
                        </a:rPr>
                        <a:t>检维修管理制度和</a:t>
                      </a:r>
                      <a:r>
                        <a:rPr lang="zh-CN" sz="1000" kern="100">
                          <a:effectLst/>
                          <a:latin typeface="Times New Roman"/>
                          <a:ea typeface="宋体"/>
                        </a:rPr>
                        <a:t>作业许可等制度。</a:t>
                      </a:r>
                    </a:p>
                    <a:p>
                      <a:pPr algn="just">
                        <a:lnSpc>
                          <a:spcPts val="1700"/>
                        </a:lnSpc>
                        <a:spcAft>
                          <a:spcPts val="0"/>
                        </a:spcAft>
                      </a:pPr>
                      <a:r>
                        <a:rPr lang="en-US" sz="1000" kern="0">
                          <a:effectLst/>
                          <a:latin typeface="宋体"/>
                          <a:ea typeface="宋体"/>
                        </a:rPr>
                        <a:t>2.</a:t>
                      </a:r>
                      <a:r>
                        <a:rPr lang="zh-CN" sz="1000" kern="0">
                          <a:effectLst/>
                          <a:latin typeface="Times New Roman"/>
                          <a:ea typeface="宋体"/>
                        </a:rPr>
                        <a:t>安全操作规程至少应包含下列内容：</a:t>
                      </a:r>
                      <a:r>
                        <a:rPr lang="zh-CN" sz="1000" kern="100">
                          <a:effectLst/>
                          <a:latin typeface="Times New Roman"/>
                          <a:ea typeface="宋体"/>
                        </a:rPr>
                        <a:t>加油操作规程；卸油操作规程；发电机操作规程；量油操作规程。</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zh-CN" sz="1000" b="1" kern="100">
                          <a:effectLst/>
                          <a:latin typeface="Times New Roman"/>
                          <a:ea typeface="宋体"/>
                        </a:rPr>
                        <a:t>查站内文件或电子文档：</a:t>
                      </a:r>
                      <a:endParaRPr lang="zh-CN" sz="1000" kern="100">
                        <a:effectLst/>
                        <a:latin typeface="Times New Roman"/>
                        <a:ea typeface="宋体"/>
                      </a:endParaRPr>
                    </a:p>
                    <a:p>
                      <a:pPr algn="just">
                        <a:lnSpc>
                          <a:spcPts val="1700"/>
                        </a:lnSpc>
                        <a:spcAft>
                          <a:spcPts val="0"/>
                        </a:spcAft>
                      </a:pPr>
                      <a:r>
                        <a:rPr lang="en-US" sz="1000" kern="100">
                          <a:effectLst/>
                          <a:latin typeface="宋体"/>
                          <a:ea typeface="宋体"/>
                        </a:rPr>
                        <a:t>1.</a:t>
                      </a:r>
                      <a:r>
                        <a:rPr lang="zh-CN" sz="1000" kern="100">
                          <a:effectLst/>
                          <a:latin typeface="Times New Roman"/>
                          <a:ea typeface="宋体"/>
                        </a:rPr>
                        <a:t>安全生产规章制度；</a:t>
                      </a:r>
                    </a:p>
                    <a:p>
                      <a:pPr algn="just">
                        <a:lnSpc>
                          <a:spcPts val="1700"/>
                        </a:lnSpc>
                        <a:spcAft>
                          <a:spcPts val="0"/>
                        </a:spcAft>
                      </a:pPr>
                      <a:r>
                        <a:rPr lang="en-US" sz="1000" kern="100">
                          <a:effectLst/>
                          <a:latin typeface="宋体"/>
                          <a:ea typeface="宋体"/>
                        </a:rPr>
                        <a:t>2.</a:t>
                      </a:r>
                      <a:r>
                        <a:rPr lang="zh-CN" sz="1000" kern="100">
                          <a:effectLst/>
                          <a:latin typeface="Times New Roman"/>
                          <a:ea typeface="宋体"/>
                        </a:rPr>
                        <a:t>岗位安全操作规程。</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1000" kern="100">
                          <a:effectLst/>
                          <a:latin typeface="宋体"/>
                          <a:ea typeface="宋体"/>
                        </a:rPr>
                        <a:t>1.</a:t>
                      </a:r>
                      <a:r>
                        <a:rPr lang="zh-CN" sz="1000" kern="100">
                          <a:effectLst/>
                          <a:latin typeface="Times New Roman"/>
                          <a:ea typeface="宋体"/>
                        </a:rPr>
                        <a:t>无安全生产规章制度扣</a:t>
                      </a:r>
                      <a:r>
                        <a:rPr lang="en-US" sz="1000" kern="100">
                          <a:effectLst/>
                          <a:latin typeface="Times New Roman"/>
                          <a:ea typeface="宋体"/>
                        </a:rPr>
                        <a:t>50</a:t>
                      </a:r>
                      <a:r>
                        <a:rPr lang="zh-CN" sz="1000" kern="100">
                          <a:effectLst/>
                          <a:latin typeface="Times New Roman"/>
                          <a:ea typeface="宋体"/>
                        </a:rPr>
                        <a:t>分、无岗位安全操作规程扣</a:t>
                      </a:r>
                      <a:r>
                        <a:rPr lang="en-US" sz="1000" kern="100">
                          <a:effectLst/>
                          <a:latin typeface="Times New Roman"/>
                          <a:ea typeface="宋体"/>
                        </a:rPr>
                        <a:t>50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700"/>
                        </a:lnSpc>
                        <a:spcAft>
                          <a:spcPts val="0"/>
                        </a:spcAft>
                      </a:pPr>
                      <a:r>
                        <a:rPr lang="en-US" sz="1000" kern="0">
                          <a:effectLst/>
                          <a:latin typeface="宋体"/>
                          <a:ea typeface="宋体"/>
                        </a:rPr>
                        <a:t>2.</a:t>
                      </a:r>
                      <a:r>
                        <a:rPr lang="zh-CN" sz="1000" kern="0">
                          <a:effectLst/>
                          <a:latin typeface="Times New Roman"/>
                          <a:ea typeface="宋体"/>
                        </a:rPr>
                        <a:t>每缺一项制度的，扣</a:t>
                      </a:r>
                      <a:r>
                        <a:rPr lang="en-US" sz="1000" kern="0">
                          <a:effectLst/>
                          <a:latin typeface="Times New Roman"/>
                          <a:ea typeface="宋体"/>
                        </a:rPr>
                        <a:t>5</a:t>
                      </a:r>
                      <a:r>
                        <a:rPr lang="zh-CN" sz="1000" kern="0">
                          <a:effectLst/>
                          <a:latin typeface="Times New Roman"/>
                          <a:ea typeface="宋体"/>
                        </a:rPr>
                        <a:t>分；制度内容不符合规定或与实际不符的，每项扣</a:t>
                      </a:r>
                      <a:r>
                        <a:rPr lang="en-US" sz="1000" kern="0">
                          <a:effectLst/>
                          <a:latin typeface="Times New Roman"/>
                          <a:ea typeface="宋体"/>
                        </a:rPr>
                        <a:t>5</a:t>
                      </a:r>
                      <a:r>
                        <a:rPr lang="zh-CN" sz="1000" kern="0">
                          <a:effectLst/>
                          <a:latin typeface="Times New Roman"/>
                          <a:ea typeface="宋体"/>
                        </a:rPr>
                        <a:t>分。</a:t>
                      </a:r>
                      <a:endParaRPr lang="zh-CN" sz="1000" kern="100">
                        <a:effectLst/>
                        <a:latin typeface="Times New Roman"/>
                        <a:ea typeface="宋体"/>
                      </a:endParaRPr>
                    </a:p>
                    <a:p>
                      <a:pPr algn="just">
                        <a:lnSpc>
                          <a:spcPts val="1700"/>
                        </a:lnSpc>
                        <a:spcAft>
                          <a:spcPts val="0"/>
                        </a:spcAft>
                      </a:pPr>
                      <a:r>
                        <a:rPr lang="en-US" sz="1000" kern="0">
                          <a:effectLst/>
                          <a:latin typeface="宋体"/>
                          <a:ea typeface="宋体"/>
                        </a:rPr>
                        <a:t>3.</a:t>
                      </a:r>
                      <a:r>
                        <a:rPr lang="zh-CN" sz="1000" kern="0">
                          <a:effectLst/>
                          <a:latin typeface="Times New Roman"/>
                          <a:ea typeface="宋体"/>
                        </a:rPr>
                        <a:t>岗位操作规程不齐全的，每缺一个，扣</a:t>
                      </a:r>
                      <a:r>
                        <a:rPr lang="en-US" sz="1000" kern="0">
                          <a:effectLst/>
                          <a:latin typeface="Times New Roman"/>
                          <a:ea typeface="宋体"/>
                        </a:rPr>
                        <a:t>5</a:t>
                      </a:r>
                      <a:r>
                        <a:rPr lang="zh-CN" sz="1000" kern="0">
                          <a:effectLst/>
                          <a:latin typeface="Times New Roman"/>
                          <a:ea typeface="宋体"/>
                        </a:rPr>
                        <a:t>分；</a:t>
                      </a:r>
                      <a:r>
                        <a:rPr lang="zh-CN" sz="1000" kern="100">
                          <a:effectLst/>
                          <a:latin typeface="Times New Roman"/>
                          <a:ea typeface="宋体"/>
                        </a:rPr>
                        <a:t>抽查工作岗位，每发现一处不符合扣</a:t>
                      </a:r>
                      <a:r>
                        <a:rPr lang="en-US" sz="1000" kern="100">
                          <a:effectLst/>
                          <a:latin typeface="Times New Roman"/>
                          <a:ea typeface="宋体"/>
                        </a:rPr>
                        <a:t>5</a:t>
                      </a:r>
                      <a:r>
                        <a:rPr lang="zh-CN" sz="1000" kern="10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800" kern="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800" kern="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2312">
                <a:tc>
                  <a:txBody>
                    <a:bodyPr/>
                    <a:lstStyle/>
                    <a:p>
                      <a:pPr algn="just">
                        <a:lnSpc>
                          <a:spcPts val="1700"/>
                        </a:lnSpc>
                        <a:spcAft>
                          <a:spcPts val="0"/>
                        </a:spcAft>
                      </a:pPr>
                      <a:r>
                        <a:rPr lang="en-US" sz="1000" b="1" kern="100">
                          <a:effectLst/>
                          <a:latin typeface="宋体"/>
                          <a:ea typeface="宋体"/>
                        </a:rPr>
                        <a:t>5.2</a:t>
                      </a:r>
                      <a:endParaRPr lang="zh-CN" sz="1000" kern="100">
                        <a:effectLst/>
                        <a:latin typeface="Times New Roman"/>
                        <a:ea typeface="宋体"/>
                      </a:endParaRPr>
                    </a:p>
                    <a:p>
                      <a:pPr algn="just">
                        <a:lnSpc>
                          <a:spcPts val="1700"/>
                        </a:lnSpc>
                        <a:spcAft>
                          <a:spcPts val="0"/>
                        </a:spcAft>
                      </a:pPr>
                      <a:r>
                        <a:rPr lang="zh-CN" sz="1000" b="1" kern="100">
                          <a:effectLst/>
                          <a:latin typeface="Times New Roman"/>
                          <a:ea typeface="宋体"/>
                        </a:rPr>
                        <a:t>制度、操作规程的修订（</a:t>
                      </a:r>
                      <a:r>
                        <a:rPr lang="en-US" sz="1000" b="1" kern="100">
                          <a:effectLst/>
                          <a:latin typeface="Times New Roman"/>
                          <a:ea typeface="宋体"/>
                        </a:rPr>
                        <a:t>50</a:t>
                      </a:r>
                      <a:r>
                        <a:rPr lang="zh-CN" sz="1000" b="1" kern="100">
                          <a:effectLst/>
                          <a:latin typeface="Times New Roman"/>
                          <a:ea typeface="宋体"/>
                        </a:rPr>
                        <a:t>）</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1000" kern="100">
                          <a:effectLst/>
                          <a:latin typeface="宋体"/>
                          <a:ea typeface="宋体"/>
                        </a:rPr>
                        <a:t>1.</a:t>
                      </a:r>
                      <a:r>
                        <a:rPr lang="zh-CN" sz="1000" kern="100">
                          <a:effectLst/>
                          <a:latin typeface="Times New Roman"/>
                          <a:ea typeface="宋体"/>
                        </a:rPr>
                        <a:t>加油站</a:t>
                      </a:r>
                      <a:r>
                        <a:rPr lang="zh-CN" sz="1000" kern="0">
                          <a:effectLst/>
                          <a:latin typeface="Times New Roman"/>
                          <a:ea typeface="宋体"/>
                        </a:rPr>
                        <a:t>（或上级公司）</a:t>
                      </a:r>
                      <a:r>
                        <a:rPr lang="zh-CN" sz="1000" kern="100">
                          <a:effectLst/>
                          <a:latin typeface="Times New Roman"/>
                          <a:ea typeface="宋体"/>
                        </a:rPr>
                        <a:t>应明确评审和修订安全生产规章制度和操作规程的时机和频次，定期进行评审和修订，确保其有效性和适用性。</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1000" kern="100">
                          <a:effectLst/>
                          <a:latin typeface="宋体"/>
                          <a:ea typeface="宋体"/>
                        </a:rPr>
                        <a:t>1.</a:t>
                      </a:r>
                      <a:r>
                        <a:rPr lang="zh-CN" sz="1000" kern="100">
                          <a:effectLst/>
                          <a:latin typeface="Times New Roman"/>
                          <a:ea typeface="宋体"/>
                        </a:rPr>
                        <a:t>规定安全生产规章制度和操作规程评审、修订的时机和频次；</a:t>
                      </a:r>
                    </a:p>
                    <a:p>
                      <a:pPr algn="just">
                        <a:lnSpc>
                          <a:spcPts val="1700"/>
                        </a:lnSpc>
                        <a:spcAft>
                          <a:spcPts val="0"/>
                        </a:spcAft>
                      </a:pPr>
                      <a:r>
                        <a:rPr lang="en-US" sz="1000" kern="100">
                          <a:effectLst/>
                          <a:latin typeface="宋体"/>
                          <a:ea typeface="宋体"/>
                        </a:rPr>
                        <a:t>2.</a:t>
                      </a:r>
                      <a:r>
                        <a:rPr lang="zh-CN" sz="1000" kern="100">
                          <a:effectLst/>
                          <a:latin typeface="Times New Roman"/>
                          <a:ea typeface="宋体"/>
                        </a:rPr>
                        <a:t>安全生产规章制度、安全操作规程至少每</a:t>
                      </a:r>
                      <a:r>
                        <a:rPr lang="en-US" sz="1000" kern="100">
                          <a:effectLst/>
                          <a:latin typeface="Times New Roman"/>
                          <a:ea typeface="宋体"/>
                        </a:rPr>
                        <a:t>3</a:t>
                      </a:r>
                      <a:r>
                        <a:rPr lang="zh-CN" sz="1000" kern="100">
                          <a:effectLst/>
                          <a:latin typeface="Times New Roman"/>
                          <a:ea typeface="宋体"/>
                        </a:rPr>
                        <a:t>年评审和修订一次。</a:t>
                      </a:r>
                    </a:p>
                    <a:p>
                      <a:pPr algn="just">
                        <a:lnSpc>
                          <a:spcPts val="1700"/>
                        </a:lnSpc>
                        <a:spcAft>
                          <a:spcPts val="0"/>
                        </a:spcAft>
                      </a:pPr>
                      <a:r>
                        <a:rPr lang="en-US" sz="1000" kern="100">
                          <a:effectLst/>
                          <a:latin typeface="宋体"/>
                          <a:ea typeface="宋体"/>
                        </a:rPr>
                        <a:t>3</a:t>
                      </a:r>
                      <a:r>
                        <a:rPr lang="zh-CN" sz="1000" kern="100">
                          <a:effectLst/>
                          <a:latin typeface="Times New Roman"/>
                          <a:ea typeface="宋体"/>
                        </a:rPr>
                        <a:t>、发布安全生产规章制度和岗位操作规程生效文件，并注明生效日期</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zh-CN" sz="1000" b="1" kern="100">
                          <a:effectLst/>
                          <a:latin typeface="Times New Roman"/>
                          <a:ea typeface="宋体"/>
                        </a:rPr>
                        <a:t>查站内文件：</a:t>
                      </a:r>
                      <a:endParaRPr lang="zh-CN" sz="1000" kern="100">
                        <a:effectLst/>
                        <a:latin typeface="Times New Roman"/>
                        <a:ea typeface="宋体"/>
                      </a:endParaRPr>
                    </a:p>
                    <a:p>
                      <a:pPr algn="just">
                        <a:lnSpc>
                          <a:spcPts val="1700"/>
                        </a:lnSpc>
                        <a:spcAft>
                          <a:spcPts val="0"/>
                        </a:spcAft>
                      </a:pPr>
                      <a:r>
                        <a:rPr lang="en-US" sz="1000" kern="100">
                          <a:effectLst/>
                          <a:latin typeface="宋体"/>
                          <a:ea typeface="宋体"/>
                        </a:rPr>
                        <a:t>1.</a:t>
                      </a:r>
                      <a:r>
                        <a:rPr lang="zh-CN" sz="1000" kern="100">
                          <a:effectLst/>
                          <a:latin typeface="Times New Roman"/>
                          <a:ea typeface="宋体"/>
                        </a:rPr>
                        <a:t>管理制度评审和修订制度；</a:t>
                      </a:r>
                    </a:p>
                    <a:p>
                      <a:pPr algn="just">
                        <a:lnSpc>
                          <a:spcPts val="1700"/>
                        </a:lnSpc>
                        <a:spcAft>
                          <a:spcPts val="0"/>
                        </a:spcAft>
                      </a:pPr>
                      <a:r>
                        <a:rPr lang="en-US" sz="1000" kern="100">
                          <a:effectLst/>
                          <a:latin typeface="宋体"/>
                          <a:ea typeface="宋体"/>
                        </a:rPr>
                        <a:t>2.</a:t>
                      </a:r>
                      <a:r>
                        <a:rPr lang="zh-CN" sz="1000" kern="100">
                          <a:effectLst/>
                          <a:latin typeface="Times New Roman"/>
                          <a:ea typeface="宋体"/>
                        </a:rPr>
                        <a:t>评审和修订记录。</a:t>
                      </a:r>
                    </a:p>
                    <a:p>
                      <a:pPr algn="just">
                        <a:lnSpc>
                          <a:spcPts val="1700"/>
                        </a:lnSpc>
                        <a:spcAft>
                          <a:spcPts val="0"/>
                        </a:spcAft>
                      </a:pPr>
                      <a:r>
                        <a:rPr lang="en-US" sz="1000" kern="100">
                          <a:effectLst/>
                          <a:latin typeface="宋体"/>
                          <a:ea typeface="宋体"/>
                        </a:rPr>
                        <a:t>3.</a:t>
                      </a:r>
                      <a:r>
                        <a:rPr lang="zh-CN" sz="1000" kern="100">
                          <a:effectLst/>
                          <a:latin typeface="Times New Roman"/>
                          <a:ea typeface="宋体"/>
                        </a:rPr>
                        <a:t>发布规章制度和操作规程的生效性文件。</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1000" kern="100" dirty="0">
                          <a:effectLst/>
                          <a:latin typeface="宋体"/>
                          <a:ea typeface="宋体"/>
                        </a:rPr>
                        <a:t>1.</a:t>
                      </a:r>
                      <a:r>
                        <a:rPr lang="zh-CN" sz="1000" kern="100" dirty="0">
                          <a:effectLst/>
                          <a:latin typeface="Times New Roman"/>
                          <a:ea typeface="宋体"/>
                        </a:rPr>
                        <a:t>未规定评审和修订时机和频次，或规定的内容不符合要求，扣</a:t>
                      </a:r>
                      <a:r>
                        <a:rPr lang="en-US" sz="1000" kern="100" dirty="0">
                          <a:effectLst/>
                          <a:latin typeface="Times New Roman"/>
                          <a:ea typeface="宋体"/>
                        </a:rPr>
                        <a:t>5</a:t>
                      </a:r>
                      <a:r>
                        <a:rPr lang="zh-CN" sz="1000" kern="100" dirty="0">
                          <a:effectLst/>
                          <a:latin typeface="Times New Roman"/>
                          <a:ea typeface="宋体"/>
                        </a:rPr>
                        <a:t>分；</a:t>
                      </a:r>
                    </a:p>
                    <a:p>
                      <a:pPr algn="just">
                        <a:lnSpc>
                          <a:spcPts val="1700"/>
                        </a:lnSpc>
                        <a:spcAft>
                          <a:spcPts val="0"/>
                        </a:spcAft>
                      </a:pPr>
                      <a:r>
                        <a:rPr lang="en-US" sz="1000" kern="100" dirty="0">
                          <a:effectLst/>
                          <a:latin typeface="宋体"/>
                          <a:ea typeface="宋体"/>
                        </a:rPr>
                        <a:t>2.</a:t>
                      </a:r>
                      <a:r>
                        <a:rPr lang="zh-CN" sz="1000" kern="100" dirty="0">
                          <a:effectLst/>
                          <a:latin typeface="Times New Roman"/>
                          <a:ea typeface="宋体"/>
                        </a:rPr>
                        <a:t>未按规定评审和修订扣</a:t>
                      </a:r>
                      <a:r>
                        <a:rPr lang="en-US" sz="1000" kern="100" dirty="0">
                          <a:effectLst/>
                          <a:latin typeface="Times New Roman"/>
                          <a:ea typeface="宋体"/>
                        </a:rPr>
                        <a:t>10</a:t>
                      </a:r>
                      <a:r>
                        <a:rPr lang="zh-CN" sz="1000" kern="100" dirty="0">
                          <a:effectLst/>
                          <a:latin typeface="Times New Roman"/>
                          <a:ea typeface="宋体"/>
                        </a:rPr>
                        <a:t>分。</a:t>
                      </a:r>
                    </a:p>
                    <a:p>
                      <a:pPr algn="just">
                        <a:lnSpc>
                          <a:spcPts val="1700"/>
                        </a:lnSpc>
                        <a:spcAft>
                          <a:spcPts val="0"/>
                        </a:spcAft>
                      </a:pPr>
                      <a:r>
                        <a:rPr lang="en-US" sz="1000" kern="100" dirty="0">
                          <a:effectLst/>
                          <a:latin typeface="宋体"/>
                          <a:ea typeface="宋体"/>
                        </a:rPr>
                        <a:t>3.</a:t>
                      </a:r>
                      <a:r>
                        <a:rPr lang="zh-CN" sz="1000" kern="100" dirty="0">
                          <a:effectLst/>
                          <a:latin typeface="Times New Roman"/>
                          <a:ea typeface="宋体"/>
                        </a:rPr>
                        <a:t>没有生效性文件的扣</a:t>
                      </a:r>
                      <a:r>
                        <a:rPr lang="en-US" sz="1000" kern="100" dirty="0">
                          <a:effectLst/>
                          <a:latin typeface="Times New Roman"/>
                          <a:ea typeface="宋体"/>
                        </a:rPr>
                        <a:t>10</a:t>
                      </a:r>
                      <a:r>
                        <a:rPr lang="zh-CN" sz="1000" kern="100" dirty="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700"/>
                        </a:lnSpc>
                        <a:spcAft>
                          <a:spcPts val="0"/>
                        </a:spcAft>
                      </a:pPr>
                      <a:r>
                        <a:rPr lang="en-US" sz="800" kern="100" dirty="0">
                          <a:effectLst/>
                          <a:latin typeface="宋体"/>
                          <a:ea typeface="宋体"/>
                        </a:rPr>
                        <a:t> </a:t>
                      </a:r>
                      <a:endParaRPr lang="zh-CN" sz="8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42429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1</a:t>
            </a:r>
            <a:r>
              <a:rPr lang="zh-CN" altLang="en-US" sz="2400" dirty="0" smtClean="0">
                <a:latin typeface="宋体" pitchFamily="2" charset="-122"/>
                <a:ea typeface="宋体" pitchFamily="2" charset="-122"/>
              </a:rPr>
              <a:t>条，不符合则扣分；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仅针对达标标准要求的制度及内容进行检查；</a:t>
            </a:r>
            <a:endParaRPr lang="en-US" altLang="zh-CN" sz="2400" dirty="0" smtClean="0">
              <a:latin typeface="宋体" pitchFamily="2" charset="-122"/>
              <a:ea typeface="宋体" pitchFamily="2" charset="-122"/>
            </a:endParaRPr>
          </a:p>
          <a:p>
            <a:r>
              <a:rPr lang="zh-CN" altLang="en-US" sz="2400" dirty="0" smtClean="0">
                <a:solidFill>
                  <a:srgbClr val="FF0000"/>
                </a:solidFill>
                <a:latin typeface="宋体" pitchFamily="2" charset="-122"/>
                <a:ea typeface="宋体" pitchFamily="2" charset="-122"/>
              </a:rPr>
              <a:t>集团化管理加油站的制度可以统一制订（下同），</a:t>
            </a:r>
            <a:r>
              <a:rPr lang="zh-CN" altLang="en-US" sz="2400" dirty="0" smtClean="0">
                <a:latin typeface="宋体" pitchFamily="2" charset="-122"/>
                <a:ea typeface="宋体" pitchFamily="2" charset="-122"/>
              </a:rPr>
              <a:t>生效文件可以是文件也可以是发布的通知；单个加油站查看签发日期或记录。</a:t>
            </a:r>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1008720005"/>
              </p:ext>
            </p:extLst>
          </p:nvPr>
        </p:nvGraphicFramePr>
        <p:xfrm>
          <a:off x="395536" y="1340768"/>
          <a:ext cx="8538913" cy="5565694"/>
        </p:xfrm>
        <a:graphic>
          <a:graphicData uri="http://schemas.openxmlformats.org/drawingml/2006/table">
            <a:tbl>
              <a:tblPr/>
              <a:tblGrid>
                <a:gridCol w="432048"/>
                <a:gridCol w="2808312"/>
                <a:gridCol w="1152128"/>
                <a:gridCol w="1440160"/>
                <a:gridCol w="1839301"/>
                <a:gridCol w="454124"/>
                <a:gridCol w="412840"/>
              </a:tblGrid>
              <a:tr h="275422">
                <a:tc gridSpan="7">
                  <a:txBody>
                    <a:bodyPr/>
                    <a:lstStyle/>
                    <a:p>
                      <a:pPr algn="just">
                        <a:lnSpc>
                          <a:spcPts val="1900"/>
                        </a:lnSpc>
                        <a:spcAft>
                          <a:spcPts val="0"/>
                        </a:spcAft>
                      </a:pPr>
                      <a:r>
                        <a:rPr lang="en-US" sz="1000" b="1" kern="100" dirty="0">
                          <a:effectLst/>
                          <a:latin typeface="宋体"/>
                          <a:ea typeface="宋体"/>
                        </a:rPr>
                        <a:t>6   </a:t>
                      </a:r>
                      <a:r>
                        <a:rPr lang="zh-CN" sz="1000" b="1" kern="100" dirty="0">
                          <a:effectLst/>
                          <a:latin typeface="Times New Roman"/>
                          <a:ea typeface="宋体"/>
                        </a:rPr>
                        <a:t>生产设施管理（</a:t>
                      </a:r>
                      <a:r>
                        <a:rPr lang="en-US" sz="1000" b="1" kern="100" dirty="0">
                          <a:effectLst/>
                          <a:latin typeface="Times New Roman"/>
                          <a:ea typeface="宋体"/>
                        </a:rPr>
                        <a:t>100</a:t>
                      </a:r>
                      <a:r>
                        <a:rPr lang="zh-CN" sz="1000" b="1" kern="100" dirty="0">
                          <a:effectLst/>
                          <a:latin typeface="Times New Roman"/>
                          <a:ea typeface="宋体"/>
                        </a:rPr>
                        <a:t>）</a:t>
                      </a:r>
                      <a:r>
                        <a:rPr lang="en-US" sz="1000" b="1" kern="100" dirty="0">
                          <a:effectLst/>
                          <a:latin typeface="Times New Roman"/>
                          <a:ea typeface="宋体"/>
                        </a:rPr>
                        <a:t>                                </a:t>
                      </a:r>
                      <a:r>
                        <a:rPr lang="zh-CN" sz="1000" kern="0" dirty="0">
                          <a:effectLst/>
                          <a:latin typeface="Times New Roman"/>
                          <a:ea typeface="宋体"/>
                        </a:rPr>
                        <a:t>（权重系数</a:t>
                      </a:r>
                      <a:r>
                        <a:rPr lang="en-US" sz="1000" kern="0" dirty="0">
                          <a:effectLst/>
                          <a:latin typeface="Times New Roman"/>
                          <a:ea typeface="宋体"/>
                        </a:rPr>
                        <a:t>0.25</a:t>
                      </a:r>
                      <a:r>
                        <a:rPr lang="zh-CN" sz="1000" kern="0" dirty="0">
                          <a:effectLst/>
                          <a:latin typeface="Times New Roman"/>
                          <a:ea typeface="宋体"/>
                        </a:rPr>
                        <a:t>）</a:t>
                      </a:r>
                      <a:r>
                        <a:rPr lang="en-US" sz="1000" b="1" kern="100" dirty="0">
                          <a:effectLst/>
                          <a:latin typeface="宋体"/>
                          <a:ea typeface="宋体"/>
                        </a:rPr>
                        <a:t>                                                     (</a:t>
                      </a:r>
                      <a:r>
                        <a:rPr lang="zh-CN" sz="1000" b="1" kern="100" dirty="0">
                          <a:effectLst/>
                          <a:latin typeface="Times New Roman"/>
                          <a:ea typeface="宋体"/>
                        </a:rPr>
                        <a:t>评审得分：</a:t>
                      </a:r>
                      <a:r>
                        <a:rPr lang="en-US" sz="1000" b="1" kern="100" dirty="0">
                          <a:effectLst/>
                          <a:latin typeface="Times New Roman"/>
                          <a:ea typeface="宋体"/>
                        </a:rPr>
                        <a:t>  </a:t>
                      </a:r>
                      <a:r>
                        <a:rPr lang="zh-CN" sz="1000" b="1" kern="100" dirty="0">
                          <a:effectLst/>
                          <a:latin typeface="Times New Roman"/>
                          <a:ea typeface="宋体"/>
                        </a:rPr>
                        <a:t>分）</a:t>
                      </a:r>
                      <a:endParaRPr lang="zh-CN" sz="1000" kern="100" dirty="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66075">
                <a:tc>
                  <a:txBody>
                    <a:bodyPr/>
                    <a:lstStyle/>
                    <a:p>
                      <a:pPr algn="ctr">
                        <a:lnSpc>
                          <a:spcPts val="1900"/>
                        </a:lnSpc>
                        <a:spcAft>
                          <a:spcPts val="0"/>
                        </a:spcAft>
                      </a:pPr>
                      <a:r>
                        <a:rPr lang="en-US" sz="1000" b="1" kern="100">
                          <a:effectLst/>
                          <a:latin typeface="宋体"/>
                          <a:ea typeface="宋体"/>
                        </a:rPr>
                        <a:t>B</a:t>
                      </a:r>
                      <a:r>
                        <a:rPr lang="zh-CN" sz="1000" b="1" kern="100">
                          <a:effectLst/>
                          <a:latin typeface="Times New Roman"/>
                          <a:ea typeface="宋体"/>
                        </a:rPr>
                        <a:t>级要素</a:t>
                      </a:r>
                      <a:endParaRPr lang="zh-CN" sz="10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dirty="0">
                          <a:effectLst/>
                          <a:latin typeface="Times New Roman"/>
                          <a:ea typeface="宋体"/>
                        </a:rPr>
                        <a:t>扣分</a:t>
                      </a:r>
                      <a:endParaRPr lang="zh-CN" sz="1000" kern="100" dirty="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dirty="0">
                          <a:effectLst/>
                          <a:latin typeface="Times New Roman"/>
                          <a:ea typeface="宋体"/>
                        </a:rPr>
                        <a:t>备注</a:t>
                      </a:r>
                      <a:endParaRPr lang="zh-CN" sz="1000" kern="100" dirty="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0374">
                <a:tc>
                  <a:txBody>
                    <a:bodyPr/>
                    <a:lstStyle/>
                    <a:p>
                      <a:pPr algn="just">
                        <a:lnSpc>
                          <a:spcPts val="1900"/>
                        </a:lnSpc>
                        <a:spcAft>
                          <a:spcPts val="0"/>
                        </a:spcAft>
                      </a:pPr>
                      <a:r>
                        <a:rPr lang="en-US" sz="1000" b="1" kern="100">
                          <a:effectLst/>
                          <a:latin typeface="宋体"/>
                          <a:ea typeface="宋体"/>
                        </a:rPr>
                        <a:t>6.1</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生产设施建设</a:t>
                      </a:r>
                      <a:endParaRPr lang="zh-CN" sz="1000" kern="100">
                        <a:effectLst/>
                        <a:latin typeface="Times New Roman"/>
                        <a:ea typeface="宋体"/>
                      </a:endParaRPr>
                    </a:p>
                    <a:p>
                      <a:pPr algn="just">
                        <a:lnSpc>
                          <a:spcPts val="1900"/>
                        </a:lnSpc>
                        <a:spcAft>
                          <a:spcPts val="0"/>
                        </a:spcAft>
                      </a:pPr>
                      <a:r>
                        <a:rPr lang="zh-CN" sz="1000" b="1" kern="100">
                          <a:effectLst/>
                          <a:latin typeface="宋体"/>
                          <a:ea typeface="宋体"/>
                        </a:rPr>
                        <a:t>（</a:t>
                      </a:r>
                      <a:r>
                        <a:rPr lang="en-US" sz="1000" b="1" kern="100">
                          <a:effectLst/>
                          <a:latin typeface="宋体"/>
                          <a:ea typeface="宋体"/>
                        </a:rPr>
                        <a:t>10</a:t>
                      </a:r>
                      <a:r>
                        <a:rPr lang="zh-CN" sz="1000" b="1" kern="100">
                          <a:effectLst/>
                          <a:latin typeface="宋体"/>
                          <a:ea typeface="宋体"/>
                        </a:rPr>
                        <a:t>）</a:t>
                      </a:r>
                      <a:endParaRPr lang="zh-CN" sz="10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 </a:t>
                      </a:r>
                      <a:r>
                        <a:rPr lang="zh-CN" sz="1000" kern="100" dirty="0">
                          <a:effectLst/>
                          <a:latin typeface="Times New Roman"/>
                          <a:ea typeface="宋体"/>
                        </a:rPr>
                        <a:t>加油站（或上级公司）应确保新建、扩建（罐容增扩）项目安全设施与主体工程同时设计、同时施工、同时投入生产和使用。</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确保建设项目安全设施与主体工程同时设计、同时施工、同时投入生产和使用。</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r>
                        <a:rPr lang="zh-CN" sz="1000" kern="100">
                          <a:effectLst/>
                          <a:latin typeface="Times New Roman"/>
                          <a:ea typeface="宋体"/>
                        </a:rPr>
                        <a:t>：</a:t>
                      </a: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建成站查安评报告；</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在建站查审批资料等。</a:t>
                      </a:r>
                      <a:r>
                        <a:rPr lang="zh-CN" sz="1000" b="1" kern="100">
                          <a:effectLst/>
                          <a:latin typeface="Times New Roman"/>
                          <a:ea typeface="宋体"/>
                        </a:rPr>
                        <a:t>现场检查：</a:t>
                      </a:r>
                      <a:endParaRPr lang="zh-CN" sz="1000" kern="100">
                        <a:effectLst/>
                        <a:latin typeface="Times New Roman"/>
                        <a:ea typeface="宋体"/>
                      </a:endParaRPr>
                    </a:p>
                    <a:p>
                      <a:pPr algn="just">
                        <a:lnSpc>
                          <a:spcPts val="1900"/>
                        </a:lnSpc>
                        <a:spcAft>
                          <a:spcPts val="0"/>
                        </a:spcAft>
                      </a:pPr>
                      <a:r>
                        <a:rPr lang="zh-CN" sz="1000" kern="100">
                          <a:effectLst/>
                          <a:latin typeface="Times New Roman"/>
                          <a:ea typeface="宋体"/>
                        </a:rPr>
                        <a:t>查看安全设施投入使用情况。</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未按国家安全监管总局、省局要求执行安全设施“三同时”的，扣</a:t>
                      </a:r>
                      <a:r>
                        <a:rPr lang="en-US" sz="1000" kern="100">
                          <a:effectLst/>
                          <a:latin typeface="Times New Roman"/>
                          <a:ea typeface="宋体"/>
                        </a:rPr>
                        <a:t>100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A</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资料不全</a:t>
                      </a:r>
                      <a:r>
                        <a:rPr lang="en-US" sz="1000" kern="100">
                          <a:effectLst/>
                          <a:latin typeface="Times New Roman"/>
                          <a:ea typeface="宋体"/>
                        </a:rPr>
                        <a:t>, </a:t>
                      </a:r>
                      <a:r>
                        <a:rPr lang="zh-CN" sz="1000" kern="100">
                          <a:effectLst/>
                          <a:latin typeface="Times New Roman"/>
                          <a:ea typeface="宋体"/>
                        </a:rPr>
                        <a:t>缺一项扣</a:t>
                      </a:r>
                      <a:r>
                        <a:rPr lang="en-US" sz="1000" kern="100">
                          <a:effectLst/>
                          <a:latin typeface="Times New Roman"/>
                          <a:ea typeface="宋体"/>
                        </a:rPr>
                        <a:t>5</a:t>
                      </a:r>
                      <a:r>
                        <a:rPr lang="zh-CN" sz="1000" kern="100">
                          <a:effectLst/>
                          <a:latin typeface="Times New Roman"/>
                          <a:ea typeface="宋体"/>
                        </a:rPr>
                        <a:t>分。</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tabLst>
                          <a:tab pos="2637155" algn="ctr"/>
                          <a:tab pos="5274310" algn="r"/>
                        </a:tabLst>
                      </a:pPr>
                      <a:r>
                        <a:rPr lang="en-US" sz="700" kern="100">
                          <a:effectLst/>
                          <a:latin typeface="宋体"/>
                          <a:ea typeface="宋体"/>
                        </a:rPr>
                        <a:t> </a:t>
                      </a:r>
                      <a:endParaRPr lang="zh-CN" sz="7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tabLst>
                          <a:tab pos="2637155" algn="ctr"/>
                          <a:tab pos="5274310" algn="r"/>
                        </a:tabLst>
                      </a:pPr>
                      <a:r>
                        <a:rPr lang="en-US" sz="700" kern="100">
                          <a:effectLst/>
                          <a:latin typeface="宋体"/>
                          <a:ea typeface="宋体"/>
                        </a:rPr>
                        <a:t> </a:t>
                      </a:r>
                      <a:endParaRPr lang="zh-CN" sz="7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8224">
                <a:tc rowSpan="2">
                  <a:txBody>
                    <a:bodyPr/>
                    <a:lstStyle/>
                    <a:p>
                      <a:pPr algn="just">
                        <a:lnSpc>
                          <a:spcPts val="1900"/>
                        </a:lnSpc>
                        <a:spcAft>
                          <a:spcPts val="0"/>
                        </a:spcAft>
                      </a:pPr>
                      <a:r>
                        <a:rPr lang="en-US" sz="1000" b="1" kern="100" dirty="0">
                          <a:effectLst/>
                          <a:latin typeface="宋体"/>
                          <a:ea typeface="宋体"/>
                        </a:rPr>
                        <a:t>6.2</a:t>
                      </a:r>
                      <a:endParaRPr lang="zh-CN" sz="1000" kern="100" dirty="0">
                        <a:effectLst/>
                        <a:latin typeface="Times New Roman"/>
                        <a:ea typeface="宋体"/>
                      </a:endParaRPr>
                    </a:p>
                    <a:p>
                      <a:pPr algn="just">
                        <a:lnSpc>
                          <a:spcPts val="1900"/>
                        </a:lnSpc>
                        <a:spcAft>
                          <a:spcPts val="0"/>
                        </a:spcAft>
                      </a:pPr>
                      <a:r>
                        <a:rPr lang="zh-CN" sz="1000" b="1" kern="100" dirty="0">
                          <a:effectLst/>
                          <a:latin typeface="Times New Roman"/>
                          <a:ea typeface="宋体"/>
                        </a:rPr>
                        <a:t>工艺及设备设施</a:t>
                      </a:r>
                      <a:endParaRPr lang="zh-CN" sz="1000" kern="100" dirty="0">
                        <a:effectLst/>
                        <a:latin typeface="Times New Roman"/>
                        <a:ea typeface="宋体"/>
                      </a:endParaRPr>
                    </a:p>
                    <a:p>
                      <a:pPr algn="just">
                        <a:lnSpc>
                          <a:spcPts val="1900"/>
                        </a:lnSpc>
                        <a:spcAft>
                          <a:spcPts val="0"/>
                        </a:spcAft>
                      </a:pPr>
                      <a:r>
                        <a:rPr lang="zh-CN" sz="1000" b="1" kern="100" dirty="0">
                          <a:effectLst/>
                          <a:latin typeface="宋体"/>
                          <a:ea typeface="宋体"/>
                        </a:rPr>
                        <a:t>（</a:t>
                      </a:r>
                      <a:r>
                        <a:rPr lang="en-US" sz="1000" b="1" kern="100" dirty="0">
                          <a:effectLst/>
                          <a:latin typeface="宋体"/>
                          <a:ea typeface="宋体"/>
                        </a:rPr>
                        <a:t>30</a:t>
                      </a:r>
                      <a:r>
                        <a:rPr lang="zh-CN" sz="1000" b="1" kern="100" dirty="0">
                          <a:effectLst/>
                          <a:latin typeface="宋体"/>
                          <a:ea typeface="宋体"/>
                        </a:rPr>
                        <a:t>）</a:t>
                      </a:r>
                      <a:endParaRPr lang="zh-CN" sz="1000" kern="100" dirty="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加油站应严格执行设备设施（含安全设施）管理制度，建立设备设施（含安全设施）台账。</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制定设备设施管理制度；</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建立设备设施台账。</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设备设施管理制度；</a:t>
                      </a:r>
                      <a:r>
                        <a:rPr lang="en-US" sz="1000" kern="100">
                          <a:effectLst/>
                          <a:latin typeface="Times New Roman"/>
                          <a:ea typeface="宋体"/>
                        </a:rPr>
                        <a:t> </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设备设施台账。</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无设备设施管理制度，扣</a:t>
                      </a:r>
                      <a:r>
                        <a:rPr lang="en-US" sz="1000" kern="100">
                          <a:effectLst/>
                          <a:latin typeface="Times New Roman"/>
                          <a:ea typeface="宋体"/>
                        </a:rPr>
                        <a:t>5</a:t>
                      </a:r>
                      <a:r>
                        <a:rPr lang="zh-CN" sz="1000" kern="100">
                          <a:effectLst/>
                          <a:latin typeface="Times New Roman"/>
                          <a:ea typeface="宋体"/>
                        </a:rPr>
                        <a:t>分；</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未建立台账，扣</a:t>
                      </a:r>
                      <a:r>
                        <a:rPr lang="en-US" sz="1000" kern="100">
                          <a:effectLst/>
                          <a:latin typeface="Times New Roman"/>
                          <a:ea typeface="宋体"/>
                        </a:rPr>
                        <a:t>5</a:t>
                      </a:r>
                      <a:r>
                        <a:rPr lang="zh-CN" sz="1000" kern="100">
                          <a:effectLst/>
                          <a:latin typeface="Times New Roman"/>
                          <a:ea typeface="宋体"/>
                        </a:rPr>
                        <a:t>分；台账内容不符合要求，一项扣</a:t>
                      </a:r>
                      <a:r>
                        <a:rPr lang="en-US" sz="1000" kern="100">
                          <a:effectLst/>
                          <a:latin typeface="Times New Roman"/>
                          <a:ea typeface="宋体"/>
                        </a:rPr>
                        <a:t>5</a:t>
                      </a:r>
                      <a:r>
                        <a:rPr lang="zh-CN" sz="1000" kern="100">
                          <a:effectLst/>
                          <a:latin typeface="Times New Roman"/>
                          <a:ea typeface="宋体"/>
                        </a:rPr>
                        <a:t>分。</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94672">
                <a:tc vMerge="1">
                  <a:txBody>
                    <a:bodyPr/>
                    <a:lstStyle/>
                    <a:p>
                      <a:endParaRPr lang="zh-CN" altLang="en-US"/>
                    </a:p>
                  </a:txBody>
                  <a:tcPr/>
                </a:tc>
                <a:tc>
                  <a:txBody>
                    <a:bodyPr/>
                    <a:lstStyle/>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工艺及管道：</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1</a:t>
                      </a:r>
                      <a:r>
                        <a:rPr lang="zh-CN" sz="1000" kern="100" dirty="0">
                          <a:effectLst/>
                          <a:latin typeface="Times New Roman"/>
                          <a:ea typeface="宋体"/>
                        </a:rPr>
                        <a:t>）油罐车卸油应采用密闭卸油方式；</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2</a:t>
                      </a:r>
                      <a:r>
                        <a:rPr lang="zh-CN" sz="1000" kern="100" dirty="0">
                          <a:effectLst/>
                          <a:latin typeface="Times New Roman"/>
                          <a:ea typeface="宋体"/>
                        </a:rPr>
                        <a:t>）汽油设备应安装卸油和加油油气回收系统；</a:t>
                      </a:r>
                      <a:r>
                        <a:rPr lang="en-US" sz="1000" kern="100" dirty="0">
                          <a:effectLst/>
                          <a:latin typeface="Times New Roman"/>
                          <a:ea typeface="宋体"/>
                        </a:rPr>
                        <a:t> </a:t>
                      </a:r>
                      <a:endParaRPr lang="zh-CN" sz="1000" kern="100" dirty="0">
                        <a:effectLst/>
                        <a:latin typeface="Times New Roman"/>
                        <a:ea typeface="宋体"/>
                      </a:endParaRP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3</a:t>
                      </a:r>
                      <a:r>
                        <a:rPr lang="zh-CN" sz="1000" kern="100" dirty="0">
                          <a:effectLst/>
                          <a:latin typeface="Times New Roman"/>
                          <a:ea typeface="宋体"/>
                        </a:rPr>
                        <a:t>）油罐车卸油时用的卸油软管、油气回收软管与两端快速接头，应保证可靠的电气连接；</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4</a:t>
                      </a:r>
                      <a:r>
                        <a:rPr lang="zh-CN" sz="1000" kern="100" dirty="0">
                          <a:effectLst/>
                          <a:latin typeface="Times New Roman"/>
                          <a:ea typeface="宋体"/>
                        </a:rPr>
                        <a:t>）工艺管道不应穿过或跨越站房等与其无直接关系的建（构）筑物；不得穿越市政管网或人口密集区域；与管沟、电缆沟和排水沟相交叉时，应采取相应的防护措施。</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kern="100">
                          <a:effectLst/>
                          <a:latin typeface="Times New Roman"/>
                          <a:ea typeface="宋体"/>
                        </a:rPr>
                        <a:t>按照</a:t>
                      </a:r>
                      <a:r>
                        <a:rPr lang="en-US" sz="1000" kern="100">
                          <a:effectLst/>
                          <a:latin typeface="Times New Roman"/>
                          <a:ea typeface="宋体"/>
                        </a:rPr>
                        <a:t>GB50156</a:t>
                      </a:r>
                      <a:r>
                        <a:rPr lang="zh-CN" sz="1000" kern="100">
                          <a:effectLst/>
                          <a:latin typeface="Times New Roman"/>
                          <a:ea typeface="宋体"/>
                        </a:rPr>
                        <a:t>的规定。</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查油气回收检测报告；</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现场检查。</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油罐车卸油未采用密闭卸油方式的，工艺管道穿越市政管网或人口密集区域的，扣</a:t>
                      </a:r>
                      <a:r>
                        <a:rPr lang="en-US" sz="1000" kern="100" dirty="0">
                          <a:effectLst/>
                          <a:latin typeface="Times New Roman"/>
                          <a:ea typeface="宋体"/>
                        </a:rPr>
                        <a:t>30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r>
                        <a:rPr lang="zh-CN" sz="1000" kern="100" dirty="0">
                          <a:effectLst/>
                          <a:latin typeface="Times New Roman"/>
                          <a:ea typeface="宋体"/>
                        </a:rPr>
                        <a:t>。</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除否决项外，其他一项不符合要求，扣</a:t>
                      </a:r>
                      <a:r>
                        <a:rPr lang="en-US" sz="1000" kern="100" dirty="0">
                          <a:effectLst/>
                          <a:latin typeface="Times New Roman"/>
                          <a:ea typeface="宋体"/>
                        </a:rPr>
                        <a:t>5</a:t>
                      </a:r>
                      <a:r>
                        <a:rPr lang="zh-CN" sz="1000" kern="100" dirty="0">
                          <a:effectLst/>
                          <a:latin typeface="Times New Roman"/>
                          <a:ea typeface="宋体"/>
                        </a:rPr>
                        <a:t>分。</a:t>
                      </a: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dirty="0">
                          <a:effectLst/>
                          <a:latin typeface="宋体"/>
                          <a:ea typeface="宋体"/>
                        </a:rPr>
                        <a:t> </a:t>
                      </a:r>
                      <a:endParaRPr lang="zh-CN" sz="700" kern="100" dirty="0">
                        <a:effectLst/>
                        <a:latin typeface="Times New Roman"/>
                        <a:ea typeface="宋体"/>
                      </a:endParaRPr>
                    </a:p>
                  </a:txBody>
                  <a:tcPr marL="43510" marR="435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814316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7" name="表格 6"/>
          <p:cNvGraphicFramePr>
            <a:graphicFrameLocks noGrp="1"/>
          </p:cNvGraphicFramePr>
          <p:nvPr>
            <p:extLst>
              <p:ext uri="{D42A27DB-BD31-4B8C-83A1-F6EECF244321}">
                <p14:modId xmlns:p14="http://schemas.microsoft.com/office/powerpoint/2010/main" val="4199471728"/>
              </p:ext>
            </p:extLst>
          </p:nvPr>
        </p:nvGraphicFramePr>
        <p:xfrm>
          <a:off x="539552" y="1556792"/>
          <a:ext cx="7962850" cy="3378200"/>
        </p:xfrm>
        <a:graphic>
          <a:graphicData uri="http://schemas.openxmlformats.org/drawingml/2006/table">
            <a:tbl>
              <a:tblPr/>
              <a:tblGrid>
                <a:gridCol w="432048"/>
                <a:gridCol w="2376264"/>
                <a:gridCol w="1296144"/>
                <a:gridCol w="848353"/>
                <a:gridCol w="1959445"/>
                <a:gridCol w="576578"/>
                <a:gridCol w="474018"/>
              </a:tblGrid>
              <a:tr h="3182970">
                <a:tc>
                  <a:txBody>
                    <a:bodyPr/>
                    <a:lstStyle/>
                    <a:p>
                      <a:pPr marL="0" marR="0" lvl="0" indent="0" algn="just" defTabSz="914400" rtl="0" eaLnBrk="1" fontAlgn="auto" latinLnBrk="0" hangingPunct="1">
                        <a:lnSpc>
                          <a:spcPts val="1900"/>
                        </a:lnSpc>
                        <a:spcBef>
                          <a:spcPts val="0"/>
                        </a:spcBef>
                        <a:spcAft>
                          <a:spcPts val="0"/>
                        </a:spcAft>
                        <a:buClrTx/>
                        <a:buSzTx/>
                        <a:buFontTx/>
                        <a:buNone/>
                        <a:tabLst/>
                        <a:defRPr/>
                      </a:pPr>
                      <a:r>
                        <a:rPr kumimoji="0" lang="en-US" altLang="zh-CN" sz="1000" b="1" i="0" u="none" strike="noStrike" kern="100" cap="none" spc="0" normalizeH="0" baseline="0" noProof="0" dirty="0" smtClean="0">
                          <a:ln>
                            <a:noFill/>
                          </a:ln>
                          <a:solidFill>
                            <a:prstClr val="black"/>
                          </a:solidFill>
                          <a:effectLst/>
                          <a:uLnTx/>
                          <a:uFillTx/>
                          <a:latin typeface="宋体"/>
                          <a:ea typeface="宋体"/>
                          <a:cs typeface="+mn-cs"/>
                        </a:rPr>
                        <a:t>6.2</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1" i="0" u="none" strike="noStrike" kern="100" cap="none" spc="0" normalizeH="0" baseline="0" noProof="0" dirty="0" smtClean="0">
                          <a:ln>
                            <a:noFill/>
                          </a:ln>
                          <a:solidFill>
                            <a:prstClr val="black"/>
                          </a:solidFill>
                          <a:effectLst/>
                          <a:uLnTx/>
                          <a:uFillTx/>
                          <a:latin typeface="Times New Roman"/>
                          <a:ea typeface="宋体"/>
                          <a:cs typeface="+mn-cs"/>
                        </a:rPr>
                        <a:t>工艺及设备设施</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1" i="0" u="none" strike="noStrike" kern="100" cap="none" spc="0" normalizeH="0" baseline="0" noProof="0" dirty="0" smtClean="0">
                          <a:ln>
                            <a:noFill/>
                          </a:ln>
                          <a:solidFill>
                            <a:prstClr val="black"/>
                          </a:solidFill>
                          <a:effectLst/>
                          <a:uLnTx/>
                          <a:uFillTx/>
                          <a:latin typeface="宋体"/>
                          <a:ea typeface="宋体"/>
                          <a:cs typeface="+mn-cs"/>
                        </a:rPr>
                        <a:t>（</a:t>
                      </a:r>
                      <a:r>
                        <a:rPr kumimoji="0" lang="en-US" altLang="zh-CN" sz="1000" b="1" i="0" u="none" strike="noStrike" kern="100" cap="none" spc="0" normalizeH="0" baseline="0" noProof="0" dirty="0" smtClean="0">
                          <a:ln>
                            <a:noFill/>
                          </a:ln>
                          <a:solidFill>
                            <a:prstClr val="black"/>
                          </a:solidFill>
                          <a:effectLst/>
                          <a:uLnTx/>
                          <a:uFillTx/>
                          <a:latin typeface="宋体"/>
                          <a:ea typeface="宋体"/>
                          <a:cs typeface="+mn-cs"/>
                        </a:rPr>
                        <a:t>30</a:t>
                      </a:r>
                      <a:r>
                        <a:rPr kumimoji="0" lang="zh-CN" altLang="en-US" sz="1000" b="1" i="0" u="none" strike="noStrike" kern="100" cap="none" spc="0" normalizeH="0" baseline="0" noProof="0" dirty="0" smtClean="0">
                          <a:ln>
                            <a:noFill/>
                          </a:ln>
                          <a:solidFill>
                            <a:prstClr val="black"/>
                          </a:solidFill>
                          <a:effectLst/>
                          <a:uLnTx/>
                          <a:uFillTx/>
                          <a:latin typeface="宋体"/>
                          <a:ea typeface="宋体"/>
                          <a:cs typeface="+mn-cs"/>
                        </a:rPr>
                        <a:t>）</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txBody>
                  <a:tcPr marL="56540" marR="5654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914400" rtl="0" eaLnBrk="1" fontAlgn="auto" latinLnBrk="0" hangingPunct="1">
                        <a:lnSpc>
                          <a:spcPts val="1900"/>
                        </a:lnSpc>
                        <a:spcBef>
                          <a:spcPts val="0"/>
                        </a:spcBef>
                        <a:spcAft>
                          <a:spcPts val="0"/>
                        </a:spcAft>
                        <a:buClrTx/>
                        <a:buSzTx/>
                        <a:buFontTx/>
                        <a:buNone/>
                        <a:tabLst/>
                        <a:defRPr/>
                      </a:pPr>
                      <a:r>
                        <a:rPr kumimoji="0" lang="en-US" altLang="zh-CN" sz="1000" b="0" i="0" u="none" strike="noStrike" kern="100" cap="none" spc="0" normalizeH="0" baseline="0" noProof="0" dirty="0" smtClean="0">
                          <a:ln>
                            <a:noFill/>
                          </a:ln>
                          <a:solidFill>
                            <a:prstClr val="black"/>
                          </a:solidFill>
                          <a:effectLst/>
                          <a:uLnTx/>
                          <a:uFillTx/>
                          <a:latin typeface="宋体"/>
                          <a:ea typeface="宋体"/>
                          <a:cs typeface="+mn-cs"/>
                        </a:rPr>
                        <a:t>3.</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设备设施：</a:t>
                      </a:r>
                      <a:endPar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endParaRP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1</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）汽油罐和柴油罐（橇装式加油装置除外）应埋地设置，严禁设在室内或地下室内；</a:t>
                      </a: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2</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）加油机不得设置在室内；</a:t>
                      </a: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3</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）汽油罐与柴油罐的通气管应分开设置，并应符合</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GB50156</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第</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6.3.8</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和</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6.3.9</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条的规定；</a:t>
                      </a: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4</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）橇装式加油装置的设备设施除应符合</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GB50156</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的规定外，还应符合</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SH/T 3134</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的有关规定；</a:t>
                      </a: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a:t>
                      </a:r>
                      <a:r>
                        <a:rPr kumimoji="0" lang="en-US" altLang="zh-CN" sz="1000" b="0" i="0" u="none" strike="noStrike" kern="100" cap="none" spc="0" normalizeH="0" baseline="0" noProof="0" dirty="0" smtClean="0">
                          <a:ln>
                            <a:noFill/>
                          </a:ln>
                          <a:solidFill>
                            <a:prstClr val="black"/>
                          </a:solidFill>
                          <a:effectLst/>
                          <a:uLnTx/>
                          <a:uFillTx/>
                          <a:latin typeface="Times New Roman"/>
                          <a:ea typeface="宋体"/>
                          <a:cs typeface="+mn-cs"/>
                        </a:rPr>
                        <a:t>5</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）特种设备应按规定进行法定检测，并取得检验合格报告。</a:t>
                      </a:r>
                    </a:p>
                    <a:p>
                      <a:pPr algn="just">
                        <a:lnSpc>
                          <a:spcPts val="1900"/>
                        </a:lnSpc>
                        <a:spcAft>
                          <a:spcPts val="0"/>
                        </a:spcAft>
                      </a:pPr>
                      <a:endParaRPr lang="zh-CN" sz="1000" kern="100" dirty="0">
                        <a:effectLst/>
                        <a:latin typeface="Times New Roman"/>
                        <a:ea typeface="宋体"/>
                      </a:endParaRPr>
                    </a:p>
                  </a:txBody>
                  <a:tcPr marL="56540" marR="5654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kern="100" dirty="0">
                          <a:effectLst/>
                          <a:latin typeface="Times New Roman"/>
                          <a:ea typeface="宋体"/>
                        </a:rPr>
                        <a:t>按照</a:t>
                      </a:r>
                      <a:r>
                        <a:rPr lang="en-US" sz="1000" kern="100" dirty="0">
                          <a:effectLst/>
                          <a:latin typeface="Times New Roman"/>
                          <a:ea typeface="宋体"/>
                        </a:rPr>
                        <a:t>GB50156</a:t>
                      </a:r>
                      <a:r>
                        <a:rPr lang="zh-CN" sz="1000" kern="100" dirty="0">
                          <a:effectLst/>
                          <a:latin typeface="Times New Roman"/>
                          <a:ea typeface="宋体"/>
                        </a:rPr>
                        <a:t>、《采用橇装式加油装置的汽车加油站技术规范》（</a:t>
                      </a:r>
                      <a:r>
                        <a:rPr lang="en-US" sz="1000" kern="100" dirty="0">
                          <a:effectLst/>
                          <a:latin typeface="Times New Roman"/>
                          <a:ea typeface="宋体"/>
                        </a:rPr>
                        <a:t>SH/T 3134</a:t>
                      </a:r>
                      <a:r>
                        <a:rPr lang="zh-CN" sz="1000" kern="100" dirty="0">
                          <a:effectLst/>
                          <a:latin typeface="Times New Roman"/>
                          <a:ea typeface="宋体"/>
                        </a:rPr>
                        <a:t>）的规定。</a:t>
                      </a:r>
                    </a:p>
                  </a:txBody>
                  <a:tcPr marL="56540" marR="565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查安评报告；</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现场检查。</a:t>
                      </a: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56540" marR="565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汽油罐和柴油罐设在室内、地下室或埋地设置情况安全评价为不合格，扣</a:t>
                      </a:r>
                      <a:r>
                        <a:rPr lang="en-US" sz="1000" kern="100" dirty="0">
                          <a:effectLst/>
                          <a:latin typeface="Times New Roman"/>
                          <a:ea typeface="宋体"/>
                        </a:rPr>
                        <a:t>100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A</a:t>
                      </a:r>
                      <a:r>
                        <a:rPr lang="zh-CN" sz="1000" b="1" kern="100" dirty="0">
                          <a:effectLst/>
                          <a:latin typeface="Times New Roman"/>
                          <a:ea typeface="宋体"/>
                        </a:rPr>
                        <a:t>级要素否决项）</a:t>
                      </a:r>
                      <a:r>
                        <a:rPr lang="zh-CN" sz="1000" kern="100" dirty="0">
                          <a:effectLst/>
                          <a:latin typeface="Times New Roman"/>
                          <a:ea typeface="宋体"/>
                        </a:rPr>
                        <a:t>；</a:t>
                      </a:r>
                    </a:p>
                    <a:p>
                      <a:pPr algn="just">
                        <a:lnSpc>
                          <a:spcPts val="1900"/>
                        </a:lnSpc>
                        <a:spcAft>
                          <a:spcPts val="0"/>
                        </a:spcAft>
                      </a:pPr>
                      <a:r>
                        <a:rPr lang="en-US" sz="1000" kern="100" dirty="0">
                          <a:effectLst/>
                          <a:latin typeface="宋体"/>
                          <a:ea typeface="宋体"/>
                        </a:rPr>
                        <a:t>2. </a:t>
                      </a:r>
                      <a:r>
                        <a:rPr lang="zh-CN" sz="1000" kern="100" dirty="0">
                          <a:effectLst/>
                          <a:latin typeface="Times New Roman"/>
                          <a:ea typeface="宋体"/>
                        </a:rPr>
                        <a:t>加油机设置在室内的，扣</a:t>
                      </a:r>
                      <a:r>
                        <a:rPr lang="en-US" sz="1000" kern="100" dirty="0">
                          <a:effectLst/>
                          <a:latin typeface="Times New Roman"/>
                          <a:ea typeface="宋体"/>
                        </a:rPr>
                        <a:t>100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A</a:t>
                      </a:r>
                      <a:r>
                        <a:rPr lang="zh-CN" sz="1000" b="1" kern="100" dirty="0">
                          <a:effectLst/>
                          <a:latin typeface="Times New Roman"/>
                          <a:ea typeface="宋体"/>
                        </a:rPr>
                        <a:t>级要素否决项）</a:t>
                      </a:r>
                      <a:r>
                        <a:rPr lang="zh-CN" sz="1000" kern="100" dirty="0">
                          <a:effectLst/>
                          <a:latin typeface="Times New Roman"/>
                          <a:ea typeface="宋体"/>
                        </a:rPr>
                        <a:t>。</a:t>
                      </a:r>
                    </a:p>
                    <a:p>
                      <a:pPr algn="just">
                        <a:lnSpc>
                          <a:spcPts val="1900"/>
                        </a:lnSpc>
                        <a:spcAft>
                          <a:spcPts val="0"/>
                        </a:spcAft>
                      </a:pPr>
                      <a:r>
                        <a:rPr lang="zh-CN" sz="1000" kern="100" dirty="0">
                          <a:effectLst/>
                          <a:latin typeface="Times New Roman"/>
                          <a:ea typeface="宋体"/>
                        </a:rPr>
                        <a:t>除否决项外，其他一项不符合要求，扣</a:t>
                      </a:r>
                      <a:r>
                        <a:rPr lang="en-US" sz="1000" kern="100" dirty="0">
                          <a:effectLst/>
                          <a:latin typeface="Times New Roman"/>
                          <a:ea typeface="宋体"/>
                        </a:rPr>
                        <a:t>5</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56540" marR="565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56540" marR="565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56540" marR="565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623171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5" name="表格 4"/>
          <p:cNvGraphicFramePr>
            <a:graphicFrameLocks noGrp="1"/>
          </p:cNvGraphicFramePr>
          <p:nvPr>
            <p:extLst>
              <p:ext uri="{D42A27DB-BD31-4B8C-83A1-F6EECF244321}">
                <p14:modId xmlns:p14="http://schemas.microsoft.com/office/powerpoint/2010/main" val="2634187018"/>
              </p:ext>
            </p:extLst>
          </p:nvPr>
        </p:nvGraphicFramePr>
        <p:xfrm>
          <a:off x="467544" y="1412776"/>
          <a:ext cx="8496944" cy="5067300"/>
        </p:xfrm>
        <a:graphic>
          <a:graphicData uri="http://schemas.openxmlformats.org/drawingml/2006/table">
            <a:tbl>
              <a:tblPr/>
              <a:tblGrid>
                <a:gridCol w="504056"/>
                <a:gridCol w="4464496"/>
                <a:gridCol w="792088"/>
                <a:gridCol w="720080"/>
                <a:gridCol w="1008112"/>
                <a:gridCol w="576064"/>
                <a:gridCol w="432048"/>
              </a:tblGrid>
              <a:tr h="4800600">
                <a:tc>
                  <a:txBody>
                    <a:bodyPr/>
                    <a:lstStyle/>
                    <a:p>
                      <a:pPr algn="just">
                        <a:lnSpc>
                          <a:spcPts val="1900"/>
                        </a:lnSpc>
                        <a:spcAft>
                          <a:spcPts val="0"/>
                        </a:spcAft>
                      </a:pPr>
                      <a:r>
                        <a:rPr lang="en-US" sz="1000" b="1" kern="100" dirty="0">
                          <a:effectLst/>
                          <a:latin typeface="宋体"/>
                          <a:ea typeface="宋体"/>
                        </a:rPr>
                        <a:t>6.3</a:t>
                      </a:r>
                      <a:endParaRPr lang="zh-CN" sz="1000" kern="100" dirty="0">
                        <a:effectLst/>
                        <a:latin typeface="Times New Roman"/>
                        <a:ea typeface="宋体"/>
                      </a:endParaRPr>
                    </a:p>
                    <a:p>
                      <a:pPr algn="just">
                        <a:lnSpc>
                          <a:spcPts val="1900"/>
                        </a:lnSpc>
                        <a:spcAft>
                          <a:spcPts val="0"/>
                        </a:spcAft>
                      </a:pPr>
                      <a:r>
                        <a:rPr lang="zh-CN" sz="1000" b="1" kern="100" dirty="0" smtClean="0">
                          <a:effectLst/>
                          <a:latin typeface="Times New Roman"/>
                          <a:ea typeface="宋体"/>
                        </a:rPr>
                        <a:t>安全</a:t>
                      </a:r>
                      <a:endParaRPr lang="en-US" altLang="zh-CN" sz="1000" b="1" kern="100" dirty="0" smtClean="0">
                        <a:effectLst/>
                        <a:latin typeface="Times New Roman"/>
                        <a:ea typeface="宋体"/>
                      </a:endParaRPr>
                    </a:p>
                    <a:p>
                      <a:pPr algn="just">
                        <a:lnSpc>
                          <a:spcPts val="1900"/>
                        </a:lnSpc>
                        <a:spcAft>
                          <a:spcPts val="0"/>
                        </a:spcAft>
                      </a:pPr>
                      <a:r>
                        <a:rPr lang="zh-CN" sz="1000" b="1" kern="100" dirty="0" smtClean="0">
                          <a:effectLst/>
                          <a:latin typeface="Times New Roman"/>
                          <a:ea typeface="宋体"/>
                        </a:rPr>
                        <a:t>设施</a:t>
                      </a:r>
                      <a:endParaRPr lang="zh-CN" sz="1000" kern="100" dirty="0">
                        <a:effectLst/>
                        <a:latin typeface="Times New Roman"/>
                        <a:ea typeface="宋体"/>
                      </a:endParaRPr>
                    </a:p>
                    <a:p>
                      <a:pPr algn="just">
                        <a:lnSpc>
                          <a:spcPts val="1900"/>
                        </a:lnSpc>
                        <a:spcAft>
                          <a:spcPts val="0"/>
                        </a:spcAft>
                      </a:pPr>
                      <a:r>
                        <a:rPr lang="zh-CN" sz="1000" b="1" kern="100" dirty="0">
                          <a:effectLst/>
                          <a:latin typeface="Times New Roman"/>
                          <a:ea typeface="宋体"/>
                        </a:rPr>
                        <a:t>（</a:t>
                      </a:r>
                      <a:r>
                        <a:rPr lang="en-US" sz="1000" b="1" kern="100" dirty="0">
                          <a:effectLst/>
                          <a:latin typeface="Times New Roman"/>
                          <a:ea typeface="宋体"/>
                        </a:rPr>
                        <a:t>30</a:t>
                      </a:r>
                      <a:r>
                        <a:rPr lang="zh-CN" sz="1000" b="1" kern="100" dirty="0">
                          <a:effectLst/>
                          <a:latin typeface="Times New Roman"/>
                          <a:ea typeface="宋体"/>
                        </a:rPr>
                        <a:t>）</a:t>
                      </a:r>
                      <a:endParaRPr lang="zh-CN" sz="1000" kern="100" dirty="0">
                        <a:effectLst/>
                        <a:latin typeface="Times New Roman"/>
                        <a:ea typeface="宋体"/>
                      </a:endParaRPr>
                    </a:p>
                    <a:p>
                      <a:pPr algn="just">
                        <a:lnSpc>
                          <a:spcPts val="1900"/>
                        </a:lnSpc>
                        <a:spcAft>
                          <a:spcPts val="0"/>
                        </a:spcAft>
                      </a:pPr>
                      <a:r>
                        <a:rPr lang="en-US" sz="1000" b="1" kern="100" dirty="0">
                          <a:effectLst/>
                          <a:latin typeface="宋体"/>
                          <a:ea typeface="宋体"/>
                        </a:rPr>
                        <a:t> </a:t>
                      </a:r>
                      <a:endParaRPr lang="zh-CN" sz="1000" kern="100" dirty="0">
                        <a:effectLst/>
                        <a:latin typeface="Times New Roman"/>
                        <a:ea typeface="宋体"/>
                      </a:endParaRPr>
                    </a:p>
                  </a:txBody>
                  <a:tcPr marL="27288" marR="27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加油站应确保安全设施配备符合国家有关规定和标准</a:t>
                      </a:r>
                      <a:r>
                        <a:rPr lang="en-US" sz="1000" kern="100" dirty="0">
                          <a:effectLst/>
                          <a:latin typeface="Times New Roman"/>
                          <a:ea typeface="宋体"/>
                        </a:rPr>
                        <a:t>,</a:t>
                      </a:r>
                      <a:r>
                        <a:rPr lang="zh-CN" sz="1000" kern="100" dirty="0">
                          <a:effectLst/>
                          <a:latin typeface="Times New Roman"/>
                          <a:ea typeface="宋体"/>
                        </a:rPr>
                        <a:t>做到：</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1</a:t>
                      </a:r>
                      <a:r>
                        <a:rPr lang="zh-CN" sz="1000" kern="100" dirty="0">
                          <a:effectLst/>
                          <a:latin typeface="Times New Roman"/>
                          <a:ea typeface="宋体"/>
                        </a:rPr>
                        <a:t>）油罐应设带有高液位报警功能的液位监测系统；</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2</a:t>
                      </a:r>
                      <a:r>
                        <a:rPr lang="zh-CN" sz="1000" kern="100" dirty="0">
                          <a:effectLst/>
                          <a:latin typeface="Times New Roman"/>
                          <a:ea typeface="宋体"/>
                        </a:rPr>
                        <a:t>）汽油罐与柴油罐的通气管管口应设置阻火器；</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3</a:t>
                      </a:r>
                      <a:r>
                        <a:rPr lang="zh-CN" sz="1000" kern="100" dirty="0">
                          <a:effectLst/>
                          <a:latin typeface="Times New Roman"/>
                          <a:ea typeface="宋体"/>
                        </a:rPr>
                        <a:t>）当加油站采用油气回收系统时，汽油罐的通气管管口除应装设阻火器外，还应装设呼吸阀；</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4</a:t>
                      </a:r>
                      <a:r>
                        <a:rPr lang="zh-CN" sz="1000" kern="100" dirty="0">
                          <a:effectLst/>
                          <a:latin typeface="Times New Roman"/>
                          <a:ea typeface="宋体"/>
                        </a:rPr>
                        <a:t>）加油站应设置视频安防监控系统。</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5</a:t>
                      </a:r>
                      <a:r>
                        <a:rPr lang="zh-CN" sz="1000" kern="100" dirty="0">
                          <a:effectLst/>
                          <a:latin typeface="Times New Roman"/>
                          <a:ea typeface="宋体"/>
                        </a:rPr>
                        <a:t>）一、二级加油站应配置灭火毯</a:t>
                      </a:r>
                      <a:r>
                        <a:rPr lang="en-US" sz="1000" kern="100" dirty="0">
                          <a:effectLst/>
                          <a:latin typeface="Times New Roman"/>
                          <a:ea typeface="宋体"/>
                        </a:rPr>
                        <a:t>5</a:t>
                      </a:r>
                      <a:r>
                        <a:rPr lang="zh-CN" sz="1000" kern="100" dirty="0">
                          <a:effectLst/>
                          <a:latin typeface="Times New Roman"/>
                          <a:ea typeface="宋体"/>
                        </a:rPr>
                        <a:t>块、沙子</a:t>
                      </a:r>
                      <a:r>
                        <a:rPr lang="en-US" sz="1000" kern="100" dirty="0">
                          <a:effectLst/>
                          <a:latin typeface="Times New Roman"/>
                          <a:ea typeface="宋体"/>
                        </a:rPr>
                        <a:t>2m</a:t>
                      </a:r>
                      <a:r>
                        <a:rPr lang="en-US" sz="1000" kern="100" baseline="30000" dirty="0">
                          <a:effectLst/>
                          <a:latin typeface="Times New Roman"/>
                          <a:ea typeface="宋体"/>
                        </a:rPr>
                        <a:t>3</a:t>
                      </a:r>
                      <a:r>
                        <a:rPr lang="zh-CN" sz="1000" kern="100" dirty="0">
                          <a:effectLst/>
                          <a:latin typeface="Times New Roman"/>
                          <a:ea typeface="宋体"/>
                        </a:rPr>
                        <a:t>；三级加油站应配置灭火毯不少于</a:t>
                      </a:r>
                      <a:r>
                        <a:rPr lang="en-US" sz="1000" kern="100" dirty="0">
                          <a:effectLst/>
                          <a:latin typeface="Times New Roman"/>
                          <a:ea typeface="宋体"/>
                        </a:rPr>
                        <a:t>2</a:t>
                      </a:r>
                      <a:r>
                        <a:rPr lang="zh-CN" sz="1000" kern="100" dirty="0">
                          <a:effectLst/>
                          <a:latin typeface="Times New Roman"/>
                          <a:ea typeface="宋体"/>
                        </a:rPr>
                        <a:t>块、沙子</a:t>
                      </a:r>
                      <a:r>
                        <a:rPr lang="en-US" sz="1000" kern="100" dirty="0">
                          <a:effectLst/>
                          <a:latin typeface="Times New Roman"/>
                          <a:ea typeface="宋体"/>
                        </a:rPr>
                        <a:t>2m</a:t>
                      </a:r>
                      <a:r>
                        <a:rPr lang="en-US" sz="1000" kern="100" baseline="30000" dirty="0">
                          <a:effectLst/>
                          <a:latin typeface="Times New Roman"/>
                          <a:ea typeface="宋体"/>
                        </a:rPr>
                        <a:t>3</a:t>
                      </a:r>
                      <a:r>
                        <a:rPr lang="zh-CN" sz="1000" kern="100" dirty="0">
                          <a:effectLst/>
                          <a:latin typeface="Times New Roman"/>
                          <a:ea typeface="宋体"/>
                        </a:rPr>
                        <a:t>。其余建筑的灭火器配置，应符合现行国家标准《建筑灭火器配置设计规范》</a:t>
                      </a:r>
                      <a:r>
                        <a:rPr lang="en-US" sz="1000" kern="100" dirty="0">
                          <a:effectLst/>
                          <a:latin typeface="Times New Roman"/>
                          <a:ea typeface="宋体"/>
                        </a:rPr>
                        <a:t>GB 50140</a:t>
                      </a:r>
                      <a:r>
                        <a:rPr lang="zh-CN" sz="1000" kern="100" dirty="0">
                          <a:effectLst/>
                          <a:latin typeface="Times New Roman"/>
                          <a:ea typeface="宋体"/>
                        </a:rPr>
                        <a:t>的有关规定；</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6</a:t>
                      </a:r>
                      <a:r>
                        <a:rPr lang="zh-CN" sz="1000" kern="100" dirty="0">
                          <a:effectLst/>
                          <a:latin typeface="Times New Roman"/>
                          <a:ea typeface="宋体"/>
                        </a:rPr>
                        <a:t>）加油站的排水应符合</a:t>
                      </a:r>
                      <a:r>
                        <a:rPr lang="en-US" sz="1000" kern="100" dirty="0">
                          <a:effectLst/>
                          <a:latin typeface="Times New Roman"/>
                          <a:ea typeface="宋体"/>
                        </a:rPr>
                        <a:t>GB50156</a:t>
                      </a:r>
                      <a:r>
                        <a:rPr lang="zh-CN" sz="1000" kern="100" dirty="0">
                          <a:effectLst/>
                          <a:latin typeface="Times New Roman"/>
                          <a:ea typeface="宋体"/>
                        </a:rPr>
                        <a:t>第</a:t>
                      </a:r>
                      <a:r>
                        <a:rPr lang="en-US" sz="1000" kern="100" dirty="0">
                          <a:effectLst/>
                          <a:latin typeface="Times New Roman"/>
                          <a:ea typeface="宋体"/>
                        </a:rPr>
                        <a:t>10.3.2</a:t>
                      </a:r>
                      <a:r>
                        <a:rPr lang="zh-CN" sz="1000" kern="100" dirty="0">
                          <a:effectLst/>
                          <a:latin typeface="Times New Roman"/>
                          <a:ea typeface="宋体"/>
                        </a:rPr>
                        <a:t>条的规定；</a:t>
                      </a:r>
                    </a:p>
                    <a:p>
                      <a:pPr algn="just">
                        <a:lnSpc>
                          <a:spcPts val="1900"/>
                        </a:lnSpc>
                        <a:spcAft>
                          <a:spcPts val="0"/>
                        </a:spcAft>
                      </a:pPr>
                      <a:r>
                        <a:rPr lang="en-US" sz="1000" kern="100" dirty="0">
                          <a:effectLst/>
                          <a:latin typeface="宋体"/>
                          <a:ea typeface="宋体"/>
                        </a:rPr>
                        <a:t> </a:t>
                      </a:r>
                      <a:r>
                        <a:rPr lang="zh-CN" sz="1000" kern="100" dirty="0" smtClean="0">
                          <a:effectLst/>
                          <a:latin typeface="Times New Roman"/>
                          <a:ea typeface="宋体"/>
                        </a:rPr>
                        <a:t>（</a:t>
                      </a:r>
                      <a:r>
                        <a:rPr lang="en-US" sz="1000" kern="100" dirty="0">
                          <a:effectLst/>
                          <a:latin typeface="Times New Roman"/>
                          <a:ea typeface="宋体"/>
                        </a:rPr>
                        <a:t>7</a:t>
                      </a:r>
                      <a:r>
                        <a:rPr lang="zh-CN" sz="1000" kern="100" dirty="0">
                          <a:effectLst/>
                          <a:latin typeface="Times New Roman"/>
                          <a:ea typeface="宋体"/>
                        </a:rPr>
                        <a:t>）加油加气站内电气、报警和紧急切断系统应符合</a:t>
                      </a:r>
                      <a:r>
                        <a:rPr lang="en-US" sz="1000" kern="100" dirty="0">
                          <a:effectLst/>
                          <a:latin typeface="Times New Roman"/>
                          <a:ea typeface="宋体"/>
                        </a:rPr>
                        <a:t>GB50156</a:t>
                      </a:r>
                      <a:r>
                        <a:rPr lang="zh-CN" sz="1000" kern="100" dirty="0">
                          <a:effectLst/>
                          <a:latin typeface="Times New Roman"/>
                          <a:ea typeface="宋体"/>
                        </a:rPr>
                        <a:t>第</a:t>
                      </a:r>
                      <a:r>
                        <a:rPr lang="en-US" sz="1000" kern="100" dirty="0">
                          <a:effectLst/>
                          <a:latin typeface="Times New Roman"/>
                          <a:ea typeface="宋体"/>
                        </a:rPr>
                        <a:t>11</a:t>
                      </a:r>
                      <a:r>
                        <a:rPr lang="zh-CN" sz="1000" kern="100" dirty="0">
                          <a:effectLst/>
                          <a:latin typeface="Times New Roman"/>
                          <a:ea typeface="宋体"/>
                        </a:rPr>
                        <a:t>章的规定；</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8</a:t>
                      </a:r>
                      <a:r>
                        <a:rPr lang="zh-CN" sz="1000" kern="100" dirty="0">
                          <a:effectLst/>
                          <a:latin typeface="Times New Roman"/>
                          <a:ea typeface="宋体"/>
                        </a:rPr>
                        <a:t>）钢制油罐必须进行防雷接地，接地点不应少于两处；</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9</a:t>
                      </a:r>
                      <a:r>
                        <a:rPr lang="zh-CN" sz="1000" kern="100" dirty="0">
                          <a:effectLst/>
                          <a:latin typeface="Times New Roman"/>
                          <a:ea typeface="宋体"/>
                        </a:rPr>
                        <a:t>）油罐车卸车场地应设置卸车时用的防静电接地装置，该装置应设发生导出静电故障时的报警装置；</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10</a:t>
                      </a:r>
                      <a:r>
                        <a:rPr lang="zh-CN" sz="1000" kern="100" dirty="0">
                          <a:effectLst/>
                          <a:latin typeface="Times New Roman"/>
                          <a:ea typeface="宋体"/>
                        </a:rPr>
                        <a:t>）在爆炸危险区域内工艺管道上的法兰、胶管两端等连接处，应用金属线跨接。当法兰的连接螺栓不少于</a:t>
                      </a:r>
                      <a:r>
                        <a:rPr lang="en-US" sz="1000" kern="100" dirty="0">
                          <a:effectLst/>
                          <a:latin typeface="Times New Roman"/>
                          <a:ea typeface="宋体"/>
                        </a:rPr>
                        <a:t>5</a:t>
                      </a:r>
                      <a:r>
                        <a:rPr lang="zh-CN" sz="1000" kern="100" dirty="0">
                          <a:effectLst/>
                          <a:latin typeface="Times New Roman"/>
                          <a:ea typeface="宋体"/>
                        </a:rPr>
                        <a:t>根时，在非腐蚀环境下可不跨接；</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12</a:t>
                      </a:r>
                      <a:r>
                        <a:rPr lang="zh-CN" sz="1000" kern="100" dirty="0">
                          <a:effectLst/>
                          <a:latin typeface="Times New Roman"/>
                          <a:ea typeface="宋体"/>
                        </a:rPr>
                        <a:t>）位于加油岛端部的加油机附近应设防撞设施，其高度不应小于</a:t>
                      </a:r>
                      <a:r>
                        <a:rPr lang="en-US" sz="1000" kern="100" dirty="0">
                          <a:effectLst/>
                          <a:latin typeface="Times New Roman"/>
                          <a:ea typeface="宋体"/>
                        </a:rPr>
                        <a:t>0.5m</a:t>
                      </a:r>
                      <a:r>
                        <a:rPr lang="zh-CN" sz="1000" kern="100" dirty="0">
                          <a:effectLst/>
                          <a:latin typeface="Times New Roman"/>
                          <a:ea typeface="宋体"/>
                        </a:rPr>
                        <a:t>；</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13</a:t>
                      </a:r>
                      <a:r>
                        <a:rPr lang="zh-CN" sz="1000" kern="100" dirty="0">
                          <a:effectLst/>
                          <a:latin typeface="Times New Roman"/>
                          <a:ea typeface="宋体"/>
                        </a:rPr>
                        <a:t>）橇装式加油装置的安全设施应符合</a:t>
                      </a:r>
                      <a:r>
                        <a:rPr lang="en-US" sz="1000" kern="100" dirty="0">
                          <a:effectLst/>
                          <a:latin typeface="Times New Roman"/>
                          <a:ea typeface="宋体"/>
                        </a:rPr>
                        <a:t>SH/T 3134</a:t>
                      </a:r>
                      <a:r>
                        <a:rPr lang="zh-CN" sz="1000" kern="100" dirty="0">
                          <a:effectLst/>
                          <a:latin typeface="Times New Roman"/>
                          <a:ea typeface="宋体"/>
                        </a:rPr>
                        <a:t>和</a:t>
                      </a:r>
                      <a:r>
                        <a:rPr lang="en-US" sz="1000" kern="100" dirty="0">
                          <a:effectLst/>
                          <a:latin typeface="Times New Roman"/>
                          <a:ea typeface="宋体"/>
                        </a:rPr>
                        <a:t>GB50156</a:t>
                      </a:r>
                      <a:r>
                        <a:rPr lang="zh-CN" sz="1000" kern="100" dirty="0">
                          <a:effectLst/>
                          <a:latin typeface="Times New Roman"/>
                          <a:ea typeface="宋体"/>
                        </a:rPr>
                        <a:t>第</a:t>
                      </a:r>
                      <a:r>
                        <a:rPr lang="en-US" sz="1000" kern="100" dirty="0">
                          <a:effectLst/>
                          <a:latin typeface="Times New Roman"/>
                          <a:ea typeface="宋体"/>
                        </a:rPr>
                        <a:t>6.4</a:t>
                      </a:r>
                      <a:r>
                        <a:rPr lang="zh-CN" sz="1000" kern="100" dirty="0">
                          <a:effectLst/>
                          <a:latin typeface="Times New Roman"/>
                          <a:ea typeface="宋体"/>
                        </a:rPr>
                        <a:t>节的规定。</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14</a:t>
                      </a:r>
                      <a:r>
                        <a:rPr lang="zh-CN" sz="1000" kern="100" dirty="0">
                          <a:effectLst/>
                          <a:latin typeface="Times New Roman"/>
                          <a:ea typeface="宋体"/>
                        </a:rPr>
                        <a:t>）自助加油站（区）应在加油站内设置醒目的“自助”标识。</a:t>
                      </a:r>
                    </a:p>
                    <a:p>
                      <a:pPr algn="just">
                        <a:lnSpc>
                          <a:spcPts val="1900"/>
                        </a:lnSpc>
                        <a:spcAft>
                          <a:spcPts val="0"/>
                        </a:spcAft>
                      </a:pPr>
                      <a:r>
                        <a:rPr lang="zh-CN" sz="1000" kern="100" dirty="0">
                          <a:effectLst/>
                          <a:latin typeface="Times New Roman"/>
                          <a:ea typeface="宋体"/>
                        </a:rPr>
                        <a:t>（</a:t>
                      </a:r>
                      <a:r>
                        <a:rPr lang="en-US" sz="1000" kern="100" dirty="0">
                          <a:effectLst/>
                          <a:latin typeface="Times New Roman"/>
                          <a:ea typeface="宋体"/>
                        </a:rPr>
                        <a:t>15</a:t>
                      </a:r>
                      <a:r>
                        <a:rPr lang="zh-CN" sz="1000" kern="100" dirty="0">
                          <a:effectLst/>
                          <a:latin typeface="Times New Roman"/>
                          <a:ea typeface="宋体"/>
                        </a:rPr>
                        <a:t>）自助加油机应设置释放静电装置（金属键盘），应具备音频提示系统，应设置紧急停机开关。</a:t>
                      </a:r>
                    </a:p>
                  </a:txBody>
                  <a:tcPr marL="27288" marR="27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kern="100" dirty="0" smtClean="0">
                          <a:effectLst/>
                          <a:latin typeface="Times New Roman"/>
                          <a:ea typeface="宋体"/>
                        </a:rPr>
                        <a:t>照</a:t>
                      </a:r>
                      <a:r>
                        <a:rPr lang="en-US" sz="1000" kern="100" dirty="0">
                          <a:effectLst/>
                          <a:latin typeface="Times New Roman"/>
                          <a:ea typeface="宋体"/>
                        </a:rPr>
                        <a:t>GB50156</a:t>
                      </a:r>
                      <a:r>
                        <a:rPr lang="zh-CN" sz="1000" kern="100" dirty="0">
                          <a:effectLst/>
                          <a:latin typeface="Times New Roman"/>
                          <a:ea typeface="宋体"/>
                        </a:rPr>
                        <a:t>、</a:t>
                      </a:r>
                      <a:r>
                        <a:rPr lang="en-US" sz="1000" kern="100" dirty="0">
                          <a:effectLst/>
                          <a:latin typeface="Times New Roman"/>
                          <a:ea typeface="宋体"/>
                        </a:rPr>
                        <a:t>GB 50140</a:t>
                      </a:r>
                      <a:r>
                        <a:rPr lang="zh-CN" sz="1000" kern="100" dirty="0">
                          <a:effectLst/>
                          <a:latin typeface="Times New Roman"/>
                          <a:ea typeface="宋体"/>
                        </a:rPr>
                        <a:t>、</a:t>
                      </a:r>
                      <a:r>
                        <a:rPr lang="en-US" sz="1000" kern="100" dirty="0">
                          <a:effectLst/>
                          <a:latin typeface="Times New Roman"/>
                          <a:ea typeface="宋体"/>
                        </a:rPr>
                        <a:t>SH/T 3134</a:t>
                      </a:r>
                      <a:r>
                        <a:rPr lang="zh-CN" sz="1000" kern="100" dirty="0">
                          <a:effectLst/>
                          <a:latin typeface="Times New Roman"/>
                          <a:ea typeface="宋体"/>
                        </a:rPr>
                        <a:t>等有关规定。</a:t>
                      </a: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27288" marR="27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p>
                      <a:pPr algn="just">
                        <a:lnSpc>
                          <a:spcPts val="1900"/>
                        </a:lnSpc>
                        <a:spcAft>
                          <a:spcPts val="0"/>
                        </a:spcAft>
                      </a:pPr>
                      <a:r>
                        <a:rPr lang="zh-CN" sz="1000" b="1" kern="100" dirty="0">
                          <a:effectLst/>
                          <a:latin typeface="Times New Roman"/>
                          <a:ea typeface="宋体"/>
                        </a:rPr>
                        <a:t>查文件：</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维护保养检查记录；</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防雷防静电检测报告。</a:t>
                      </a:r>
                    </a:p>
                    <a:p>
                      <a:pPr algn="just">
                        <a:lnSpc>
                          <a:spcPts val="1900"/>
                        </a:lnSpc>
                        <a:spcAft>
                          <a:spcPts val="0"/>
                        </a:spcAft>
                      </a:pPr>
                      <a:r>
                        <a:rPr lang="zh-CN" sz="1000" b="1" kern="100" dirty="0">
                          <a:effectLst/>
                          <a:latin typeface="Times New Roman"/>
                          <a:ea typeface="宋体"/>
                        </a:rPr>
                        <a:t>现场检查：</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安全设施的配备情况；</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安全设施完好情况。</a:t>
                      </a: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27288" marR="27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未按标准、规范设置安全设施的，一项扣</a:t>
                      </a:r>
                      <a:r>
                        <a:rPr lang="en-US" sz="1000" kern="100" dirty="0">
                          <a:effectLst/>
                          <a:latin typeface="Times New Roman"/>
                          <a:ea typeface="宋体"/>
                        </a:rPr>
                        <a:t>10</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未建立维护保养检查记录或未定期维护保养和检查，一项扣</a:t>
                      </a:r>
                      <a:r>
                        <a:rPr lang="en-US" sz="1000" kern="100" dirty="0">
                          <a:effectLst/>
                          <a:latin typeface="Times New Roman"/>
                          <a:ea typeface="宋体"/>
                        </a:rPr>
                        <a:t>5</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现场安全设施不符合完整性要求，</a:t>
                      </a:r>
                      <a:r>
                        <a:rPr lang="en-US" sz="1000" kern="100" dirty="0">
                          <a:effectLst/>
                          <a:latin typeface="Times New Roman"/>
                          <a:ea typeface="宋体"/>
                        </a:rPr>
                        <a:t>1</a:t>
                      </a:r>
                      <a:r>
                        <a:rPr lang="zh-CN" sz="1000" kern="100" dirty="0">
                          <a:effectLst/>
                          <a:latin typeface="Times New Roman"/>
                          <a:ea typeface="宋体"/>
                        </a:rPr>
                        <a:t>处扣</a:t>
                      </a:r>
                      <a:r>
                        <a:rPr lang="en-US" sz="1000" kern="100" dirty="0">
                          <a:effectLst/>
                          <a:latin typeface="Times New Roman"/>
                          <a:ea typeface="宋体"/>
                        </a:rPr>
                        <a:t>2</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4.</a:t>
                      </a:r>
                      <a:r>
                        <a:rPr lang="zh-CN" sz="1000" kern="100" dirty="0">
                          <a:effectLst/>
                          <a:latin typeface="Times New Roman"/>
                          <a:ea typeface="宋体"/>
                        </a:rPr>
                        <a:t>无检测报告或检测报告失效，一项扣</a:t>
                      </a:r>
                      <a:r>
                        <a:rPr lang="en-US" sz="1000" kern="100" dirty="0">
                          <a:effectLst/>
                          <a:latin typeface="Times New Roman"/>
                          <a:ea typeface="宋体"/>
                        </a:rPr>
                        <a:t>5</a:t>
                      </a:r>
                      <a:r>
                        <a:rPr lang="zh-CN" sz="1000" kern="100" dirty="0">
                          <a:effectLst/>
                          <a:latin typeface="Times New Roman"/>
                          <a:ea typeface="宋体"/>
                        </a:rPr>
                        <a:t>分</a:t>
                      </a:r>
                    </a:p>
                  </a:txBody>
                  <a:tcPr marL="27288" marR="27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27288" marR="27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27288" marR="272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682680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目录</a:t>
            </a:r>
            <a:endParaRPr lang="zh-CN" altLang="en-US" dirty="0"/>
          </a:p>
        </p:txBody>
      </p:sp>
      <p:sp>
        <p:nvSpPr>
          <p:cNvPr id="3" name="内容占位符 2"/>
          <p:cNvSpPr>
            <a:spLocks noGrp="1"/>
          </p:cNvSpPr>
          <p:nvPr>
            <p:ph idx="1"/>
          </p:nvPr>
        </p:nvSpPr>
        <p:spPr/>
        <p:txBody>
          <a:bodyPr>
            <a:normAutofit/>
          </a:bodyPr>
          <a:lstStyle/>
          <a:p>
            <a:r>
              <a:rPr lang="zh-CN" altLang="en-US" sz="3600" dirty="0" smtClean="0">
                <a:solidFill>
                  <a:schemeClr val="accent3">
                    <a:lumMod val="50000"/>
                  </a:schemeClr>
                </a:solidFill>
              </a:rPr>
              <a:t>现场评审程序</a:t>
            </a:r>
            <a:endParaRPr lang="en-US" altLang="zh-CN" sz="3600" dirty="0" smtClean="0">
              <a:solidFill>
                <a:schemeClr val="accent3">
                  <a:lumMod val="50000"/>
                </a:schemeClr>
              </a:solidFill>
            </a:endParaRPr>
          </a:p>
          <a:p>
            <a:r>
              <a:rPr lang="zh-CN" altLang="en-US" sz="3600" dirty="0" smtClean="0">
                <a:solidFill>
                  <a:schemeClr val="accent3">
                    <a:lumMod val="50000"/>
                  </a:schemeClr>
                </a:solidFill>
              </a:rPr>
              <a:t>评分原则</a:t>
            </a:r>
            <a:endParaRPr lang="en-US" altLang="zh-CN" sz="3600" dirty="0" smtClean="0">
              <a:solidFill>
                <a:schemeClr val="accent3">
                  <a:lumMod val="50000"/>
                </a:schemeClr>
              </a:solidFill>
            </a:endParaRPr>
          </a:p>
          <a:p>
            <a:r>
              <a:rPr lang="zh-CN" altLang="en-US" sz="3600" dirty="0" smtClean="0">
                <a:solidFill>
                  <a:schemeClr val="accent3">
                    <a:lumMod val="50000"/>
                  </a:schemeClr>
                </a:solidFill>
              </a:rPr>
              <a:t>考评标准现场评分说明</a:t>
            </a:r>
            <a:endParaRPr lang="en-US" altLang="zh-CN" sz="3600" dirty="0" smtClean="0">
              <a:solidFill>
                <a:schemeClr val="accent3">
                  <a:lumMod val="50000"/>
                </a:schemeClr>
              </a:solidFill>
            </a:endParaRPr>
          </a:p>
        </p:txBody>
      </p:sp>
    </p:spTree>
    <p:extLst>
      <p:ext uri="{BB962C8B-B14F-4D97-AF65-F5344CB8AC3E}">
        <p14:creationId xmlns:p14="http://schemas.microsoft.com/office/powerpoint/2010/main" val="39146910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434025825"/>
              </p:ext>
            </p:extLst>
          </p:nvPr>
        </p:nvGraphicFramePr>
        <p:xfrm>
          <a:off x="539552" y="1772816"/>
          <a:ext cx="8397833" cy="3822989"/>
        </p:xfrm>
        <a:graphic>
          <a:graphicData uri="http://schemas.openxmlformats.org/drawingml/2006/table">
            <a:tbl>
              <a:tblPr/>
              <a:tblGrid>
                <a:gridCol w="491740"/>
                <a:gridCol w="2028540"/>
                <a:gridCol w="1728192"/>
                <a:gridCol w="1296144"/>
                <a:gridCol w="1741329"/>
                <a:gridCol w="603757"/>
                <a:gridCol w="508131"/>
              </a:tblGrid>
              <a:tr h="1711678">
                <a:tc>
                  <a:txBody>
                    <a:bodyPr/>
                    <a:lstStyle/>
                    <a:p>
                      <a:pPr algn="just">
                        <a:lnSpc>
                          <a:spcPts val="1900"/>
                        </a:lnSpc>
                        <a:spcAft>
                          <a:spcPts val="0"/>
                        </a:spcAft>
                      </a:pPr>
                      <a:r>
                        <a:rPr lang="en-US" sz="1000" b="1" kern="100">
                          <a:effectLst/>
                          <a:latin typeface="宋体"/>
                          <a:ea typeface="宋体"/>
                        </a:rPr>
                        <a:t>6.4</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检维修</a:t>
                      </a:r>
                      <a:r>
                        <a:rPr lang="zh-CN" sz="1000" b="1" kern="100">
                          <a:effectLst/>
                          <a:latin typeface="宋体"/>
                          <a:ea typeface="宋体"/>
                        </a:rPr>
                        <a:t>（</a:t>
                      </a:r>
                      <a:r>
                        <a:rPr lang="en-US" sz="1000" b="1" kern="100">
                          <a:effectLst/>
                          <a:latin typeface="宋体"/>
                          <a:ea typeface="宋体"/>
                        </a:rPr>
                        <a:t>20</a:t>
                      </a:r>
                      <a:r>
                        <a:rPr lang="zh-CN" sz="1000" b="1" kern="100">
                          <a:effectLst/>
                          <a:latin typeface="宋体"/>
                          <a:ea typeface="宋体"/>
                        </a:rPr>
                        <a:t>）</a:t>
                      </a:r>
                      <a:endParaRPr lang="zh-CN" sz="1000" kern="100">
                        <a:effectLst/>
                        <a:latin typeface="Times New Roman"/>
                        <a:ea typeface="宋体"/>
                      </a:endParaRP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0">
                          <a:effectLst/>
                          <a:latin typeface="宋体"/>
                          <a:ea typeface="宋体"/>
                          <a:cs typeface="宋体"/>
                        </a:rPr>
                        <a:t>1.</a:t>
                      </a:r>
                      <a:r>
                        <a:rPr lang="zh-CN" sz="1000" kern="0">
                          <a:effectLst/>
                          <a:latin typeface="Times New Roman"/>
                          <a:ea typeface="宋体"/>
                          <a:cs typeface="宋体"/>
                        </a:rPr>
                        <a:t>加油站（或上级公司）应严格执行检维修管理制度，实行日常检维修和定期检维修管理。</a:t>
                      </a:r>
                      <a:endParaRPr lang="zh-CN" sz="1000" kern="100">
                        <a:effectLst/>
                        <a:latin typeface="Times New Roman"/>
                        <a:ea typeface="宋体"/>
                      </a:endParaRP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0">
                          <a:effectLst/>
                          <a:latin typeface="宋体"/>
                          <a:ea typeface="宋体"/>
                          <a:cs typeface="宋体"/>
                        </a:rPr>
                        <a:t>1.</a:t>
                      </a:r>
                      <a:r>
                        <a:rPr lang="zh-CN" sz="1000" kern="0">
                          <a:effectLst/>
                          <a:latin typeface="Times New Roman"/>
                          <a:ea typeface="宋体"/>
                          <a:cs typeface="宋体"/>
                        </a:rPr>
                        <a:t>严格执行检维修管理制度，实行日常检维修和定期检维修管理。</a:t>
                      </a:r>
                      <a:endParaRPr lang="zh-CN" sz="1000" kern="100">
                        <a:effectLst/>
                        <a:latin typeface="Times New Roman"/>
                        <a:ea typeface="宋体"/>
                      </a:endParaRPr>
                    </a:p>
                    <a:p>
                      <a:pPr algn="just">
                        <a:lnSpc>
                          <a:spcPts val="1900"/>
                        </a:lnSpc>
                        <a:spcAft>
                          <a:spcPts val="0"/>
                        </a:spcAft>
                      </a:pPr>
                      <a:r>
                        <a:rPr lang="en-US" sz="1000" kern="0">
                          <a:effectLst/>
                          <a:latin typeface="宋体"/>
                          <a:ea typeface="宋体"/>
                          <a:cs typeface="宋体"/>
                        </a:rPr>
                        <a:t> </a:t>
                      </a:r>
                      <a:endParaRPr lang="zh-CN" sz="1000" kern="100">
                        <a:effectLst/>
                        <a:latin typeface="Times New Roman"/>
                        <a:ea typeface="宋体"/>
                      </a:endParaRP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0">
                          <a:effectLst/>
                          <a:latin typeface="Times New Roman"/>
                          <a:ea typeface="宋体"/>
                          <a:cs typeface="宋体"/>
                        </a:rPr>
                        <a:t>检维修管理制度；</a:t>
                      </a:r>
                      <a:endParaRPr lang="zh-CN" sz="1000" kern="100">
                        <a:effectLst/>
                        <a:latin typeface="Times New Roman"/>
                        <a:ea typeface="宋体"/>
                      </a:endParaRPr>
                    </a:p>
                    <a:p>
                      <a:pPr algn="just">
                        <a:lnSpc>
                          <a:spcPts val="1900"/>
                        </a:lnSpc>
                        <a:spcAft>
                          <a:spcPts val="0"/>
                        </a:spcAft>
                      </a:pPr>
                      <a:r>
                        <a:rPr lang="en-US" sz="1000" kern="0">
                          <a:effectLst/>
                          <a:latin typeface="宋体"/>
                          <a:ea typeface="宋体"/>
                          <a:cs typeface="宋体"/>
                        </a:rPr>
                        <a:t>2.</a:t>
                      </a:r>
                      <a:r>
                        <a:rPr lang="zh-CN" sz="1000" kern="100">
                          <a:effectLst/>
                          <a:latin typeface="Times New Roman"/>
                          <a:ea typeface="宋体"/>
                        </a:rPr>
                        <a:t>检维修记录。</a:t>
                      </a:r>
                    </a:p>
                    <a:p>
                      <a:pPr algn="just">
                        <a:lnSpc>
                          <a:spcPts val="19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现场检查或抽查设备状况。</a:t>
                      </a: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tabLst>
                          <a:tab pos="337185" algn="l"/>
                        </a:tabLst>
                      </a:pPr>
                      <a:r>
                        <a:rPr lang="en-US" sz="1000" kern="100">
                          <a:effectLst/>
                          <a:latin typeface="宋体"/>
                          <a:ea typeface="宋体"/>
                        </a:rPr>
                        <a:t>1.</a:t>
                      </a:r>
                      <a:r>
                        <a:rPr lang="zh-CN" sz="1000" kern="100">
                          <a:effectLst/>
                          <a:latin typeface="Times New Roman"/>
                          <a:ea typeface="宋体"/>
                        </a:rPr>
                        <a:t>未</a:t>
                      </a:r>
                      <a:r>
                        <a:rPr lang="zh-CN" sz="1000" kern="0">
                          <a:effectLst/>
                          <a:latin typeface="Times New Roman"/>
                          <a:ea typeface="宋体"/>
                          <a:cs typeface="宋体"/>
                        </a:rPr>
                        <a:t>实行日常检维修和定期检维修管理</a:t>
                      </a:r>
                      <a:r>
                        <a:rPr lang="zh-CN" sz="1000" kern="100">
                          <a:effectLst/>
                          <a:latin typeface="Times New Roman"/>
                          <a:ea typeface="宋体"/>
                        </a:rPr>
                        <a:t>，扣</a:t>
                      </a:r>
                      <a:r>
                        <a:rPr lang="en-US" sz="1000" kern="100">
                          <a:effectLst/>
                          <a:latin typeface="Times New Roman"/>
                          <a:ea typeface="宋体"/>
                        </a:rPr>
                        <a:t>2</a:t>
                      </a:r>
                      <a:r>
                        <a:rPr lang="zh-CN" sz="1000" kern="100">
                          <a:effectLst/>
                          <a:latin typeface="Times New Roman"/>
                          <a:ea typeface="宋体"/>
                        </a:rPr>
                        <a:t>分。</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设备运行状况不良，一处不符扣</a:t>
                      </a:r>
                      <a:r>
                        <a:rPr lang="en-US" sz="1000" kern="100">
                          <a:effectLst/>
                          <a:latin typeface="Times New Roman"/>
                          <a:ea typeface="宋体"/>
                        </a:rPr>
                        <a:t>2</a:t>
                      </a:r>
                      <a:r>
                        <a:rPr lang="zh-CN" sz="1000" kern="100">
                          <a:effectLst/>
                          <a:latin typeface="Times New Roman"/>
                          <a:ea typeface="宋体"/>
                        </a:rPr>
                        <a:t>分，存在隐患的扣</a:t>
                      </a:r>
                      <a:r>
                        <a:rPr lang="en-US" sz="1000" kern="100">
                          <a:effectLst/>
                          <a:latin typeface="Times New Roman"/>
                          <a:ea typeface="宋体"/>
                        </a:rPr>
                        <a:t>10</a:t>
                      </a:r>
                      <a:r>
                        <a:rPr lang="zh-CN" sz="1000" kern="100">
                          <a:effectLst/>
                          <a:latin typeface="Times New Roman"/>
                          <a:ea typeface="宋体"/>
                        </a:rPr>
                        <a:t>分。</a:t>
                      </a:r>
                    </a:p>
                    <a:p>
                      <a:pPr algn="just">
                        <a:lnSpc>
                          <a:spcPts val="1900"/>
                        </a:lnSpc>
                        <a:spcAft>
                          <a:spcPts val="0"/>
                        </a:spcAft>
                        <a:tabLst>
                          <a:tab pos="337185" algn="l"/>
                        </a:tabLst>
                      </a:pPr>
                      <a:r>
                        <a:rPr lang="en-US" sz="1000" kern="100">
                          <a:effectLst/>
                          <a:latin typeface="宋体"/>
                          <a:ea typeface="宋体"/>
                        </a:rPr>
                        <a:t> </a:t>
                      </a:r>
                      <a:endParaRPr lang="zh-CN" sz="1000" kern="100">
                        <a:effectLst/>
                        <a:latin typeface="Times New Roman"/>
                        <a:ea typeface="宋体"/>
                      </a:endParaRP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a:effectLst/>
                          <a:latin typeface="宋体"/>
                          <a:ea typeface="宋体"/>
                        </a:rPr>
                        <a:t> </a:t>
                      </a:r>
                      <a:endParaRPr lang="zh-CN" sz="800" kern="100">
                        <a:effectLst/>
                        <a:latin typeface="Times New Roman"/>
                        <a:ea typeface="宋体"/>
                      </a:endParaRP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a:effectLst/>
                          <a:latin typeface="宋体"/>
                          <a:ea typeface="宋体"/>
                        </a:rPr>
                        <a:t> </a:t>
                      </a:r>
                      <a:endParaRPr lang="zh-CN" sz="800" kern="100">
                        <a:effectLst/>
                        <a:latin typeface="Times New Roman"/>
                        <a:ea typeface="宋体"/>
                      </a:endParaRP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11311">
                <a:tc>
                  <a:txBody>
                    <a:bodyPr/>
                    <a:lstStyle/>
                    <a:p>
                      <a:pPr algn="just">
                        <a:lnSpc>
                          <a:spcPts val="1900"/>
                        </a:lnSpc>
                        <a:spcAft>
                          <a:spcPts val="0"/>
                        </a:spcAft>
                      </a:pPr>
                      <a:r>
                        <a:rPr lang="en-US" sz="1000" b="1" kern="100">
                          <a:effectLst/>
                          <a:latin typeface="宋体"/>
                          <a:ea typeface="宋体"/>
                        </a:rPr>
                        <a:t>6.5</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拆除和报废</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a:t>
                      </a:r>
                      <a:r>
                        <a:rPr lang="en-US" sz="1000" b="1" kern="100">
                          <a:effectLst/>
                          <a:latin typeface="Times New Roman"/>
                          <a:ea typeface="宋体"/>
                        </a:rPr>
                        <a:t>10</a:t>
                      </a:r>
                      <a:r>
                        <a:rPr lang="zh-CN" sz="1000" b="1" kern="100">
                          <a:effectLst/>
                          <a:latin typeface="Times New Roman"/>
                          <a:ea typeface="宋体"/>
                        </a:rPr>
                        <a:t>）</a:t>
                      </a:r>
                      <a:endParaRPr lang="zh-CN" sz="1000" kern="100">
                        <a:effectLst/>
                        <a:latin typeface="Times New Roman"/>
                        <a:ea typeface="宋体"/>
                      </a:endParaRP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加油站应严格执行生产设施拆除和报废管理制度。拆除作业前，应有审批手续。</a:t>
                      </a: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应严格执行生产设施拆除和报废管理制度。拆除作业前，应进行审批手续。</a:t>
                      </a: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生产设施拆除和报废管理制度；</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设施拆除和报废审批手续；</a:t>
                      </a:r>
                    </a:p>
                    <a:p>
                      <a:pPr algn="just">
                        <a:lnSpc>
                          <a:spcPts val="1900"/>
                        </a:lnSpc>
                        <a:spcAft>
                          <a:spcPts val="0"/>
                        </a:spcAft>
                      </a:pPr>
                      <a:r>
                        <a:rPr lang="zh-CN" sz="1000" b="1" kern="100">
                          <a:effectLst/>
                          <a:latin typeface="Times New Roman"/>
                          <a:ea typeface="宋体"/>
                        </a:rPr>
                        <a:t>现场查看：</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查看拆除作业现场安全管理。</a:t>
                      </a: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拆除作业前，相关单位未共同到现场进行作业前安全技术交底，</a:t>
                      </a:r>
                      <a:r>
                        <a:rPr lang="en-US" sz="1000" kern="100" dirty="0">
                          <a:effectLst/>
                          <a:latin typeface="Times New Roman"/>
                          <a:ea typeface="宋体"/>
                        </a:rPr>
                        <a:t>1</a:t>
                      </a:r>
                      <a:r>
                        <a:rPr lang="zh-CN" sz="1000" kern="100" dirty="0">
                          <a:effectLst/>
                          <a:latin typeface="Times New Roman"/>
                          <a:ea typeface="宋体"/>
                        </a:rPr>
                        <a:t>次扣</a:t>
                      </a:r>
                      <a:r>
                        <a:rPr lang="en-US" sz="1000" kern="100" dirty="0">
                          <a:effectLst/>
                          <a:latin typeface="Times New Roman"/>
                          <a:ea typeface="宋体"/>
                        </a:rPr>
                        <a:t>5</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设施拆除和报废无审批手续，</a:t>
                      </a:r>
                      <a:r>
                        <a:rPr lang="en-US" sz="1000" kern="100" dirty="0">
                          <a:effectLst/>
                          <a:latin typeface="Times New Roman"/>
                          <a:ea typeface="宋体"/>
                        </a:rPr>
                        <a:t>1</a:t>
                      </a:r>
                      <a:r>
                        <a:rPr lang="zh-CN" sz="1000" kern="100" dirty="0">
                          <a:effectLst/>
                          <a:latin typeface="Times New Roman"/>
                          <a:ea typeface="宋体"/>
                        </a:rPr>
                        <a:t>次扣</a:t>
                      </a:r>
                      <a:r>
                        <a:rPr lang="en-US" sz="1000" kern="100" dirty="0">
                          <a:effectLst/>
                          <a:latin typeface="Times New Roman"/>
                          <a:ea typeface="宋体"/>
                        </a:rPr>
                        <a:t>1</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拆除作业现场，一项不符合扣</a:t>
                      </a:r>
                      <a:r>
                        <a:rPr lang="en-US" sz="1000" kern="100" dirty="0">
                          <a:effectLst/>
                          <a:latin typeface="Times New Roman"/>
                          <a:ea typeface="宋体"/>
                        </a:rPr>
                        <a:t>1</a:t>
                      </a:r>
                      <a:r>
                        <a:rPr lang="zh-CN" sz="1000" kern="100" dirty="0">
                          <a:effectLst/>
                          <a:latin typeface="Times New Roman"/>
                          <a:ea typeface="宋体"/>
                        </a:rPr>
                        <a:t>分。</a:t>
                      </a: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a:effectLst/>
                          <a:latin typeface="宋体"/>
                          <a:ea typeface="宋体"/>
                        </a:rPr>
                        <a:t> </a:t>
                      </a:r>
                      <a:endParaRPr lang="zh-CN" sz="800" kern="100">
                        <a:effectLst/>
                        <a:latin typeface="Times New Roman"/>
                        <a:ea typeface="宋体"/>
                      </a:endParaRP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dirty="0">
                          <a:effectLst/>
                          <a:latin typeface="宋体"/>
                          <a:ea typeface="宋体"/>
                        </a:rPr>
                        <a:t> </a:t>
                      </a:r>
                      <a:endParaRPr lang="zh-CN" sz="800" kern="100" dirty="0">
                        <a:effectLst/>
                        <a:latin typeface="Times New Roman"/>
                        <a:ea typeface="宋体"/>
                      </a:endParaRPr>
                    </a:p>
                  </a:txBody>
                  <a:tcPr marL="52737" marR="527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290863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A</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3</a:t>
            </a:r>
            <a:r>
              <a:rPr lang="zh-CN" altLang="en-US" sz="2400" dirty="0" smtClean="0">
                <a:latin typeface="宋体" pitchFamily="2" charset="-122"/>
                <a:ea typeface="宋体" pitchFamily="2" charset="-122"/>
              </a:rPr>
              <a:t>条，</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1</a:t>
            </a:r>
            <a:r>
              <a:rPr lang="zh-CN" altLang="en-US" sz="2400" dirty="0" smtClean="0">
                <a:latin typeface="宋体" pitchFamily="2" charset="-122"/>
                <a:ea typeface="宋体" pitchFamily="2" charset="-122"/>
              </a:rPr>
              <a:t>条，不符合扣分；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室内加油机重点指汽油加油机，仅加柴油的加油机如在室内的需关注现场油气情况；</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重点核查现场设备设施完好性和日常管理：清洁、渗漏、技术标准等以及有关检测报告符合；</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加油机、油罐各抽查</a:t>
            </a:r>
            <a:r>
              <a:rPr lang="en-US" altLang="zh-CN" sz="2400" dirty="0" smtClean="0">
                <a:latin typeface="宋体" pitchFamily="2" charset="-122"/>
                <a:ea typeface="宋体" pitchFamily="2" charset="-122"/>
              </a:rPr>
              <a:t>1</a:t>
            </a:r>
            <a:r>
              <a:rPr lang="zh-CN" altLang="en-US" sz="2400" dirty="0" smtClean="0">
                <a:latin typeface="宋体" pitchFamily="2" charset="-122"/>
                <a:ea typeface="宋体" pitchFamily="2" charset="-122"/>
              </a:rPr>
              <a:t>处；</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配电、排水符合设计规范且安评报告为符合；</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设备设施检查、维护、保养、检维修等台账记录单个加油站可根据实际建立，集团化管理可以统一标准。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单个加油站的拆除报废不存在上级审批，但有拆除作业的需有记录。</a:t>
            </a:r>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4161997424"/>
              </p:ext>
            </p:extLst>
          </p:nvPr>
        </p:nvGraphicFramePr>
        <p:xfrm>
          <a:off x="395537" y="1268760"/>
          <a:ext cx="8543606" cy="4902518"/>
        </p:xfrm>
        <a:graphic>
          <a:graphicData uri="http://schemas.openxmlformats.org/drawingml/2006/table">
            <a:tbl>
              <a:tblPr/>
              <a:tblGrid>
                <a:gridCol w="576063"/>
                <a:gridCol w="1656184"/>
                <a:gridCol w="2016224"/>
                <a:gridCol w="1440160"/>
                <a:gridCol w="1922814"/>
                <a:gridCol w="450947"/>
                <a:gridCol w="481214"/>
              </a:tblGrid>
              <a:tr h="347346">
                <a:tc gridSpan="7">
                  <a:txBody>
                    <a:bodyPr/>
                    <a:lstStyle/>
                    <a:p>
                      <a:pPr algn="just">
                        <a:lnSpc>
                          <a:spcPts val="1900"/>
                        </a:lnSpc>
                        <a:spcAft>
                          <a:spcPts val="0"/>
                        </a:spcAft>
                      </a:pPr>
                      <a:r>
                        <a:rPr lang="en-US" sz="1000" b="1" kern="100" dirty="0">
                          <a:effectLst/>
                          <a:latin typeface="宋体"/>
                          <a:ea typeface="宋体"/>
                        </a:rPr>
                        <a:t>7</a:t>
                      </a:r>
                      <a:r>
                        <a:rPr lang="zh-CN" sz="1000" b="1" kern="100" dirty="0">
                          <a:effectLst/>
                          <a:latin typeface="Times New Roman"/>
                          <a:ea typeface="宋体"/>
                        </a:rPr>
                        <a:t>作业安全（</a:t>
                      </a:r>
                      <a:r>
                        <a:rPr lang="en-US" sz="1000" b="1" kern="100" dirty="0">
                          <a:effectLst/>
                          <a:latin typeface="Times New Roman"/>
                          <a:ea typeface="宋体"/>
                        </a:rPr>
                        <a:t>100</a:t>
                      </a:r>
                      <a:r>
                        <a:rPr lang="zh-CN" sz="1000" b="1" kern="100" dirty="0">
                          <a:effectLst/>
                          <a:latin typeface="Times New Roman"/>
                          <a:ea typeface="宋体"/>
                        </a:rPr>
                        <a:t>）</a:t>
                      </a:r>
                      <a:r>
                        <a:rPr lang="en-US" sz="1000" b="1" kern="100" dirty="0">
                          <a:effectLst/>
                          <a:latin typeface="Times New Roman"/>
                          <a:ea typeface="宋体"/>
                        </a:rPr>
                        <a:t>                                  </a:t>
                      </a:r>
                      <a:r>
                        <a:rPr lang="zh-CN" sz="1000" kern="0" dirty="0">
                          <a:effectLst/>
                          <a:latin typeface="Times New Roman"/>
                          <a:ea typeface="宋体"/>
                        </a:rPr>
                        <a:t>（权重系数</a:t>
                      </a:r>
                      <a:r>
                        <a:rPr lang="en-US" sz="1000" kern="0" dirty="0">
                          <a:effectLst/>
                          <a:latin typeface="Times New Roman"/>
                          <a:ea typeface="宋体"/>
                        </a:rPr>
                        <a:t>0.25</a:t>
                      </a:r>
                      <a:r>
                        <a:rPr lang="zh-CN" sz="1000" kern="0" dirty="0">
                          <a:effectLst/>
                          <a:latin typeface="Times New Roman"/>
                          <a:ea typeface="宋体"/>
                        </a:rPr>
                        <a:t>）</a:t>
                      </a:r>
                      <a:r>
                        <a:rPr lang="en-US" sz="1000" b="1" kern="100" dirty="0">
                          <a:effectLst/>
                          <a:latin typeface="宋体"/>
                          <a:ea typeface="宋体"/>
                        </a:rPr>
                        <a:t>                                                         (</a:t>
                      </a:r>
                      <a:r>
                        <a:rPr lang="zh-CN" sz="1000" b="1" kern="100" dirty="0">
                          <a:effectLst/>
                          <a:latin typeface="Times New Roman"/>
                          <a:ea typeface="宋体"/>
                        </a:rPr>
                        <a:t>评审得分：</a:t>
                      </a:r>
                      <a:r>
                        <a:rPr lang="en-US" sz="1000" b="1" kern="100" dirty="0">
                          <a:effectLst/>
                          <a:latin typeface="Times New Roman"/>
                          <a:ea typeface="宋体"/>
                        </a:rPr>
                        <a:t>   </a:t>
                      </a:r>
                      <a:r>
                        <a:rPr lang="zh-CN" sz="1000" b="1" kern="100" dirty="0">
                          <a:effectLst/>
                          <a:latin typeface="Times New Roman"/>
                          <a:ea typeface="宋体"/>
                        </a:rPr>
                        <a:t>分）</a:t>
                      </a:r>
                      <a:endParaRPr lang="zh-CN" sz="1000" kern="100" dirty="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88779">
                <a:tc>
                  <a:txBody>
                    <a:bodyPr/>
                    <a:lstStyle/>
                    <a:p>
                      <a:pPr algn="ctr">
                        <a:lnSpc>
                          <a:spcPts val="1900"/>
                        </a:lnSpc>
                        <a:spcAft>
                          <a:spcPts val="0"/>
                        </a:spcAft>
                      </a:pPr>
                      <a:r>
                        <a:rPr lang="en-US" sz="1000" b="1" kern="100">
                          <a:effectLst/>
                          <a:latin typeface="宋体"/>
                          <a:ea typeface="宋体"/>
                        </a:rPr>
                        <a:t>B</a:t>
                      </a:r>
                      <a:r>
                        <a:rPr lang="zh-CN" sz="1000" b="1" kern="100">
                          <a:effectLst/>
                          <a:latin typeface="Times New Roman"/>
                          <a:ea typeface="宋体"/>
                        </a:rPr>
                        <a:t>级要素</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扣分</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dirty="0">
                          <a:effectLst/>
                          <a:latin typeface="Times New Roman"/>
                          <a:ea typeface="宋体"/>
                        </a:rPr>
                        <a:t>备注</a:t>
                      </a:r>
                      <a:endParaRPr lang="zh-CN" sz="1000" kern="100" dirty="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6163">
                <a:tc>
                  <a:txBody>
                    <a:bodyPr/>
                    <a:lstStyle/>
                    <a:p>
                      <a:pPr algn="just">
                        <a:lnSpc>
                          <a:spcPts val="1900"/>
                        </a:lnSpc>
                        <a:spcAft>
                          <a:spcPts val="0"/>
                        </a:spcAft>
                      </a:pPr>
                      <a:r>
                        <a:rPr lang="en-US" sz="1000" b="1" kern="100" dirty="0">
                          <a:effectLst/>
                          <a:latin typeface="宋体"/>
                          <a:ea typeface="宋体"/>
                        </a:rPr>
                        <a:t>7.1</a:t>
                      </a:r>
                      <a:endParaRPr lang="zh-CN" sz="1000" kern="100" dirty="0">
                        <a:effectLst/>
                        <a:latin typeface="Times New Roman"/>
                        <a:ea typeface="宋体"/>
                      </a:endParaRPr>
                    </a:p>
                    <a:p>
                      <a:pPr algn="just">
                        <a:lnSpc>
                          <a:spcPts val="1900"/>
                        </a:lnSpc>
                        <a:spcAft>
                          <a:spcPts val="0"/>
                        </a:spcAft>
                      </a:pPr>
                      <a:r>
                        <a:rPr lang="zh-CN" sz="1000" b="1" kern="100" dirty="0" smtClean="0">
                          <a:effectLst/>
                          <a:latin typeface="宋体"/>
                          <a:ea typeface="宋体"/>
                        </a:rPr>
                        <a:t>作业</a:t>
                      </a:r>
                      <a:endParaRPr lang="en-US" altLang="zh-CN" sz="1000" b="1" kern="100" dirty="0" smtClean="0">
                        <a:effectLst/>
                        <a:latin typeface="宋体"/>
                        <a:ea typeface="宋体"/>
                      </a:endParaRPr>
                    </a:p>
                    <a:p>
                      <a:pPr algn="just">
                        <a:lnSpc>
                          <a:spcPts val="1900"/>
                        </a:lnSpc>
                        <a:spcAft>
                          <a:spcPts val="0"/>
                        </a:spcAft>
                      </a:pPr>
                      <a:r>
                        <a:rPr lang="zh-CN" sz="1000" b="1" kern="100" dirty="0" smtClean="0">
                          <a:effectLst/>
                          <a:latin typeface="宋体"/>
                          <a:ea typeface="宋体"/>
                        </a:rPr>
                        <a:t>许可</a:t>
                      </a:r>
                      <a:endParaRPr lang="zh-CN" sz="1000" kern="100" dirty="0">
                        <a:effectLst/>
                        <a:latin typeface="Times New Roman"/>
                        <a:ea typeface="宋体"/>
                      </a:endParaRPr>
                    </a:p>
                    <a:p>
                      <a:pPr algn="just">
                        <a:lnSpc>
                          <a:spcPts val="1900"/>
                        </a:lnSpc>
                        <a:spcAft>
                          <a:spcPts val="0"/>
                        </a:spcAft>
                      </a:pPr>
                      <a:r>
                        <a:rPr lang="zh-CN" sz="1000" b="1" kern="100" dirty="0">
                          <a:effectLst/>
                          <a:latin typeface="宋体"/>
                          <a:ea typeface="宋体"/>
                        </a:rPr>
                        <a:t>（</a:t>
                      </a:r>
                      <a:r>
                        <a:rPr lang="en-US" sz="1000" b="1" kern="100" dirty="0">
                          <a:effectLst/>
                          <a:latin typeface="宋体"/>
                          <a:ea typeface="宋体"/>
                        </a:rPr>
                        <a:t>20</a:t>
                      </a:r>
                      <a:r>
                        <a:rPr lang="zh-CN" sz="1000" b="1" kern="100" dirty="0">
                          <a:effectLst/>
                          <a:latin typeface="宋体"/>
                          <a:ea typeface="宋体"/>
                        </a:rPr>
                        <a:t>）</a:t>
                      </a:r>
                      <a:endParaRPr lang="zh-CN" sz="1000" kern="100" dirty="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加油站应对施工危险性作业活动实施作业许可管理，严格履行审批手续。</a:t>
                      </a: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对动火作业、进入受限空间作业、破土作业、临时用电作业、高处作业等危险性作业实施作业许可管理</a:t>
                      </a:r>
                      <a:r>
                        <a:rPr lang="en-US" sz="1000" kern="100">
                          <a:effectLst/>
                          <a:latin typeface="Times New Roman"/>
                          <a:ea typeface="宋体"/>
                        </a:rPr>
                        <a:t>,</a:t>
                      </a:r>
                      <a:r>
                        <a:rPr lang="zh-CN" sz="1000" kern="100">
                          <a:effectLst/>
                          <a:latin typeface="Times New Roman"/>
                          <a:ea typeface="宋体"/>
                        </a:rPr>
                        <a:t>严格履行审批手续；</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、作业许可证中有危险、有害因素识别和安全措施内容。</a:t>
                      </a: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作业许可证（或安全作业票）制度</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作业许可证（或作业票）。</a:t>
                      </a: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无作业许可证制度和作业许可证（作业票）扣</a:t>
                      </a:r>
                      <a:r>
                        <a:rPr lang="en-US" sz="1000" kern="100">
                          <a:effectLst/>
                          <a:latin typeface="Times New Roman"/>
                          <a:ea typeface="宋体"/>
                        </a:rPr>
                        <a:t>20</a:t>
                      </a:r>
                      <a:r>
                        <a:rPr lang="zh-CN" sz="1000" kern="100">
                          <a:effectLst/>
                          <a:latin typeface="Times New Roman"/>
                          <a:ea typeface="宋体"/>
                        </a:rPr>
                        <a:t>分</a:t>
                      </a:r>
                    </a:p>
                    <a:p>
                      <a:pPr algn="just">
                        <a:lnSpc>
                          <a:spcPts val="1900"/>
                        </a:lnSpc>
                        <a:spcAft>
                          <a:spcPts val="0"/>
                        </a:spcAft>
                      </a:pP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作业许可审批手续不符合要求，</a:t>
                      </a:r>
                      <a:r>
                        <a:rPr lang="en-US" sz="1000" kern="100">
                          <a:effectLst/>
                          <a:latin typeface="Times New Roman"/>
                          <a:ea typeface="宋体"/>
                        </a:rPr>
                        <a:t>1</a:t>
                      </a:r>
                      <a:r>
                        <a:rPr lang="zh-CN" sz="1000" kern="100">
                          <a:effectLst/>
                          <a:latin typeface="Times New Roman"/>
                          <a:ea typeface="宋体"/>
                        </a:rPr>
                        <a:t>次扣</a:t>
                      </a:r>
                      <a:r>
                        <a:rPr lang="en-US" sz="1000" kern="100">
                          <a:effectLst/>
                          <a:latin typeface="Times New Roman"/>
                          <a:ea typeface="宋体"/>
                        </a:rPr>
                        <a:t>5</a:t>
                      </a:r>
                      <a:r>
                        <a:rPr lang="zh-CN" sz="1000" kern="100">
                          <a:effectLst/>
                          <a:latin typeface="Times New Roman"/>
                          <a:ea typeface="宋体"/>
                        </a:rPr>
                        <a:t>分；</a:t>
                      </a:r>
                    </a:p>
                    <a:p>
                      <a:pPr algn="just">
                        <a:lnSpc>
                          <a:spcPts val="1900"/>
                        </a:lnSpc>
                        <a:spcAft>
                          <a:spcPts val="0"/>
                        </a:spcAft>
                      </a:pPr>
                      <a:r>
                        <a:rPr lang="en-US" sz="1000" kern="100">
                          <a:effectLst/>
                          <a:latin typeface="宋体"/>
                          <a:ea typeface="宋体"/>
                        </a:rPr>
                        <a:t>3.</a:t>
                      </a:r>
                      <a:r>
                        <a:rPr lang="zh-CN" sz="1000" kern="100">
                          <a:effectLst/>
                          <a:latin typeface="Times New Roman"/>
                          <a:ea typeface="宋体"/>
                        </a:rPr>
                        <a:t>作业许可证中危险有害因素与安全措施等内容不符合要求，</a:t>
                      </a:r>
                      <a:r>
                        <a:rPr lang="en-US" sz="1000" kern="100">
                          <a:effectLst/>
                          <a:latin typeface="Times New Roman"/>
                          <a:ea typeface="宋体"/>
                        </a:rPr>
                        <a:t>1</a:t>
                      </a:r>
                      <a:r>
                        <a:rPr lang="zh-CN" sz="1000" kern="100">
                          <a:effectLst/>
                          <a:latin typeface="Times New Roman"/>
                          <a:ea typeface="宋体"/>
                        </a:rPr>
                        <a:t>次扣</a:t>
                      </a:r>
                      <a:r>
                        <a:rPr lang="en-US" sz="1000" kern="100">
                          <a:effectLst/>
                          <a:latin typeface="Times New Roman"/>
                          <a:ea typeface="宋体"/>
                        </a:rPr>
                        <a:t>5</a:t>
                      </a:r>
                      <a:r>
                        <a:rPr lang="zh-CN" sz="1000" kern="100">
                          <a:effectLst/>
                          <a:latin typeface="Times New Roman"/>
                          <a:ea typeface="宋体"/>
                        </a:rPr>
                        <a:t>分。</a:t>
                      </a: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3894">
                <a:tc rowSpan="2">
                  <a:txBody>
                    <a:bodyPr/>
                    <a:lstStyle/>
                    <a:p>
                      <a:pPr algn="just">
                        <a:lnSpc>
                          <a:spcPts val="1900"/>
                        </a:lnSpc>
                        <a:spcAft>
                          <a:spcPts val="0"/>
                        </a:spcAft>
                      </a:pPr>
                      <a:r>
                        <a:rPr lang="en-US" sz="1000" b="1" kern="100" dirty="0">
                          <a:effectLst/>
                          <a:latin typeface="宋体"/>
                          <a:ea typeface="宋体"/>
                        </a:rPr>
                        <a:t>7.2</a:t>
                      </a:r>
                      <a:endParaRPr lang="zh-CN" sz="1000" kern="100" dirty="0">
                        <a:effectLst/>
                        <a:latin typeface="Times New Roman"/>
                        <a:ea typeface="宋体"/>
                      </a:endParaRPr>
                    </a:p>
                    <a:p>
                      <a:pPr algn="just">
                        <a:lnSpc>
                          <a:spcPts val="1900"/>
                        </a:lnSpc>
                        <a:spcAft>
                          <a:spcPts val="0"/>
                        </a:spcAft>
                      </a:pPr>
                      <a:r>
                        <a:rPr lang="zh-CN" sz="1000" b="1" kern="100" dirty="0" smtClean="0">
                          <a:effectLst/>
                          <a:latin typeface="宋体"/>
                          <a:ea typeface="宋体"/>
                        </a:rPr>
                        <a:t>警示</a:t>
                      </a:r>
                      <a:endParaRPr lang="en-US" altLang="zh-CN" sz="1000" b="1" kern="100" dirty="0" smtClean="0">
                        <a:effectLst/>
                        <a:latin typeface="宋体"/>
                        <a:ea typeface="宋体"/>
                      </a:endParaRPr>
                    </a:p>
                    <a:p>
                      <a:pPr algn="just">
                        <a:lnSpc>
                          <a:spcPts val="1900"/>
                        </a:lnSpc>
                        <a:spcAft>
                          <a:spcPts val="0"/>
                        </a:spcAft>
                      </a:pPr>
                      <a:r>
                        <a:rPr lang="zh-CN" sz="1000" b="1" kern="100" dirty="0" smtClean="0">
                          <a:effectLst/>
                          <a:latin typeface="宋体"/>
                          <a:ea typeface="宋体"/>
                        </a:rPr>
                        <a:t>标志</a:t>
                      </a:r>
                      <a:endParaRPr lang="zh-CN" sz="1000" kern="100" dirty="0">
                        <a:effectLst/>
                        <a:latin typeface="Times New Roman"/>
                        <a:ea typeface="宋体"/>
                      </a:endParaRPr>
                    </a:p>
                    <a:p>
                      <a:pPr algn="just">
                        <a:lnSpc>
                          <a:spcPts val="1900"/>
                        </a:lnSpc>
                        <a:spcAft>
                          <a:spcPts val="0"/>
                        </a:spcAft>
                      </a:pPr>
                      <a:r>
                        <a:rPr lang="zh-CN" sz="1000" b="1" kern="100" dirty="0">
                          <a:effectLst/>
                          <a:latin typeface="宋体"/>
                          <a:ea typeface="宋体"/>
                        </a:rPr>
                        <a:t>（</a:t>
                      </a:r>
                      <a:r>
                        <a:rPr lang="en-US" sz="1000" b="1" kern="100" dirty="0">
                          <a:effectLst/>
                          <a:latin typeface="宋体"/>
                          <a:ea typeface="宋体"/>
                        </a:rPr>
                        <a:t>20</a:t>
                      </a:r>
                      <a:r>
                        <a:rPr lang="zh-CN" sz="1000" b="1" kern="100" dirty="0">
                          <a:effectLst/>
                          <a:latin typeface="宋体"/>
                          <a:ea typeface="宋体"/>
                        </a:rPr>
                        <a:t>）</a:t>
                      </a:r>
                      <a:endParaRPr lang="zh-CN" sz="1000" kern="100" dirty="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宋体"/>
                          <a:ea typeface="宋体"/>
                        </a:rPr>
                        <a:t>在易燃、易爆、有毒有害等危险场所的位置设置符合规定的安全标志。</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宋体"/>
                          <a:ea typeface="宋体"/>
                        </a:rPr>
                        <a:t>加油区设置禁烟、禁火、禁手机、熄火等禁止标志；</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宋体"/>
                          <a:ea typeface="宋体"/>
                        </a:rPr>
                        <a:t>油罐区的位置设置严禁烟火、操作规程、危险物品告知牌等安全标志。</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宋体"/>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宋体"/>
                          <a:ea typeface="宋体"/>
                        </a:rPr>
                        <a:t>加油区、油罐区等危险场所安全标志设置情况。</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宋体"/>
                          <a:ea typeface="宋体"/>
                        </a:rPr>
                        <a:t>加油区、油罐区未设置警示标志的</a:t>
                      </a:r>
                      <a:r>
                        <a:rPr lang="zh-CN" sz="1000" kern="100">
                          <a:effectLst/>
                          <a:latin typeface="Times New Roman"/>
                          <a:ea typeface="宋体"/>
                        </a:rPr>
                        <a:t>扣</a:t>
                      </a:r>
                      <a:r>
                        <a:rPr lang="en-US" sz="1000" kern="100">
                          <a:effectLst/>
                          <a:latin typeface="Times New Roman"/>
                          <a:ea typeface="宋体"/>
                        </a:rPr>
                        <a:t>20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宋体"/>
                          <a:ea typeface="宋体"/>
                        </a:rPr>
                        <a:t>少设置安全标志，一处扣</a:t>
                      </a:r>
                      <a:r>
                        <a:rPr lang="en-US" sz="1000" kern="100">
                          <a:effectLst/>
                          <a:latin typeface="宋体"/>
                          <a:ea typeface="宋体"/>
                        </a:rPr>
                        <a:t>5</a:t>
                      </a:r>
                      <a:r>
                        <a:rPr lang="zh-CN" sz="1000" kern="100">
                          <a:effectLst/>
                          <a:latin typeface="宋体"/>
                          <a:ea typeface="宋体"/>
                        </a:rPr>
                        <a:t>分。</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6336">
                <a:tc vMerge="1">
                  <a:txBody>
                    <a:bodyPr/>
                    <a:lstStyle/>
                    <a:p>
                      <a:endParaRPr lang="zh-CN" altLang="en-US"/>
                    </a:p>
                  </a:txBody>
                  <a:tcPr/>
                </a:tc>
                <a:tc>
                  <a:txBody>
                    <a:bodyPr/>
                    <a:lstStyle/>
                    <a:p>
                      <a:pPr algn="just">
                        <a:lnSpc>
                          <a:spcPts val="1900"/>
                        </a:lnSpc>
                        <a:spcAft>
                          <a:spcPts val="0"/>
                        </a:spcAft>
                      </a:pPr>
                      <a:r>
                        <a:rPr lang="en-US" sz="1000" kern="100">
                          <a:effectLst/>
                          <a:latin typeface="宋体"/>
                          <a:ea typeface="宋体"/>
                        </a:rPr>
                        <a:t>2</a:t>
                      </a:r>
                      <a:r>
                        <a:rPr lang="zh-CN" sz="1000" kern="100">
                          <a:effectLst/>
                          <a:latin typeface="宋体"/>
                          <a:ea typeface="宋体"/>
                        </a:rPr>
                        <a:t>、加油站应按有关规定，对加油雨蓬设置限高标志。</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宋体"/>
                          <a:ea typeface="宋体"/>
                        </a:rPr>
                        <a:t>按有关规定对加油雨蓬设置限高标志。</a:t>
                      </a:r>
                      <a:endParaRPr lang="zh-CN" sz="10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、低于</a:t>
                      </a:r>
                      <a:r>
                        <a:rPr lang="en-US" sz="1000" kern="100">
                          <a:effectLst/>
                          <a:latin typeface="Times New Roman"/>
                          <a:ea typeface="宋体"/>
                        </a:rPr>
                        <a:t>5.5</a:t>
                      </a:r>
                      <a:r>
                        <a:rPr lang="zh-CN" sz="1000" kern="100">
                          <a:effectLst/>
                          <a:latin typeface="Times New Roman"/>
                          <a:ea typeface="宋体"/>
                        </a:rPr>
                        <a:t>米的加油棚设置限高标志。</a:t>
                      </a: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宋体"/>
                          <a:ea typeface="宋体"/>
                        </a:rPr>
                        <a:t>未设置限高</a:t>
                      </a:r>
                      <a:r>
                        <a:rPr lang="zh-CN" sz="1000" kern="100" dirty="0">
                          <a:effectLst/>
                          <a:latin typeface="Times New Roman"/>
                          <a:ea typeface="宋体"/>
                        </a:rPr>
                        <a:t>标志，扣</a:t>
                      </a:r>
                      <a:r>
                        <a:rPr lang="en-US" sz="1000" kern="100" dirty="0">
                          <a:effectLst/>
                          <a:latin typeface="Times New Roman"/>
                          <a:ea typeface="宋体"/>
                        </a:rPr>
                        <a:t>5</a:t>
                      </a:r>
                      <a:r>
                        <a:rPr lang="zh-CN" sz="1000" kern="100" dirty="0">
                          <a:effectLst/>
                          <a:latin typeface="Times New Roman"/>
                          <a:ea typeface="宋体"/>
                        </a:rPr>
                        <a:t>分。</a:t>
                      </a: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dirty="0">
                          <a:effectLst/>
                          <a:latin typeface="宋体"/>
                          <a:ea typeface="宋体"/>
                        </a:rPr>
                        <a:t> </a:t>
                      </a:r>
                      <a:endParaRPr lang="zh-CN" sz="700" kern="100" dirty="0">
                        <a:effectLst/>
                        <a:latin typeface="Times New Roman"/>
                        <a:ea typeface="宋体"/>
                      </a:endParaRPr>
                    </a:p>
                  </a:txBody>
                  <a:tcPr marL="43235" marR="43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906995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3067691013"/>
              </p:ext>
            </p:extLst>
          </p:nvPr>
        </p:nvGraphicFramePr>
        <p:xfrm>
          <a:off x="395536" y="1340769"/>
          <a:ext cx="8475654" cy="5591223"/>
        </p:xfrm>
        <a:graphic>
          <a:graphicData uri="http://schemas.openxmlformats.org/drawingml/2006/table">
            <a:tbl>
              <a:tblPr/>
              <a:tblGrid>
                <a:gridCol w="648072"/>
                <a:gridCol w="1584176"/>
                <a:gridCol w="1944216"/>
                <a:gridCol w="1656184"/>
                <a:gridCol w="1800200"/>
                <a:gridCol w="420338"/>
                <a:gridCol w="422468"/>
              </a:tblGrid>
              <a:tr h="1373809">
                <a:tc>
                  <a:txBody>
                    <a:bodyPr/>
                    <a:lstStyle/>
                    <a:p>
                      <a:endParaRPr lang="zh-CN" altLang="en-US" sz="1000" dirty="0"/>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3.</a:t>
                      </a:r>
                      <a:r>
                        <a:rPr lang="zh-CN" sz="1000" kern="100" dirty="0">
                          <a:effectLst/>
                          <a:latin typeface="宋体"/>
                          <a:ea typeface="宋体"/>
                        </a:rPr>
                        <a:t>应在检维修、施工、吊装等作业现场设置警戒区域和安全标志，在检修现场的坑、井、洼、沟、陡坡等场所设置围栏和警示灯。</a:t>
                      </a:r>
                      <a:endParaRPr lang="zh-CN" sz="1000" kern="100" dirty="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zh-CN" sz="1000" kern="100">
                          <a:effectLst/>
                          <a:latin typeface="宋体"/>
                          <a:ea typeface="宋体"/>
                        </a:rPr>
                        <a:t>应在检维修、施工、吊装等作业现场设置警戒区域和安全标志，在检修现场的坑、井、洼、沟、陡坡等场所设置围栏和警示灯</a:t>
                      </a:r>
                      <a:endParaRPr lang="zh-CN" sz="10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相关作业现场警戒标志、围栏、警示灯设置情况</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宋体"/>
                          <a:ea typeface="宋体"/>
                        </a:rPr>
                        <a:t>未设置安全标志，一处扣</a:t>
                      </a:r>
                      <a:r>
                        <a:rPr lang="en-US" sz="1000" kern="100">
                          <a:effectLst/>
                          <a:latin typeface="宋体"/>
                          <a:ea typeface="宋体"/>
                        </a:rPr>
                        <a:t>5</a:t>
                      </a:r>
                      <a:r>
                        <a:rPr lang="zh-CN" sz="1000" kern="100">
                          <a:effectLst/>
                          <a:latin typeface="宋体"/>
                          <a:ea typeface="宋体"/>
                        </a:rPr>
                        <a:t>分。</a:t>
                      </a:r>
                      <a:endParaRPr lang="zh-CN" sz="10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en-US" sz="1050" kern="100">
                          <a:effectLst/>
                          <a:latin typeface="宋体"/>
                          <a:ea typeface="宋体"/>
                        </a:rPr>
                        <a:t> </a:t>
                      </a:r>
                      <a:endParaRPr lang="zh-CN" sz="105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en-US" sz="1050" kern="100" dirty="0">
                          <a:effectLst/>
                          <a:latin typeface="宋体"/>
                          <a:ea typeface="宋体"/>
                        </a:rPr>
                        <a:t> </a:t>
                      </a:r>
                      <a:endParaRPr lang="zh-CN" sz="1050" kern="100" dirty="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96320">
                <a:tc rowSpan="2">
                  <a:txBody>
                    <a:bodyPr/>
                    <a:lstStyle/>
                    <a:p>
                      <a:pPr algn="just">
                        <a:lnSpc>
                          <a:spcPts val="1900"/>
                        </a:lnSpc>
                        <a:spcAft>
                          <a:spcPts val="0"/>
                        </a:spcAft>
                      </a:pPr>
                      <a:r>
                        <a:rPr lang="en-US" sz="1000" b="1" kern="100" dirty="0">
                          <a:effectLst/>
                          <a:latin typeface="宋体"/>
                          <a:ea typeface="宋体"/>
                        </a:rPr>
                        <a:t>7.3</a:t>
                      </a:r>
                      <a:endParaRPr lang="zh-CN" sz="1000" kern="100" dirty="0">
                        <a:effectLst/>
                        <a:latin typeface="Times New Roman"/>
                        <a:ea typeface="宋体"/>
                      </a:endParaRPr>
                    </a:p>
                    <a:p>
                      <a:pPr algn="just">
                        <a:lnSpc>
                          <a:spcPts val="1900"/>
                        </a:lnSpc>
                        <a:spcAft>
                          <a:spcPts val="0"/>
                        </a:spcAft>
                      </a:pPr>
                      <a:r>
                        <a:rPr lang="zh-CN" sz="1000" b="1" kern="100" dirty="0" smtClean="0">
                          <a:effectLst/>
                          <a:latin typeface="宋体"/>
                          <a:ea typeface="宋体"/>
                        </a:rPr>
                        <a:t>作业</a:t>
                      </a:r>
                      <a:endParaRPr lang="en-US" altLang="zh-CN" sz="1000" b="1" kern="100" dirty="0" smtClean="0">
                        <a:effectLst/>
                        <a:latin typeface="宋体"/>
                        <a:ea typeface="宋体"/>
                      </a:endParaRPr>
                    </a:p>
                    <a:p>
                      <a:pPr algn="just">
                        <a:lnSpc>
                          <a:spcPts val="1900"/>
                        </a:lnSpc>
                        <a:spcAft>
                          <a:spcPts val="0"/>
                        </a:spcAft>
                      </a:pPr>
                      <a:r>
                        <a:rPr lang="zh-CN" sz="1000" b="1" kern="100" dirty="0" smtClean="0">
                          <a:effectLst/>
                          <a:latin typeface="宋体"/>
                          <a:ea typeface="宋体"/>
                        </a:rPr>
                        <a:t>环节</a:t>
                      </a:r>
                      <a:endParaRPr lang="zh-CN" sz="1000" kern="100" dirty="0">
                        <a:effectLst/>
                        <a:latin typeface="Times New Roman"/>
                        <a:ea typeface="宋体"/>
                      </a:endParaRPr>
                    </a:p>
                    <a:p>
                      <a:pPr algn="just">
                        <a:lnSpc>
                          <a:spcPts val="1900"/>
                        </a:lnSpc>
                        <a:spcAft>
                          <a:spcPts val="0"/>
                        </a:spcAft>
                      </a:pPr>
                      <a:r>
                        <a:rPr lang="zh-CN" sz="1000" b="1" kern="100" dirty="0">
                          <a:effectLst/>
                          <a:latin typeface="宋体"/>
                          <a:ea typeface="宋体"/>
                        </a:rPr>
                        <a:t>（</a:t>
                      </a:r>
                      <a:r>
                        <a:rPr lang="en-US" sz="1000" b="1" kern="100" dirty="0">
                          <a:effectLst/>
                          <a:latin typeface="宋体"/>
                          <a:ea typeface="宋体"/>
                        </a:rPr>
                        <a:t>40</a:t>
                      </a:r>
                      <a:r>
                        <a:rPr lang="zh-CN" sz="1000" b="1" kern="100" dirty="0">
                          <a:effectLst/>
                          <a:latin typeface="宋体"/>
                          <a:ea typeface="宋体"/>
                        </a:rPr>
                        <a:t>）</a:t>
                      </a:r>
                      <a:endParaRPr lang="zh-CN" sz="1000" kern="100" dirty="0">
                        <a:effectLst/>
                        <a:latin typeface="Times New Roman"/>
                        <a:ea typeface="宋体"/>
                      </a:endParaRP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加油站应在作业现场配备相应的安全防护用品（具）及消防设施与器材，规范现场人员作业行为，应持相应的作业许可证作业。</a:t>
                      </a: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加油站按要求配置消防设施和器材；</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动火、焊接、进入密闭、高空等危险性作业现场</a:t>
                      </a:r>
                      <a:r>
                        <a:rPr lang="zh-CN" sz="1000" kern="100" dirty="0">
                          <a:effectLst/>
                          <a:latin typeface="宋体"/>
                          <a:ea typeface="宋体"/>
                        </a:rPr>
                        <a:t>配备相应安全防护用品（具）及消防设施与器材，</a:t>
                      </a:r>
                      <a:r>
                        <a:rPr lang="zh-CN" sz="1000" kern="100" dirty="0">
                          <a:effectLst/>
                          <a:latin typeface="Times New Roman"/>
                          <a:ea typeface="宋体"/>
                        </a:rPr>
                        <a:t>作业人员应持经过审批许可的相应作业许可证。</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卸油作业采用作业表程序控制。</a:t>
                      </a: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宋体"/>
                          <a:ea typeface="宋体"/>
                        </a:rPr>
                        <a:t>加油站</a:t>
                      </a:r>
                      <a:r>
                        <a:rPr lang="zh-CN" sz="1000" kern="100">
                          <a:effectLst/>
                          <a:latin typeface="Times New Roman"/>
                          <a:ea typeface="宋体"/>
                        </a:rPr>
                        <a:t>消防设施和器材配置情况；</a:t>
                      </a:r>
                    </a:p>
                    <a:p>
                      <a:pPr algn="just">
                        <a:lnSpc>
                          <a:spcPts val="1900"/>
                        </a:lnSpc>
                        <a:spcAft>
                          <a:spcPts val="0"/>
                        </a:spcAft>
                      </a:pPr>
                      <a:r>
                        <a:rPr lang="en-US" sz="1000" kern="100">
                          <a:effectLst/>
                          <a:latin typeface="宋体"/>
                          <a:ea typeface="宋体"/>
                        </a:rPr>
                        <a:t>2.</a:t>
                      </a:r>
                      <a:r>
                        <a:rPr lang="zh-CN" sz="1000" kern="100">
                          <a:effectLst/>
                          <a:latin typeface="宋体"/>
                          <a:ea typeface="宋体"/>
                        </a:rPr>
                        <a:t>施工危险性作业相应安全防护用品（具）及消防设施与器材</a:t>
                      </a:r>
                      <a:r>
                        <a:rPr lang="zh-CN" sz="1000" kern="100">
                          <a:effectLst/>
                          <a:latin typeface="Times New Roman"/>
                          <a:ea typeface="宋体"/>
                        </a:rPr>
                        <a:t>配用情况，作业人员持作业许可证作业情况。</a:t>
                      </a:r>
                    </a:p>
                    <a:p>
                      <a:pPr algn="just">
                        <a:lnSpc>
                          <a:spcPts val="1900"/>
                        </a:lnSpc>
                        <a:spcAft>
                          <a:spcPts val="0"/>
                        </a:spcAft>
                      </a:pPr>
                      <a:r>
                        <a:rPr lang="en-US" sz="1000" kern="100">
                          <a:effectLst/>
                          <a:latin typeface="宋体"/>
                          <a:ea typeface="宋体"/>
                        </a:rPr>
                        <a:t>3.</a:t>
                      </a:r>
                      <a:r>
                        <a:rPr lang="zh-CN" sz="1000" kern="100">
                          <a:effectLst/>
                          <a:latin typeface="Times New Roman"/>
                          <a:ea typeface="宋体"/>
                        </a:rPr>
                        <a:t>采用卸油作业表</a:t>
                      </a: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未持相应作业许可证进行危险性作业，扣</a:t>
                      </a:r>
                      <a:r>
                        <a:rPr lang="en-US" sz="1000" kern="100" dirty="0">
                          <a:effectLst/>
                          <a:latin typeface="Times New Roman"/>
                          <a:ea typeface="宋体"/>
                        </a:rPr>
                        <a:t>40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r>
                        <a:rPr lang="zh-CN" sz="1000" kern="100" dirty="0">
                          <a:effectLst/>
                          <a:latin typeface="Times New Roman"/>
                          <a:ea typeface="宋体"/>
                        </a:rPr>
                        <a:t>。</a:t>
                      </a:r>
                    </a:p>
                    <a:p>
                      <a:pPr indent="266700"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加油站</a:t>
                      </a:r>
                      <a:r>
                        <a:rPr lang="zh-CN" sz="1000" kern="100" dirty="0">
                          <a:effectLst/>
                          <a:latin typeface="宋体"/>
                          <a:ea typeface="宋体"/>
                        </a:rPr>
                        <a:t>消防设施与器材</a:t>
                      </a:r>
                      <a:r>
                        <a:rPr lang="zh-CN" sz="1000" kern="100" dirty="0">
                          <a:effectLst/>
                          <a:latin typeface="Times New Roman"/>
                          <a:ea typeface="宋体"/>
                        </a:rPr>
                        <a:t>配备不符合要求</a:t>
                      </a:r>
                      <a:r>
                        <a:rPr lang="zh-CN" sz="1000" kern="100" dirty="0">
                          <a:effectLst/>
                          <a:latin typeface="宋体"/>
                          <a:ea typeface="宋体"/>
                        </a:rPr>
                        <a:t>，一处扣</a:t>
                      </a:r>
                      <a:r>
                        <a:rPr lang="en-US" sz="1000" kern="100" dirty="0">
                          <a:effectLst/>
                          <a:latin typeface="宋体"/>
                          <a:ea typeface="宋体"/>
                        </a:rPr>
                        <a:t>5</a:t>
                      </a:r>
                      <a:r>
                        <a:rPr lang="zh-CN" sz="1000" kern="100" dirty="0">
                          <a:effectLst/>
                          <a:latin typeface="宋体"/>
                          <a:ea typeface="宋体"/>
                        </a:rPr>
                        <a:t>分</a:t>
                      </a:r>
                      <a:r>
                        <a:rPr lang="zh-CN" sz="1000" kern="100" dirty="0">
                          <a:effectLst/>
                          <a:latin typeface="Times New Roman"/>
                          <a:ea typeface="宋体"/>
                        </a:rPr>
                        <a:t>。</a:t>
                      </a:r>
                    </a:p>
                    <a:p>
                      <a:pPr indent="266700"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施工危险性作业安全防护用品配戴和消防设施设置不符，一处扣</a:t>
                      </a:r>
                      <a:r>
                        <a:rPr lang="en-US" sz="1000" kern="100" dirty="0">
                          <a:effectLst/>
                          <a:latin typeface="Times New Roman"/>
                          <a:ea typeface="宋体"/>
                        </a:rPr>
                        <a:t>5</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4.</a:t>
                      </a:r>
                      <a:r>
                        <a:rPr lang="zh-CN" sz="1000" kern="100" dirty="0">
                          <a:effectLst/>
                          <a:latin typeface="Times New Roman"/>
                          <a:ea typeface="宋体"/>
                        </a:rPr>
                        <a:t>未采取卸油作业表，扣</a:t>
                      </a:r>
                      <a:r>
                        <a:rPr lang="en-US" sz="1000" kern="100" dirty="0">
                          <a:effectLst/>
                          <a:latin typeface="Times New Roman"/>
                          <a:ea typeface="宋体"/>
                        </a:rPr>
                        <a:t>10</a:t>
                      </a:r>
                      <a:r>
                        <a:rPr lang="zh-CN" sz="1000" kern="100" dirty="0">
                          <a:effectLst/>
                          <a:latin typeface="Times New Roman"/>
                          <a:ea typeface="宋体"/>
                        </a:rPr>
                        <a:t>分。</a:t>
                      </a: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just">
                        <a:lnSpc>
                          <a:spcPts val="1900"/>
                        </a:lnSpc>
                        <a:spcAft>
                          <a:spcPts val="0"/>
                        </a:spcAft>
                      </a:pPr>
                      <a:endParaRPr lang="zh-CN" sz="700" kern="100">
                        <a:effectLst/>
                        <a:latin typeface="Times New Roman"/>
                        <a:ea typeface="宋体"/>
                      </a:endParaRP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just">
                        <a:lnSpc>
                          <a:spcPts val="1900"/>
                        </a:lnSpc>
                        <a:spcAft>
                          <a:spcPts val="0"/>
                        </a:spcAft>
                      </a:pPr>
                      <a:endParaRPr lang="zh-CN" sz="700" kern="100">
                        <a:effectLst/>
                        <a:latin typeface="Times New Roman"/>
                        <a:ea typeface="宋体"/>
                      </a:endParaRP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7103">
                <a:tc vMerge="1">
                  <a:txBody>
                    <a:bodyPr/>
                    <a:lstStyle/>
                    <a:p>
                      <a:endParaRPr lang="zh-CN" altLang="en-US" dirty="0"/>
                    </a:p>
                  </a:txBody>
                  <a:tcPr>
                    <a:lnT w="12700" cap="flat" cmpd="sng" algn="ctr">
                      <a:solidFill>
                        <a:srgbClr val="000000"/>
                      </a:solidFill>
                      <a:prstDash val="solid"/>
                      <a:round/>
                      <a:headEnd type="none" w="med" len="med"/>
                      <a:tailEnd type="none" w="med" len="med"/>
                    </a:lnT>
                  </a:tcPr>
                </a:tc>
                <a:tc>
                  <a:txBody>
                    <a:bodyPr/>
                    <a:lstStyle/>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加油站作业活动的负责人应严格按照规定要求科学指挥；作业人员应严格执行操作规程，不违章作业，不违反劳动纪律。</a:t>
                      </a: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宋体"/>
                          <a:ea typeface="宋体"/>
                        </a:rPr>
                        <a:t>作业活动负责人应严格按照规定要求科学组织作业活动，不得违章指挥；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宋体"/>
                          <a:ea typeface="宋体"/>
                        </a:rPr>
                        <a:t>作业人员应严格执行操作规程和作业许可要求，不违章作业，不违反劳动纪律。</a:t>
                      </a:r>
                      <a:endParaRPr lang="zh-CN" sz="1000" kern="100">
                        <a:effectLst/>
                        <a:latin typeface="Times New Roman"/>
                        <a:ea typeface="宋体"/>
                      </a:endParaRP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宋体"/>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宋体"/>
                          <a:ea typeface="宋体"/>
                        </a:rPr>
                        <a:t>有无违章指挥、违章作业和违反劳动纪律（</a:t>
                      </a:r>
                      <a:r>
                        <a:rPr lang="en-US" sz="1000" kern="100">
                          <a:effectLst/>
                          <a:latin typeface="宋体"/>
                          <a:ea typeface="宋体"/>
                        </a:rPr>
                        <a:t>“</a:t>
                      </a:r>
                      <a:r>
                        <a:rPr lang="zh-CN" sz="1000" kern="100">
                          <a:effectLst/>
                          <a:latin typeface="宋体"/>
                          <a:ea typeface="宋体"/>
                        </a:rPr>
                        <a:t>三违</a:t>
                      </a:r>
                      <a:r>
                        <a:rPr lang="en-US" sz="1000" kern="100">
                          <a:effectLst/>
                          <a:latin typeface="宋体"/>
                          <a:ea typeface="宋体"/>
                        </a:rPr>
                        <a:t>”</a:t>
                      </a:r>
                      <a:r>
                        <a:rPr lang="zh-CN" sz="1000" kern="100">
                          <a:effectLst/>
                          <a:latin typeface="宋体"/>
                          <a:ea typeface="宋体"/>
                        </a:rPr>
                        <a:t>）现象。</a:t>
                      </a:r>
                      <a:endParaRPr lang="zh-CN" sz="1000" kern="100">
                        <a:effectLst/>
                        <a:latin typeface="Times New Roman"/>
                        <a:ea typeface="宋体"/>
                      </a:endParaRP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不执行操作规程，</a:t>
                      </a:r>
                      <a:r>
                        <a:rPr lang="zh-CN" sz="1000" kern="100" dirty="0">
                          <a:effectLst/>
                          <a:latin typeface="宋体"/>
                          <a:ea typeface="宋体"/>
                        </a:rPr>
                        <a:t>严重违章作业扣</a:t>
                      </a:r>
                      <a:r>
                        <a:rPr lang="en-US" sz="1000" kern="100" dirty="0">
                          <a:effectLst/>
                          <a:latin typeface="宋体"/>
                          <a:ea typeface="宋体"/>
                        </a:rPr>
                        <a:t>40</a:t>
                      </a:r>
                      <a:r>
                        <a:rPr lang="zh-CN" sz="1000" kern="100" dirty="0">
                          <a:effectLst/>
                          <a:latin typeface="宋体"/>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2.</a:t>
                      </a:r>
                      <a:r>
                        <a:rPr lang="zh-CN" sz="1000" kern="100" dirty="0">
                          <a:effectLst/>
                          <a:latin typeface="宋体"/>
                          <a:ea typeface="宋体"/>
                        </a:rPr>
                        <a:t>存在</a:t>
                      </a:r>
                      <a:r>
                        <a:rPr lang="en-US" sz="1000" kern="100" dirty="0">
                          <a:effectLst/>
                          <a:latin typeface="宋体"/>
                          <a:ea typeface="宋体"/>
                        </a:rPr>
                        <a:t>“</a:t>
                      </a:r>
                      <a:r>
                        <a:rPr lang="zh-CN" sz="1000" kern="100" dirty="0">
                          <a:effectLst/>
                          <a:latin typeface="宋体"/>
                          <a:ea typeface="宋体"/>
                        </a:rPr>
                        <a:t>三违</a:t>
                      </a:r>
                      <a:r>
                        <a:rPr lang="en-US" sz="1000" kern="100" dirty="0">
                          <a:effectLst/>
                          <a:latin typeface="宋体"/>
                          <a:ea typeface="宋体"/>
                        </a:rPr>
                        <a:t>”</a:t>
                      </a:r>
                      <a:r>
                        <a:rPr lang="zh-CN" sz="1000" kern="100" dirty="0">
                          <a:effectLst/>
                          <a:latin typeface="宋体"/>
                          <a:ea typeface="宋体"/>
                        </a:rPr>
                        <a:t>现象，</a:t>
                      </a:r>
                      <a:r>
                        <a:rPr lang="en-US" sz="1000" kern="100" dirty="0">
                          <a:effectLst/>
                          <a:latin typeface="宋体"/>
                          <a:ea typeface="宋体"/>
                        </a:rPr>
                        <a:t>1</a:t>
                      </a:r>
                      <a:r>
                        <a:rPr lang="zh-CN" sz="1000" kern="100" dirty="0">
                          <a:effectLst/>
                          <a:latin typeface="宋体"/>
                          <a:ea typeface="宋体"/>
                        </a:rPr>
                        <a:t>人次扣</a:t>
                      </a:r>
                      <a:r>
                        <a:rPr lang="en-US" sz="1000" kern="100" dirty="0">
                          <a:effectLst/>
                          <a:latin typeface="宋体"/>
                          <a:ea typeface="宋体"/>
                        </a:rPr>
                        <a:t>5</a:t>
                      </a:r>
                      <a:r>
                        <a:rPr lang="zh-CN" sz="1000" kern="100" dirty="0">
                          <a:effectLst/>
                          <a:latin typeface="宋体"/>
                          <a:ea typeface="宋体"/>
                        </a:rPr>
                        <a:t>分</a:t>
                      </a:r>
                      <a:endParaRPr lang="zh-CN" sz="1000" kern="100" dirty="0">
                        <a:effectLst/>
                        <a:latin typeface="Times New Roman"/>
                        <a:ea typeface="宋体"/>
                      </a:endParaRP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dirty="0">
                          <a:effectLst/>
                          <a:latin typeface="宋体"/>
                          <a:ea typeface="宋体"/>
                        </a:rPr>
                        <a:t> </a:t>
                      </a:r>
                      <a:endParaRPr lang="zh-CN" sz="700" kern="100" dirty="0">
                        <a:effectLst/>
                        <a:latin typeface="Times New Roman"/>
                        <a:ea typeface="宋体"/>
                      </a:endParaRPr>
                    </a:p>
                  </a:txBody>
                  <a:tcPr marL="44961" marR="449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663056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1530119891"/>
              </p:ext>
            </p:extLst>
          </p:nvPr>
        </p:nvGraphicFramePr>
        <p:xfrm>
          <a:off x="539552" y="1484784"/>
          <a:ext cx="8280920" cy="5120208"/>
        </p:xfrm>
        <a:graphic>
          <a:graphicData uri="http://schemas.openxmlformats.org/drawingml/2006/table">
            <a:tbl>
              <a:tblPr/>
              <a:tblGrid>
                <a:gridCol w="530320"/>
                <a:gridCol w="1665859"/>
                <a:gridCol w="1745185"/>
                <a:gridCol w="1586532"/>
                <a:gridCol w="1824512"/>
                <a:gridCol w="496197"/>
                <a:gridCol w="432315"/>
              </a:tblGrid>
              <a:tr h="373045">
                <a:tc>
                  <a:txBody>
                    <a:bodyPr/>
                    <a:lstStyle/>
                    <a:p>
                      <a:pPr marL="0" marR="0" lvl="0" indent="0" algn="just" defTabSz="914400" rtl="0" eaLnBrk="1" fontAlgn="auto" latinLnBrk="0" hangingPunct="1">
                        <a:lnSpc>
                          <a:spcPts val="1900"/>
                        </a:lnSpc>
                        <a:spcBef>
                          <a:spcPts val="0"/>
                        </a:spcBef>
                        <a:spcAft>
                          <a:spcPts val="0"/>
                        </a:spcAft>
                        <a:buClrTx/>
                        <a:buSzTx/>
                        <a:buFontTx/>
                        <a:buNone/>
                        <a:tabLst/>
                        <a:defRPr/>
                      </a:pPr>
                      <a:r>
                        <a:rPr kumimoji="0" lang="en-US" altLang="zh-CN" sz="1000" b="1" i="0" u="none" strike="noStrike" kern="100" cap="none" spc="0" normalizeH="0" baseline="0" noProof="0" dirty="0" smtClean="0">
                          <a:ln>
                            <a:noFill/>
                          </a:ln>
                          <a:solidFill>
                            <a:prstClr val="black"/>
                          </a:solidFill>
                          <a:effectLst/>
                          <a:uLnTx/>
                          <a:uFillTx/>
                          <a:latin typeface="宋体"/>
                          <a:ea typeface="宋体"/>
                          <a:cs typeface="+mn-cs"/>
                        </a:rPr>
                        <a:t>7.2</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1" i="0" u="none" strike="noStrike" kern="100" cap="none" spc="0" normalizeH="0" baseline="0" noProof="0" dirty="0" smtClean="0">
                          <a:ln>
                            <a:noFill/>
                          </a:ln>
                          <a:solidFill>
                            <a:prstClr val="black"/>
                          </a:solidFill>
                          <a:effectLst/>
                          <a:uLnTx/>
                          <a:uFillTx/>
                          <a:latin typeface="宋体"/>
                          <a:ea typeface="宋体"/>
                          <a:cs typeface="+mn-cs"/>
                        </a:rPr>
                        <a:t>警示</a:t>
                      </a:r>
                      <a:endParaRPr kumimoji="0" lang="en-US" altLang="zh-CN" sz="1000" b="1" i="0" u="none" strike="noStrike" kern="100" cap="none" spc="0" normalizeH="0" baseline="0" noProof="0" dirty="0" smtClean="0">
                        <a:ln>
                          <a:noFill/>
                        </a:ln>
                        <a:solidFill>
                          <a:prstClr val="black"/>
                        </a:solidFill>
                        <a:effectLst/>
                        <a:uLnTx/>
                        <a:uFillTx/>
                        <a:latin typeface="宋体"/>
                        <a:ea typeface="宋体"/>
                        <a:cs typeface="+mn-cs"/>
                      </a:endParaRP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1" i="0" u="none" strike="noStrike" kern="100" cap="none" spc="0" normalizeH="0" baseline="0" noProof="0" dirty="0" smtClean="0">
                          <a:ln>
                            <a:noFill/>
                          </a:ln>
                          <a:solidFill>
                            <a:prstClr val="black"/>
                          </a:solidFill>
                          <a:effectLst/>
                          <a:uLnTx/>
                          <a:uFillTx/>
                          <a:latin typeface="宋体"/>
                          <a:ea typeface="宋体"/>
                          <a:cs typeface="+mn-cs"/>
                        </a:rPr>
                        <a:t>标志</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1" i="0" u="none" strike="noStrike" kern="100" cap="none" spc="0" normalizeH="0" baseline="0" noProof="0" dirty="0" smtClean="0">
                          <a:ln>
                            <a:noFill/>
                          </a:ln>
                          <a:solidFill>
                            <a:prstClr val="black"/>
                          </a:solidFill>
                          <a:effectLst/>
                          <a:uLnTx/>
                          <a:uFillTx/>
                          <a:latin typeface="宋体"/>
                          <a:ea typeface="宋体"/>
                          <a:cs typeface="+mn-cs"/>
                        </a:rPr>
                        <a:t>（</a:t>
                      </a:r>
                      <a:r>
                        <a:rPr kumimoji="0" lang="en-US" altLang="zh-CN" sz="1000" b="1" i="0" u="none" strike="noStrike" kern="100" cap="none" spc="0" normalizeH="0" baseline="0" noProof="0" dirty="0" smtClean="0">
                          <a:ln>
                            <a:noFill/>
                          </a:ln>
                          <a:solidFill>
                            <a:prstClr val="black"/>
                          </a:solidFill>
                          <a:effectLst/>
                          <a:uLnTx/>
                          <a:uFillTx/>
                          <a:latin typeface="宋体"/>
                          <a:ea typeface="宋体"/>
                          <a:cs typeface="+mn-cs"/>
                        </a:rPr>
                        <a:t>20</a:t>
                      </a:r>
                      <a:r>
                        <a:rPr kumimoji="0" lang="zh-CN" altLang="en-US" sz="1000" b="1" i="0" u="none" strike="noStrike" kern="100" cap="none" spc="0" normalizeH="0" baseline="0" noProof="0" dirty="0" smtClean="0">
                          <a:ln>
                            <a:noFill/>
                          </a:ln>
                          <a:solidFill>
                            <a:prstClr val="black"/>
                          </a:solidFill>
                          <a:effectLst/>
                          <a:uLnTx/>
                          <a:uFillTx/>
                          <a:latin typeface="宋体"/>
                          <a:ea typeface="宋体"/>
                          <a:cs typeface="+mn-cs"/>
                        </a:rPr>
                        <a:t>）</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p>
                      <a:endParaRPr lang="zh-CN" altLang="en-US" sz="1000" dirty="0"/>
                    </a:p>
                  </a:txBody>
                  <a:tcPr marL="44849" marR="44849"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加油站危险作业活动监护人员应具备基本的应急处理能力，持相应作业许可证进行监护作业，作业过程中不得离开监护岗位。</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宋体"/>
                          <a:ea typeface="宋体"/>
                        </a:rPr>
                        <a:t>危险作业活动监护人员应具备基本的应急处理能力；</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宋体"/>
                          <a:ea typeface="宋体"/>
                        </a:rPr>
                        <a:t>危险作业活动监护人员持相应作业许可证进行现场监护，不得离开监护岗位。</a:t>
                      </a:r>
                      <a:endParaRPr lang="zh-CN" sz="10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宋体"/>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宋体"/>
                          <a:ea typeface="宋体"/>
                        </a:rPr>
                        <a:t>作业许可证。</a:t>
                      </a:r>
                      <a:endParaRPr lang="zh-CN" sz="1000" kern="100">
                        <a:effectLst/>
                        <a:latin typeface="Times New Roman"/>
                        <a:ea typeface="宋体"/>
                      </a:endParaRPr>
                    </a:p>
                    <a:p>
                      <a:pPr algn="just">
                        <a:lnSpc>
                          <a:spcPts val="1900"/>
                        </a:lnSpc>
                        <a:spcAft>
                          <a:spcPts val="0"/>
                        </a:spcAft>
                      </a:pPr>
                      <a:r>
                        <a:rPr lang="zh-CN" sz="1000" b="1" kern="100">
                          <a:effectLst/>
                          <a:latin typeface="宋体"/>
                          <a:ea typeface="宋体"/>
                        </a:rPr>
                        <a:t>询问：</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宋体"/>
                          <a:ea typeface="宋体"/>
                        </a:rPr>
                        <a:t>监护人员应急处理能力</a:t>
                      </a:r>
                      <a:r>
                        <a:rPr lang="zh-CN" sz="1000" kern="100">
                          <a:effectLst/>
                          <a:latin typeface="Times New Roman"/>
                          <a:ea typeface="宋体"/>
                        </a:rPr>
                        <a:t>。</a:t>
                      </a:r>
                    </a:p>
                    <a:p>
                      <a:pPr algn="just">
                        <a:lnSpc>
                          <a:spcPts val="19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3.</a:t>
                      </a:r>
                      <a:r>
                        <a:rPr lang="zh-CN" sz="1000" kern="100">
                          <a:effectLst/>
                          <a:latin typeface="宋体"/>
                          <a:ea typeface="宋体"/>
                        </a:rPr>
                        <a:t>监护人员是否持相应许可证监护。</a:t>
                      </a:r>
                      <a:endParaRPr lang="zh-CN" sz="10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监护人员未持有相应作业许可证监护，</a:t>
                      </a:r>
                      <a:r>
                        <a:rPr lang="en-US" sz="1000" kern="100" dirty="0">
                          <a:effectLst/>
                          <a:latin typeface="Times New Roman"/>
                          <a:ea typeface="宋体"/>
                        </a:rPr>
                        <a:t>1</a:t>
                      </a:r>
                      <a:r>
                        <a:rPr lang="zh-CN" sz="1000" kern="100" dirty="0">
                          <a:effectLst/>
                          <a:latin typeface="Times New Roman"/>
                          <a:ea typeface="宋体"/>
                        </a:rPr>
                        <a:t>人次扣</a:t>
                      </a:r>
                      <a:r>
                        <a:rPr lang="en-US" sz="1000" kern="100" dirty="0">
                          <a:effectLst/>
                          <a:latin typeface="Times New Roman"/>
                          <a:ea typeface="宋体"/>
                        </a:rPr>
                        <a:t>5</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监护人员不具有应急处理能力，</a:t>
                      </a:r>
                      <a:r>
                        <a:rPr lang="en-US" sz="1000" kern="100" dirty="0">
                          <a:effectLst/>
                          <a:latin typeface="Times New Roman"/>
                          <a:ea typeface="宋体"/>
                        </a:rPr>
                        <a:t>1</a:t>
                      </a:r>
                      <a:r>
                        <a:rPr lang="zh-CN" sz="1000" kern="100" dirty="0">
                          <a:effectLst/>
                          <a:latin typeface="Times New Roman"/>
                          <a:ea typeface="宋体"/>
                        </a:rPr>
                        <a:t>人扣</a:t>
                      </a:r>
                      <a:r>
                        <a:rPr lang="en-US" sz="1000" kern="100" dirty="0">
                          <a:effectLst/>
                          <a:latin typeface="Times New Roman"/>
                          <a:ea typeface="宋体"/>
                        </a:rPr>
                        <a:t>5</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监护人员擅离监护岗位，</a:t>
                      </a:r>
                      <a:r>
                        <a:rPr lang="en-US" sz="1000" kern="100" dirty="0">
                          <a:effectLst/>
                          <a:latin typeface="Times New Roman"/>
                          <a:ea typeface="宋体"/>
                        </a:rPr>
                        <a:t>1</a:t>
                      </a:r>
                      <a:r>
                        <a:rPr lang="zh-CN" sz="1000" kern="100" dirty="0">
                          <a:effectLst/>
                          <a:latin typeface="Times New Roman"/>
                          <a:ea typeface="宋体"/>
                        </a:rPr>
                        <a:t>人次扣</a:t>
                      </a:r>
                      <a:r>
                        <a:rPr lang="en-US" sz="1000" kern="100" dirty="0">
                          <a:effectLst/>
                          <a:latin typeface="Times New Roman"/>
                          <a:ea typeface="宋体"/>
                        </a:rPr>
                        <a:t>5</a:t>
                      </a:r>
                      <a:r>
                        <a:rPr lang="zh-CN" sz="1000" kern="100" dirty="0">
                          <a:effectLst/>
                          <a:latin typeface="Times New Roman"/>
                          <a:ea typeface="宋体"/>
                        </a:rPr>
                        <a:t>分。</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42008">
                <a:tc rowSpan="2">
                  <a:txBody>
                    <a:bodyPr/>
                    <a:lstStyle/>
                    <a:p>
                      <a:pPr algn="just">
                        <a:lnSpc>
                          <a:spcPts val="1900"/>
                        </a:lnSpc>
                        <a:spcAft>
                          <a:spcPts val="0"/>
                        </a:spcAft>
                      </a:pPr>
                      <a:r>
                        <a:rPr lang="en-US" sz="1000" b="1" kern="100" dirty="0">
                          <a:effectLst/>
                          <a:latin typeface="宋体"/>
                          <a:ea typeface="宋体"/>
                        </a:rPr>
                        <a:t>7.4</a:t>
                      </a:r>
                      <a:endParaRPr lang="zh-CN" sz="1000" kern="100" dirty="0">
                        <a:effectLst/>
                        <a:latin typeface="Times New Roman"/>
                        <a:ea typeface="宋体"/>
                      </a:endParaRPr>
                    </a:p>
                    <a:p>
                      <a:pPr algn="just">
                        <a:lnSpc>
                          <a:spcPts val="1900"/>
                        </a:lnSpc>
                        <a:spcAft>
                          <a:spcPts val="0"/>
                        </a:spcAft>
                      </a:pPr>
                      <a:r>
                        <a:rPr lang="zh-CN" sz="1000" b="1" kern="100" dirty="0">
                          <a:effectLst/>
                          <a:latin typeface="宋体"/>
                          <a:ea typeface="宋体"/>
                        </a:rPr>
                        <a:t>承包商（第三方）管理</a:t>
                      </a:r>
                      <a:endParaRPr lang="zh-CN" sz="1000" kern="100" dirty="0">
                        <a:effectLst/>
                        <a:latin typeface="Times New Roman"/>
                        <a:ea typeface="宋体"/>
                      </a:endParaRPr>
                    </a:p>
                    <a:p>
                      <a:pPr algn="just">
                        <a:lnSpc>
                          <a:spcPts val="1900"/>
                        </a:lnSpc>
                        <a:spcAft>
                          <a:spcPts val="0"/>
                        </a:spcAft>
                      </a:pPr>
                      <a:r>
                        <a:rPr lang="zh-CN" sz="1000" b="1" kern="100" dirty="0">
                          <a:effectLst/>
                          <a:latin typeface="宋体"/>
                          <a:ea typeface="宋体"/>
                        </a:rPr>
                        <a:t>（</a:t>
                      </a:r>
                      <a:r>
                        <a:rPr lang="en-US" sz="1000" b="1" kern="100" dirty="0">
                          <a:effectLst/>
                          <a:latin typeface="宋体"/>
                          <a:ea typeface="宋体"/>
                        </a:rPr>
                        <a:t>20</a:t>
                      </a:r>
                      <a:r>
                        <a:rPr lang="zh-CN" sz="1000" b="1" kern="100" dirty="0">
                          <a:effectLst/>
                          <a:latin typeface="宋体"/>
                          <a:ea typeface="宋体"/>
                        </a:rPr>
                        <a:t>）</a:t>
                      </a:r>
                      <a:endParaRPr lang="zh-CN" sz="1000" kern="100" dirty="0">
                        <a:effectLst/>
                        <a:latin typeface="Times New Roman"/>
                        <a:ea typeface="宋体"/>
                      </a:endParaRPr>
                    </a:p>
                    <a:p>
                      <a:pPr algn="just">
                        <a:lnSpc>
                          <a:spcPts val="1900"/>
                        </a:lnSpc>
                        <a:spcAft>
                          <a:spcPts val="0"/>
                        </a:spcAft>
                      </a:pPr>
                      <a:r>
                        <a:rPr lang="en-US" sz="1000" b="1" kern="100" dirty="0">
                          <a:effectLst/>
                          <a:latin typeface="宋体"/>
                          <a:ea typeface="宋体"/>
                        </a:rPr>
                        <a:t> </a:t>
                      </a:r>
                      <a:endParaRPr lang="zh-CN" sz="1000" kern="100" dirty="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加油站（或上级公司）应严格执行承包商（第三方）管理制度，对承包商资格预审、选用和续用等过程进行管理，并定期识别与采购有关的风险。</a:t>
                      </a: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加油站（或上级公司）建立</a:t>
                      </a:r>
                      <a:r>
                        <a:rPr lang="zh-CN" sz="1000" kern="100" dirty="0">
                          <a:effectLst/>
                          <a:latin typeface="宋体"/>
                          <a:ea typeface="宋体"/>
                        </a:rPr>
                        <a:t>承包商（第三方）名录、</a:t>
                      </a:r>
                      <a:r>
                        <a:rPr lang="zh-CN" sz="1000" kern="100" dirty="0">
                          <a:effectLst/>
                          <a:latin typeface="Times New Roman"/>
                          <a:ea typeface="宋体"/>
                        </a:rPr>
                        <a:t>档案；</a:t>
                      </a:r>
                    </a:p>
                    <a:p>
                      <a:pPr algn="just">
                        <a:lnSpc>
                          <a:spcPts val="1900"/>
                        </a:lnSpc>
                        <a:spcAft>
                          <a:spcPts val="0"/>
                        </a:spcAft>
                      </a:pPr>
                      <a:r>
                        <a:rPr lang="en-US" sz="1000" kern="100" dirty="0">
                          <a:effectLst/>
                          <a:latin typeface="宋体"/>
                          <a:ea typeface="宋体"/>
                        </a:rPr>
                        <a:t>2.</a:t>
                      </a:r>
                      <a:r>
                        <a:rPr lang="zh-CN" sz="1000" kern="100" dirty="0">
                          <a:effectLst/>
                          <a:latin typeface="宋体"/>
                          <a:ea typeface="宋体"/>
                        </a:rPr>
                        <a:t>承包商（第三方）经营资格符合业务要求。</a:t>
                      </a:r>
                      <a:endParaRPr lang="zh-CN" sz="1000" kern="100" dirty="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dirty="0">
                          <a:effectLst/>
                          <a:latin typeface="Times New Roman"/>
                          <a:ea typeface="宋体"/>
                        </a:rPr>
                        <a:t>查站内文件：</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1.</a:t>
                      </a:r>
                      <a:r>
                        <a:rPr lang="zh-CN" sz="1000" kern="100" dirty="0">
                          <a:effectLst/>
                          <a:latin typeface="宋体"/>
                          <a:ea typeface="宋体"/>
                        </a:rPr>
                        <a:t>承包商（第三方）管理制度；</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2.</a:t>
                      </a:r>
                      <a:r>
                        <a:rPr lang="zh-CN" sz="1000" kern="100" dirty="0">
                          <a:effectLst/>
                          <a:latin typeface="宋体"/>
                          <a:ea typeface="宋体"/>
                        </a:rPr>
                        <a:t>合格承包商（第三方）名录、</a:t>
                      </a:r>
                      <a:r>
                        <a:rPr lang="zh-CN" sz="1000" kern="100" dirty="0">
                          <a:effectLst/>
                          <a:latin typeface="Times New Roman"/>
                          <a:ea typeface="宋体"/>
                        </a:rPr>
                        <a:t>档案；</a:t>
                      </a:r>
                    </a:p>
                    <a:p>
                      <a:pPr algn="just">
                        <a:lnSpc>
                          <a:spcPts val="1900"/>
                        </a:lnSpc>
                        <a:spcAft>
                          <a:spcPts val="0"/>
                        </a:spcAft>
                      </a:pPr>
                      <a:r>
                        <a:rPr lang="en-US" sz="1000" kern="100" dirty="0">
                          <a:effectLst/>
                          <a:latin typeface="宋体"/>
                          <a:ea typeface="宋体"/>
                        </a:rPr>
                        <a:t>3.</a:t>
                      </a:r>
                      <a:r>
                        <a:rPr lang="zh-CN" sz="1000" kern="100" dirty="0">
                          <a:effectLst/>
                          <a:latin typeface="宋体"/>
                          <a:ea typeface="宋体"/>
                        </a:rPr>
                        <a:t>抽查主要供应商业务经营范围。</a:t>
                      </a:r>
                      <a:endParaRPr lang="zh-CN" sz="1000" kern="100" dirty="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无承包商管理制度扣</a:t>
                      </a:r>
                      <a:r>
                        <a:rPr lang="en-US" sz="1000" kern="100" dirty="0">
                          <a:effectLst/>
                          <a:latin typeface="Times New Roman"/>
                          <a:ea typeface="宋体"/>
                        </a:rPr>
                        <a:t>20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2.</a:t>
                      </a:r>
                      <a:r>
                        <a:rPr lang="zh-CN" sz="1000" kern="100" dirty="0">
                          <a:effectLst/>
                          <a:latin typeface="宋体"/>
                          <a:ea typeface="宋体"/>
                        </a:rPr>
                        <a:t>加油站无承包商（第三方）管理名录、档案，扣</a:t>
                      </a:r>
                      <a:r>
                        <a:rPr lang="en-US" sz="1000" kern="100" dirty="0">
                          <a:effectLst/>
                          <a:latin typeface="宋体"/>
                          <a:ea typeface="宋体"/>
                        </a:rPr>
                        <a:t>5</a:t>
                      </a:r>
                      <a:r>
                        <a:rPr lang="zh-CN" sz="1000" kern="100" dirty="0">
                          <a:effectLst/>
                          <a:latin typeface="宋体"/>
                          <a:ea typeface="宋体"/>
                        </a:rPr>
                        <a:t>分；</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3.</a:t>
                      </a:r>
                      <a:r>
                        <a:rPr lang="zh-CN" sz="1000" kern="100" dirty="0">
                          <a:effectLst/>
                          <a:latin typeface="宋体"/>
                          <a:ea typeface="宋体"/>
                        </a:rPr>
                        <a:t>抽查承包商（第三方）业务经营范围不符，扣</a:t>
                      </a:r>
                      <a:r>
                        <a:rPr lang="en-US" sz="1000" kern="100" dirty="0">
                          <a:effectLst/>
                          <a:latin typeface="宋体"/>
                          <a:ea typeface="宋体"/>
                        </a:rPr>
                        <a:t>5</a:t>
                      </a:r>
                      <a:r>
                        <a:rPr lang="zh-CN" sz="1000" kern="100" dirty="0">
                          <a:effectLst/>
                          <a:latin typeface="宋体"/>
                          <a:ea typeface="宋体"/>
                        </a:rPr>
                        <a:t>分。</a:t>
                      </a:r>
                      <a:endParaRPr lang="zh-CN" sz="1000" kern="100" dirty="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endParaRPr lang="zh-CN" sz="1000" kern="10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endParaRPr lang="zh-CN" sz="1000" kern="10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0160">
                <a:tc vMerge="1">
                  <a:txBody>
                    <a:bodyPr/>
                    <a:lstStyle/>
                    <a:p>
                      <a:endParaRPr lang="zh-CN" altLang="en-US" sz="1000" dirty="0"/>
                    </a:p>
                  </a:txBody>
                  <a:tcPr>
                    <a:lnT w="12700" cap="flat" cmpd="sng" algn="ctr">
                      <a:solidFill>
                        <a:srgbClr val="000000"/>
                      </a:solidFill>
                      <a:prstDash val="solid"/>
                      <a:round/>
                      <a:headEnd type="none" w="med" len="med"/>
                      <a:tailEnd type="none" w="med" len="med"/>
                    </a:lnT>
                  </a:tcPr>
                </a:tc>
                <a:tc>
                  <a:txBody>
                    <a:bodyPr/>
                    <a:lstStyle/>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加油站（或上级公司）应与选用的检维修承包商签订安全协议书。</a:t>
                      </a: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加油站（或上级公司）应与选用的承包商签订安全协议书。</a:t>
                      </a: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dirty="0">
                          <a:effectLst/>
                          <a:latin typeface="Times New Roman"/>
                          <a:ea typeface="宋体"/>
                        </a:rPr>
                        <a:t>查站内文件：</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安全协议书。</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承包商资质；</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承包商人员资质</a:t>
                      </a: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承包商资质无资质或不符合资质要求扣</a:t>
                      </a:r>
                      <a:r>
                        <a:rPr lang="en-US" sz="1000" kern="100" dirty="0">
                          <a:effectLst/>
                          <a:latin typeface="Times New Roman"/>
                          <a:ea typeface="宋体"/>
                        </a:rPr>
                        <a:t>20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2.</a:t>
                      </a:r>
                      <a:r>
                        <a:rPr lang="zh-CN" sz="1000" kern="100" dirty="0">
                          <a:effectLst/>
                          <a:latin typeface="宋体"/>
                          <a:ea typeface="宋体"/>
                        </a:rPr>
                        <a:t>未与承包商签订安全协议，扣</a:t>
                      </a:r>
                      <a:r>
                        <a:rPr lang="en-US" sz="1000" kern="100" dirty="0">
                          <a:effectLst/>
                          <a:latin typeface="宋体"/>
                          <a:ea typeface="宋体"/>
                        </a:rPr>
                        <a:t>10</a:t>
                      </a:r>
                      <a:r>
                        <a:rPr lang="zh-CN" sz="1000" kern="100" dirty="0">
                          <a:effectLst/>
                          <a:latin typeface="宋体"/>
                          <a:ea typeface="宋体"/>
                        </a:rPr>
                        <a:t>分。</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3.</a:t>
                      </a:r>
                      <a:r>
                        <a:rPr lang="zh-CN" sz="1000" kern="100" dirty="0">
                          <a:effectLst/>
                          <a:latin typeface="宋体"/>
                          <a:ea typeface="宋体"/>
                        </a:rPr>
                        <a:t>承包商人员资质不符，一人次扣</a:t>
                      </a:r>
                      <a:r>
                        <a:rPr lang="en-US" sz="1000" kern="100" dirty="0">
                          <a:effectLst/>
                          <a:latin typeface="宋体"/>
                          <a:ea typeface="宋体"/>
                        </a:rPr>
                        <a:t>5</a:t>
                      </a:r>
                      <a:r>
                        <a:rPr lang="zh-CN" sz="1000" kern="100" dirty="0">
                          <a:effectLst/>
                          <a:latin typeface="宋体"/>
                          <a:ea typeface="宋体"/>
                        </a:rPr>
                        <a:t>分。</a:t>
                      </a:r>
                      <a:endParaRPr lang="zh-CN" sz="1000" kern="100" dirty="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b="1" kern="100" dirty="0">
                          <a:effectLst/>
                          <a:latin typeface="宋体"/>
                          <a:ea typeface="宋体"/>
                        </a:rPr>
                        <a:t> </a:t>
                      </a:r>
                      <a:endParaRPr lang="zh-CN" sz="1000" kern="100" dirty="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b="1" kern="100" dirty="0">
                          <a:effectLst/>
                          <a:latin typeface="宋体"/>
                          <a:ea typeface="宋体"/>
                        </a:rPr>
                        <a:t> </a:t>
                      </a:r>
                      <a:endParaRPr lang="zh-CN" sz="1000" kern="100" dirty="0">
                        <a:effectLst/>
                        <a:latin typeface="Times New Roman"/>
                        <a:ea typeface="宋体"/>
                      </a:endParaRPr>
                    </a:p>
                  </a:txBody>
                  <a:tcPr marL="44849" marR="448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62876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1087042326"/>
              </p:ext>
            </p:extLst>
          </p:nvPr>
        </p:nvGraphicFramePr>
        <p:xfrm>
          <a:off x="323529" y="1574784"/>
          <a:ext cx="8610921" cy="4734536"/>
        </p:xfrm>
        <a:graphic>
          <a:graphicData uri="http://schemas.openxmlformats.org/drawingml/2006/table">
            <a:tbl>
              <a:tblPr/>
              <a:tblGrid>
                <a:gridCol w="648071"/>
                <a:gridCol w="1512168"/>
                <a:gridCol w="1728192"/>
                <a:gridCol w="1728192"/>
                <a:gridCol w="1944216"/>
                <a:gridCol w="576064"/>
                <a:gridCol w="474018"/>
              </a:tblGrid>
              <a:tr h="1572118">
                <a:tc rowSpan="2">
                  <a:txBody>
                    <a:bodyPr/>
                    <a:lstStyle/>
                    <a:p>
                      <a:pPr marL="0" marR="0" lvl="0" indent="0" algn="just" defTabSz="914400" rtl="0" eaLnBrk="1" fontAlgn="auto" latinLnBrk="0" hangingPunct="1">
                        <a:lnSpc>
                          <a:spcPts val="1900"/>
                        </a:lnSpc>
                        <a:spcBef>
                          <a:spcPts val="0"/>
                        </a:spcBef>
                        <a:spcAft>
                          <a:spcPts val="0"/>
                        </a:spcAft>
                        <a:buClrTx/>
                        <a:buSzTx/>
                        <a:buFontTx/>
                        <a:buNone/>
                        <a:tabLst/>
                        <a:defRPr/>
                      </a:pPr>
                      <a:r>
                        <a:rPr kumimoji="0" lang="en-US" altLang="zh-CN" sz="1000" b="1" i="0" u="none" strike="noStrike" kern="100" cap="none" spc="0" normalizeH="0" baseline="0" noProof="0" dirty="0" smtClean="0">
                          <a:ln>
                            <a:noFill/>
                          </a:ln>
                          <a:solidFill>
                            <a:prstClr val="black"/>
                          </a:solidFill>
                          <a:effectLst/>
                          <a:uLnTx/>
                          <a:uFillTx/>
                          <a:latin typeface="宋体"/>
                          <a:ea typeface="宋体"/>
                          <a:cs typeface="+mn-cs"/>
                        </a:rPr>
                        <a:t>7.4</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1" i="0" u="none" strike="noStrike" kern="100" cap="none" spc="0" normalizeH="0" baseline="0" noProof="0" dirty="0" smtClean="0">
                          <a:ln>
                            <a:noFill/>
                          </a:ln>
                          <a:solidFill>
                            <a:prstClr val="black"/>
                          </a:solidFill>
                          <a:effectLst/>
                          <a:uLnTx/>
                          <a:uFillTx/>
                          <a:latin typeface="宋体"/>
                          <a:ea typeface="宋体"/>
                          <a:cs typeface="+mn-cs"/>
                        </a:rPr>
                        <a:t>承包商（第三方）管理</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zh-CN" altLang="en-US" sz="1000" b="1" i="0" u="none" strike="noStrike" kern="100" cap="none" spc="0" normalizeH="0" baseline="0" noProof="0" dirty="0" smtClean="0">
                          <a:ln>
                            <a:noFill/>
                          </a:ln>
                          <a:solidFill>
                            <a:prstClr val="black"/>
                          </a:solidFill>
                          <a:effectLst/>
                          <a:uLnTx/>
                          <a:uFillTx/>
                          <a:latin typeface="宋体"/>
                          <a:ea typeface="宋体"/>
                          <a:cs typeface="+mn-cs"/>
                        </a:rPr>
                        <a:t>（</a:t>
                      </a:r>
                      <a:r>
                        <a:rPr kumimoji="0" lang="en-US" altLang="zh-CN" sz="1000" b="1" i="0" u="none" strike="noStrike" kern="100" cap="none" spc="0" normalizeH="0" baseline="0" noProof="0" dirty="0" smtClean="0">
                          <a:ln>
                            <a:noFill/>
                          </a:ln>
                          <a:solidFill>
                            <a:prstClr val="black"/>
                          </a:solidFill>
                          <a:effectLst/>
                          <a:uLnTx/>
                          <a:uFillTx/>
                          <a:latin typeface="宋体"/>
                          <a:ea typeface="宋体"/>
                          <a:cs typeface="+mn-cs"/>
                        </a:rPr>
                        <a:t>20</a:t>
                      </a:r>
                      <a:r>
                        <a:rPr kumimoji="0" lang="zh-CN" altLang="en-US" sz="1000" b="1" i="0" u="none" strike="noStrike" kern="100" cap="none" spc="0" normalizeH="0" baseline="0" noProof="0" dirty="0" smtClean="0">
                          <a:ln>
                            <a:noFill/>
                          </a:ln>
                          <a:solidFill>
                            <a:prstClr val="black"/>
                          </a:solidFill>
                          <a:effectLst/>
                          <a:uLnTx/>
                          <a:uFillTx/>
                          <a:latin typeface="宋体"/>
                          <a:ea typeface="宋体"/>
                          <a:cs typeface="+mn-cs"/>
                        </a:rPr>
                        <a:t>）</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p>
                      <a:pPr marL="0" marR="0" lvl="0" indent="0" algn="just" defTabSz="914400" rtl="0" eaLnBrk="1" fontAlgn="auto" latinLnBrk="0" hangingPunct="1">
                        <a:lnSpc>
                          <a:spcPts val="1900"/>
                        </a:lnSpc>
                        <a:spcBef>
                          <a:spcPts val="0"/>
                        </a:spcBef>
                        <a:spcAft>
                          <a:spcPts val="0"/>
                        </a:spcAft>
                        <a:buClrTx/>
                        <a:buSzTx/>
                        <a:buFontTx/>
                        <a:buNone/>
                        <a:tabLst/>
                        <a:defRPr/>
                      </a:pPr>
                      <a:r>
                        <a:rPr kumimoji="0" lang="en-US" altLang="zh-CN" sz="1000" b="1" i="0" u="none" strike="noStrike" kern="100" cap="none" spc="0" normalizeH="0" baseline="0" noProof="0" dirty="0" smtClean="0">
                          <a:ln>
                            <a:noFill/>
                          </a:ln>
                          <a:solidFill>
                            <a:prstClr val="black"/>
                          </a:solidFill>
                          <a:effectLst/>
                          <a:uLnTx/>
                          <a:uFillTx/>
                          <a:latin typeface="宋体"/>
                          <a:ea typeface="宋体"/>
                          <a:cs typeface="+mn-cs"/>
                        </a:rPr>
                        <a:t> </a:t>
                      </a:r>
                      <a:endPar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endParaRPr>
                    </a:p>
                    <a:p>
                      <a:pPr algn="just">
                        <a:lnSpc>
                          <a:spcPts val="1900"/>
                        </a:lnSpc>
                        <a:spcAft>
                          <a:spcPts val="0"/>
                        </a:spcAft>
                      </a:pP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56599" marR="56599"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914400" rtl="0" eaLnBrk="1" fontAlgn="auto" latinLnBrk="0" hangingPunct="1">
                        <a:lnSpc>
                          <a:spcPts val="1900"/>
                        </a:lnSpc>
                        <a:spcBef>
                          <a:spcPts val="0"/>
                        </a:spcBef>
                        <a:spcAft>
                          <a:spcPts val="0"/>
                        </a:spcAft>
                        <a:buClrTx/>
                        <a:buSzTx/>
                        <a:buFontTx/>
                        <a:buNone/>
                        <a:tabLst/>
                        <a:defRPr/>
                      </a:pPr>
                      <a:r>
                        <a:rPr kumimoji="0" lang="en-US" altLang="zh-CN" sz="1000" b="0" i="0" u="none" strike="noStrike" kern="100" cap="none" spc="0" normalizeH="0" baseline="0" noProof="0" dirty="0" smtClean="0">
                          <a:ln>
                            <a:noFill/>
                          </a:ln>
                          <a:solidFill>
                            <a:prstClr val="black"/>
                          </a:solidFill>
                          <a:effectLst/>
                          <a:uLnTx/>
                          <a:uFillTx/>
                          <a:latin typeface="宋体"/>
                          <a:ea typeface="宋体"/>
                          <a:cs typeface="+mn-cs"/>
                        </a:rPr>
                        <a:t>3.</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加油站（或上级公司）对运输车辆进行“三证”（从业资格证、押运员证、危化品运输证）的检查。</a:t>
                      </a:r>
                    </a:p>
                    <a:p>
                      <a:pPr algn="just">
                        <a:lnSpc>
                          <a:spcPts val="1900"/>
                        </a:lnSpc>
                        <a:spcAft>
                          <a:spcPts val="0"/>
                        </a:spcAft>
                      </a:pPr>
                      <a:endParaRPr lang="zh-CN" sz="1000" kern="100" dirty="0">
                        <a:effectLst/>
                        <a:latin typeface="Times New Roman"/>
                        <a:ea typeface="宋体"/>
                      </a:endParaRPr>
                    </a:p>
                  </a:txBody>
                  <a:tcPr marL="56599" marR="56599"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危险化学品运输需委托有危险货物运输资质的单位承运。</a:t>
                      </a:r>
                    </a:p>
                  </a:txBody>
                  <a:tcPr marL="56599" marR="565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查站内文件：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运输单位车辆资料。</a:t>
                      </a:r>
                    </a:p>
                    <a:p>
                      <a:pPr algn="just">
                        <a:lnSpc>
                          <a:spcPts val="1900"/>
                        </a:lnSpc>
                        <a:spcAft>
                          <a:spcPts val="0"/>
                        </a:spcAft>
                      </a:pPr>
                      <a:r>
                        <a:rPr lang="zh-CN" sz="1000" b="1" kern="100">
                          <a:effectLst/>
                          <a:latin typeface="Times New Roman"/>
                          <a:ea typeface="宋体"/>
                        </a:rPr>
                        <a:t>抽查：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运输车辆“三证”。</a:t>
                      </a:r>
                    </a:p>
                  </a:txBody>
                  <a:tcPr marL="56599" marR="565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运输车辆无“三证”之一，扣</a:t>
                      </a:r>
                      <a:r>
                        <a:rPr lang="en-US" sz="1000" kern="100">
                          <a:effectLst/>
                          <a:latin typeface="Times New Roman"/>
                          <a:ea typeface="宋体"/>
                        </a:rPr>
                        <a:t>20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“三证”未带，一证扣</a:t>
                      </a:r>
                      <a:r>
                        <a:rPr lang="en-US" sz="1000" kern="100">
                          <a:effectLst/>
                          <a:latin typeface="Times New Roman"/>
                          <a:ea typeface="宋体"/>
                        </a:rPr>
                        <a:t>3</a:t>
                      </a:r>
                      <a:r>
                        <a:rPr lang="zh-CN" sz="1000" kern="100">
                          <a:effectLst/>
                          <a:latin typeface="Times New Roman"/>
                          <a:ea typeface="宋体"/>
                        </a:rPr>
                        <a:t>分。</a:t>
                      </a:r>
                    </a:p>
                    <a:p>
                      <a:pPr algn="just">
                        <a:lnSpc>
                          <a:spcPts val="1900"/>
                        </a:lnSpc>
                        <a:spcAft>
                          <a:spcPts val="0"/>
                        </a:spcAft>
                      </a:pPr>
                      <a:r>
                        <a:rPr lang="en-US" sz="1000" b="1" kern="100">
                          <a:effectLst/>
                          <a:latin typeface="宋体"/>
                          <a:ea typeface="宋体"/>
                        </a:rPr>
                        <a:t> </a:t>
                      </a:r>
                      <a:endParaRPr lang="zh-CN" sz="1000" kern="100">
                        <a:effectLst/>
                        <a:latin typeface="Times New Roman"/>
                        <a:ea typeface="宋体"/>
                      </a:endParaRPr>
                    </a:p>
                  </a:txBody>
                  <a:tcPr marL="56599" marR="565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900" kern="100">
                          <a:effectLst/>
                          <a:latin typeface="宋体"/>
                          <a:ea typeface="宋体"/>
                        </a:rPr>
                        <a:t> </a:t>
                      </a:r>
                      <a:endParaRPr lang="zh-CN" sz="900" kern="100">
                        <a:effectLst/>
                        <a:latin typeface="Times New Roman"/>
                        <a:ea typeface="宋体"/>
                      </a:endParaRPr>
                    </a:p>
                  </a:txBody>
                  <a:tcPr marL="56599" marR="565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900" kern="100">
                          <a:effectLst/>
                          <a:latin typeface="宋体"/>
                          <a:ea typeface="宋体"/>
                        </a:rPr>
                        <a:t> </a:t>
                      </a:r>
                      <a:endParaRPr lang="zh-CN" sz="900" kern="100">
                        <a:effectLst/>
                        <a:latin typeface="Times New Roman"/>
                        <a:ea typeface="宋体"/>
                      </a:endParaRPr>
                    </a:p>
                  </a:txBody>
                  <a:tcPr marL="56599" marR="565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2418">
                <a:tc vMerge="1">
                  <a:txBody>
                    <a:bodyPr/>
                    <a:lstStyle/>
                    <a:p>
                      <a:pPr algn="just">
                        <a:lnSpc>
                          <a:spcPts val="1900"/>
                        </a:lnSpc>
                        <a:spcAft>
                          <a:spcPts val="0"/>
                        </a:spcAft>
                      </a:pPr>
                      <a:endParaRPr lang="zh-CN" sz="1000" kern="100" dirty="0">
                        <a:effectLst/>
                        <a:latin typeface="Times New Roman"/>
                        <a:ea typeface="宋体"/>
                      </a:endParaRPr>
                    </a:p>
                  </a:txBody>
                  <a:tcPr marL="56599" marR="56599"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914400" rtl="0" eaLnBrk="1" fontAlgn="auto" latinLnBrk="0" hangingPunct="1">
                        <a:lnSpc>
                          <a:spcPts val="1900"/>
                        </a:lnSpc>
                        <a:spcBef>
                          <a:spcPts val="0"/>
                        </a:spcBef>
                        <a:spcAft>
                          <a:spcPts val="0"/>
                        </a:spcAft>
                        <a:buClrTx/>
                        <a:buSzTx/>
                        <a:buFontTx/>
                        <a:buNone/>
                        <a:tabLst/>
                        <a:defRPr/>
                      </a:pPr>
                      <a:r>
                        <a:rPr kumimoji="0" lang="en-US" altLang="zh-CN" sz="1000" b="0" i="0" u="none" strike="noStrike" kern="100" cap="none" spc="0" normalizeH="0" baseline="0" noProof="0" dirty="0" smtClean="0">
                          <a:ln>
                            <a:noFill/>
                          </a:ln>
                          <a:solidFill>
                            <a:prstClr val="black"/>
                          </a:solidFill>
                          <a:effectLst/>
                          <a:uLnTx/>
                          <a:uFillTx/>
                          <a:latin typeface="宋体"/>
                          <a:ea typeface="宋体"/>
                          <a:cs typeface="+mn-cs"/>
                        </a:rPr>
                        <a:t>4.</a:t>
                      </a:r>
                      <a:r>
                        <a:rPr kumimoji="0" lang="zh-CN" altLang="en-US" sz="1000" b="0" i="0" u="none" strike="noStrike" kern="100" cap="none" spc="0" normalizeH="0" baseline="0" noProof="0" dirty="0" smtClean="0">
                          <a:ln>
                            <a:noFill/>
                          </a:ln>
                          <a:solidFill>
                            <a:prstClr val="black"/>
                          </a:solidFill>
                          <a:effectLst/>
                          <a:uLnTx/>
                          <a:uFillTx/>
                          <a:latin typeface="Times New Roman"/>
                          <a:ea typeface="宋体"/>
                          <a:cs typeface="+mn-cs"/>
                        </a:rPr>
                        <a:t>加油站应严格执行危险化学品接卸安全管理制度或规定，规范装卸人员行为。</a:t>
                      </a:r>
                    </a:p>
                    <a:p>
                      <a:pPr algn="just">
                        <a:lnSpc>
                          <a:spcPts val="1900"/>
                        </a:lnSpc>
                        <a:spcAft>
                          <a:spcPts val="0"/>
                        </a:spcAft>
                      </a:pPr>
                      <a:endParaRPr lang="zh-CN" sz="1000" kern="100" dirty="0">
                        <a:effectLst/>
                        <a:latin typeface="Times New Roman"/>
                        <a:ea typeface="宋体"/>
                      </a:endParaRPr>
                    </a:p>
                  </a:txBody>
                  <a:tcPr marL="56599" marR="5659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严格执行危险化学品接卸安全管理制度，进行安全检查，对装卸人员行为进行规范管理；</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危险化学品运输专用车辆安装具有行驶记录功能的卫星定位装置。</a:t>
                      </a:r>
                    </a:p>
                  </a:txBody>
                  <a:tcPr marL="56599" marR="56599"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r>
                        <a:rPr lang="zh-CN" sz="1000" kern="100">
                          <a:effectLst/>
                          <a:latin typeface="Times New Roman"/>
                          <a:ea typeface="宋体"/>
                        </a:rPr>
                        <a:t>：</a:t>
                      </a: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加油站接卸安全管理制度或操作规程；</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卸车前后安全检查记录。</a:t>
                      </a:r>
                    </a:p>
                    <a:p>
                      <a:pPr algn="just">
                        <a:lnSpc>
                          <a:spcPts val="1900"/>
                        </a:lnSpc>
                        <a:spcAft>
                          <a:spcPts val="0"/>
                        </a:spcAft>
                      </a:pPr>
                      <a:r>
                        <a:rPr lang="zh-CN" sz="1000" b="1" kern="100">
                          <a:effectLst/>
                          <a:latin typeface="Times New Roman"/>
                          <a:ea typeface="宋体"/>
                        </a:rPr>
                        <a:t>询问：</a:t>
                      </a:r>
                      <a:endParaRPr lang="zh-CN" sz="1000" kern="100">
                        <a:effectLst/>
                        <a:latin typeface="Times New Roman"/>
                        <a:ea typeface="宋体"/>
                      </a:endParaRPr>
                    </a:p>
                    <a:p>
                      <a:pPr algn="just">
                        <a:lnSpc>
                          <a:spcPts val="1900"/>
                        </a:lnSpc>
                        <a:spcAft>
                          <a:spcPts val="0"/>
                        </a:spcAft>
                      </a:pPr>
                      <a:r>
                        <a:rPr lang="zh-CN" sz="1000" kern="100">
                          <a:effectLst/>
                          <a:latin typeface="Times New Roman"/>
                          <a:ea typeface="宋体"/>
                        </a:rPr>
                        <a:t>相关人员对接卸的安全管理要求。</a:t>
                      </a:r>
                    </a:p>
                    <a:p>
                      <a:pPr algn="just">
                        <a:lnSpc>
                          <a:spcPts val="19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危险化学品运输专用车辆是否配备卫星定位装置；</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接卸设施。</a:t>
                      </a:r>
                    </a:p>
                  </a:txBody>
                  <a:tcPr marL="56599" marR="565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卸车前后未进行安全检查，无记录，扣</a:t>
                      </a:r>
                      <a:r>
                        <a:rPr lang="en-US" sz="1000" kern="100" dirty="0">
                          <a:effectLst/>
                          <a:latin typeface="Times New Roman"/>
                          <a:ea typeface="宋体"/>
                        </a:rPr>
                        <a:t>2</a:t>
                      </a:r>
                      <a:r>
                        <a:rPr lang="zh-CN" sz="1000" kern="100" dirty="0">
                          <a:effectLst/>
                          <a:latin typeface="Times New Roman"/>
                          <a:ea typeface="宋体"/>
                        </a:rPr>
                        <a:t>分；检查内容不符合要求，一项扣</a:t>
                      </a:r>
                      <a:r>
                        <a:rPr lang="en-US" sz="1000" kern="100" dirty="0">
                          <a:effectLst/>
                          <a:latin typeface="Times New Roman"/>
                          <a:ea typeface="宋体"/>
                        </a:rPr>
                        <a:t>1</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相关人员不清楚接卸安全管理要求，</a:t>
                      </a:r>
                      <a:r>
                        <a:rPr lang="en-US" sz="1000" kern="100" dirty="0">
                          <a:effectLst/>
                          <a:latin typeface="Times New Roman"/>
                          <a:ea typeface="宋体"/>
                        </a:rPr>
                        <a:t>1</a:t>
                      </a:r>
                      <a:r>
                        <a:rPr lang="zh-CN" sz="1000" kern="100" dirty="0">
                          <a:effectLst/>
                          <a:latin typeface="Times New Roman"/>
                          <a:ea typeface="宋体"/>
                        </a:rPr>
                        <a:t>人扣</a:t>
                      </a:r>
                      <a:r>
                        <a:rPr lang="en-US" sz="1000" kern="100" dirty="0">
                          <a:effectLst/>
                          <a:latin typeface="Times New Roman"/>
                          <a:ea typeface="宋体"/>
                        </a:rPr>
                        <a:t>5</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使用无卫星定位装置危险化学品运输车辆，扣</a:t>
                      </a:r>
                      <a:r>
                        <a:rPr lang="en-US" sz="1000" kern="100" dirty="0">
                          <a:effectLst/>
                          <a:latin typeface="Times New Roman"/>
                          <a:ea typeface="宋体"/>
                        </a:rPr>
                        <a:t>5</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4.</a:t>
                      </a:r>
                      <a:r>
                        <a:rPr lang="zh-CN" sz="1000" kern="100" dirty="0">
                          <a:effectLst/>
                          <a:latin typeface="Times New Roman"/>
                          <a:ea typeface="宋体"/>
                        </a:rPr>
                        <a:t>装卸设施不符合要求，一项不符合扣</a:t>
                      </a:r>
                      <a:r>
                        <a:rPr lang="en-US" sz="1000" kern="100" dirty="0">
                          <a:effectLst/>
                          <a:latin typeface="Times New Roman"/>
                          <a:ea typeface="宋体"/>
                        </a:rPr>
                        <a:t>5</a:t>
                      </a:r>
                      <a:r>
                        <a:rPr lang="zh-CN" sz="1000" kern="100" dirty="0">
                          <a:effectLst/>
                          <a:latin typeface="Times New Roman"/>
                          <a:ea typeface="宋体"/>
                        </a:rPr>
                        <a:t>分。</a:t>
                      </a:r>
                    </a:p>
                  </a:txBody>
                  <a:tcPr marL="56599" marR="565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900" kern="100">
                          <a:effectLst/>
                          <a:latin typeface="宋体"/>
                          <a:ea typeface="宋体"/>
                        </a:rPr>
                        <a:t> </a:t>
                      </a:r>
                      <a:endParaRPr lang="zh-CN" sz="900" kern="100">
                        <a:effectLst/>
                        <a:latin typeface="Times New Roman"/>
                        <a:ea typeface="宋体"/>
                      </a:endParaRPr>
                    </a:p>
                  </a:txBody>
                  <a:tcPr marL="56599" marR="565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900" kern="100" dirty="0">
                          <a:effectLst/>
                          <a:latin typeface="宋体"/>
                          <a:ea typeface="宋体"/>
                        </a:rPr>
                        <a:t> </a:t>
                      </a:r>
                      <a:endParaRPr lang="zh-CN" sz="900" kern="100" dirty="0">
                        <a:effectLst/>
                        <a:latin typeface="Times New Roman"/>
                        <a:ea typeface="宋体"/>
                      </a:endParaRPr>
                    </a:p>
                  </a:txBody>
                  <a:tcPr marL="56599" marR="565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284591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7</a:t>
            </a:r>
            <a:r>
              <a:rPr lang="zh-CN" altLang="en-US" sz="2400" dirty="0" smtClean="0">
                <a:latin typeface="宋体" pitchFamily="2" charset="-122"/>
                <a:ea typeface="宋体" pitchFamily="2" charset="-122"/>
              </a:rPr>
              <a:t>个，不符合则扣分；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重点核查作业许可程序的执行情况和作业操作现场人的行为情况，有无违章和违反程序操作，不符合则对应扣分；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施工作业许可证执行情况：现场无作业、则查近期或当年施工作业活动记录，均无则该项不作为考评；</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卸油作业执行情况：现场无作业，则查近期卸油作业表记录，作业无记录或记录不完整则对应扣分；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加油作业执行情况：观察加油作业情况，</a:t>
            </a:r>
            <a:r>
              <a:rPr lang="en-US" altLang="zh-CN" sz="2400" dirty="0" smtClean="0">
                <a:latin typeface="宋体" pitchFamily="2" charset="-122"/>
                <a:ea typeface="宋体" pitchFamily="2" charset="-122"/>
              </a:rPr>
              <a:t>2</a:t>
            </a:r>
            <a:r>
              <a:rPr lang="zh-CN" altLang="en-US" sz="2400" dirty="0" smtClean="0">
                <a:latin typeface="宋体" pitchFamily="2" charset="-122"/>
                <a:ea typeface="宋体" pitchFamily="2" charset="-122"/>
              </a:rPr>
              <a:t>笔次或</a:t>
            </a:r>
            <a:r>
              <a:rPr lang="en-US" altLang="zh-CN" sz="2400" dirty="0" smtClean="0">
                <a:latin typeface="宋体" pitchFamily="2" charset="-122"/>
                <a:ea typeface="宋体" pitchFamily="2" charset="-122"/>
              </a:rPr>
              <a:t>5</a:t>
            </a:r>
            <a:r>
              <a:rPr lang="zh-CN" altLang="en-US" sz="2400" dirty="0" smtClean="0">
                <a:latin typeface="宋体" pitchFamily="2" charset="-122"/>
                <a:ea typeface="宋体" pitchFamily="2" charset="-122"/>
              </a:rPr>
              <a:t>分钟，查看是否有跑冒滴漏或其他不安全情况；</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第三方承包商备有相应资料或记录，集团公司管理加油站保存有公司统一的资料或记录。</a:t>
            </a:r>
            <a:endParaRPr lang="en-US" altLang="zh-CN" sz="2400" dirty="0" smtClean="0">
              <a:latin typeface="宋体" pitchFamily="2" charset="-122"/>
              <a:ea typeface="宋体" pitchFamily="2" charset="-122"/>
            </a:endParaRPr>
          </a:p>
          <a:p>
            <a:r>
              <a:rPr lang="zh-CN" altLang="en-US" sz="2400" dirty="0" smtClean="0">
                <a:solidFill>
                  <a:srgbClr val="FF0000"/>
                </a:solidFill>
                <a:latin typeface="宋体" pitchFamily="2" charset="-122"/>
                <a:ea typeface="宋体" pitchFamily="2" charset="-122"/>
              </a:rPr>
              <a:t>询问员工掌握同上要求。</a:t>
            </a:r>
            <a:endParaRPr lang="en-US" altLang="zh-CN" sz="2400" dirty="0" smtClean="0">
              <a:solidFill>
                <a:srgbClr val="FF0000"/>
              </a:solidFill>
              <a:latin typeface="宋体" pitchFamily="2" charset="-122"/>
              <a:ea typeface="宋体" pitchFamily="2" charset="-122"/>
            </a:endParaRPr>
          </a:p>
          <a:p>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1919347138"/>
              </p:ext>
            </p:extLst>
          </p:nvPr>
        </p:nvGraphicFramePr>
        <p:xfrm>
          <a:off x="395537" y="1412776"/>
          <a:ext cx="8466907" cy="4896545"/>
        </p:xfrm>
        <a:graphic>
          <a:graphicData uri="http://schemas.openxmlformats.org/drawingml/2006/table">
            <a:tbl>
              <a:tblPr/>
              <a:tblGrid>
                <a:gridCol w="601049"/>
                <a:gridCol w="1450925"/>
                <a:gridCol w="1692441"/>
                <a:gridCol w="1773658"/>
                <a:gridCol w="2058772"/>
                <a:gridCol w="445031"/>
                <a:gridCol w="445031"/>
              </a:tblGrid>
              <a:tr h="383171">
                <a:tc gridSpan="7">
                  <a:txBody>
                    <a:bodyPr/>
                    <a:lstStyle/>
                    <a:p>
                      <a:pPr algn="just">
                        <a:lnSpc>
                          <a:spcPts val="1900"/>
                        </a:lnSpc>
                        <a:spcAft>
                          <a:spcPts val="0"/>
                        </a:spcAft>
                      </a:pPr>
                      <a:r>
                        <a:rPr lang="en-US" sz="1000" b="1" kern="100" dirty="0">
                          <a:effectLst/>
                          <a:latin typeface="宋体"/>
                          <a:ea typeface="宋体"/>
                        </a:rPr>
                        <a:t>8 </a:t>
                      </a:r>
                      <a:r>
                        <a:rPr lang="zh-CN" sz="1000" b="1" kern="100" dirty="0">
                          <a:effectLst/>
                          <a:latin typeface="Times New Roman"/>
                          <a:ea typeface="宋体"/>
                        </a:rPr>
                        <a:t>职业健康（</a:t>
                      </a:r>
                      <a:r>
                        <a:rPr lang="en-US" sz="1000" b="1" kern="100" dirty="0">
                          <a:effectLst/>
                          <a:latin typeface="Times New Roman"/>
                          <a:ea typeface="宋体"/>
                        </a:rPr>
                        <a:t>100</a:t>
                      </a:r>
                      <a:r>
                        <a:rPr lang="zh-CN" sz="1000" b="1" kern="100" dirty="0">
                          <a:effectLst/>
                          <a:latin typeface="Times New Roman"/>
                          <a:ea typeface="宋体"/>
                        </a:rPr>
                        <a:t>）</a:t>
                      </a:r>
                      <a:r>
                        <a:rPr lang="en-US" sz="1000" b="1" kern="100" dirty="0">
                          <a:effectLst/>
                          <a:latin typeface="Times New Roman"/>
                          <a:ea typeface="宋体"/>
                        </a:rPr>
                        <a:t>                              </a:t>
                      </a:r>
                      <a:r>
                        <a:rPr lang="zh-CN" sz="1000" kern="0" dirty="0">
                          <a:effectLst/>
                          <a:latin typeface="Times New Roman"/>
                          <a:ea typeface="宋体"/>
                        </a:rPr>
                        <a:t>（权重系数</a:t>
                      </a:r>
                      <a:r>
                        <a:rPr lang="en-US" sz="1000" kern="0" dirty="0">
                          <a:effectLst/>
                          <a:latin typeface="Times New Roman"/>
                          <a:ea typeface="宋体"/>
                        </a:rPr>
                        <a:t>0.05</a:t>
                      </a:r>
                      <a:r>
                        <a:rPr lang="zh-CN" sz="1000" kern="0" dirty="0">
                          <a:effectLst/>
                          <a:latin typeface="Times New Roman"/>
                          <a:ea typeface="宋体"/>
                        </a:rPr>
                        <a:t>）</a:t>
                      </a:r>
                      <a:r>
                        <a:rPr lang="en-US" sz="1000" b="1" kern="100" dirty="0">
                          <a:effectLst/>
                          <a:latin typeface="宋体"/>
                          <a:ea typeface="宋体"/>
                        </a:rPr>
                        <a:t>                                                             (</a:t>
                      </a:r>
                      <a:r>
                        <a:rPr lang="zh-CN" sz="1000" b="1" kern="100" dirty="0">
                          <a:effectLst/>
                          <a:latin typeface="Times New Roman"/>
                          <a:ea typeface="宋体"/>
                        </a:rPr>
                        <a:t>评审得分：</a:t>
                      </a:r>
                      <a:r>
                        <a:rPr lang="en-US" sz="1000" b="1" kern="100" dirty="0">
                          <a:effectLst/>
                          <a:latin typeface="Times New Roman"/>
                          <a:ea typeface="宋体"/>
                        </a:rPr>
                        <a:t>  </a:t>
                      </a:r>
                      <a:r>
                        <a:rPr lang="zh-CN" sz="1000" b="1" kern="100" dirty="0">
                          <a:effectLst/>
                          <a:latin typeface="Times New Roman"/>
                          <a:ea typeface="宋体"/>
                        </a:rPr>
                        <a:t>分</a:t>
                      </a:r>
                      <a:r>
                        <a:rPr lang="en-US" sz="1000" b="1" kern="100" dirty="0">
                          <a:effectLst/>
                          <a:latin typeface="Times New Roman"/>
                          <a:ea typeface="宋体"/>
                        </a:rPr>
                        <a:t>)</a:t>
                      </a:r>
                      <a:endParaRPr lang="zh-CN" sz="1000" kern="100" dirty="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17577">
                <a:tc>
                  <a:txBody>
                    <a:bodyPr/>
                    <a:lstStyle/>
                    <a:p>
                      <a:pPr algn="ctr">
                        <a:lnSpc>
                          <a:spcPts val="1900"/>
                        </a:lnSpc>
                        <a:spcAft>
                          <a:spcPts val="0"/>
                        </a:spcAft>
                      </a:pPr>
                      <a:r>
                        <a:rPr lang="en-US" sz="1000" b="1" kern="100">
                          <a:effectLst/>
                          <a:latin typeface="宋体"/>
                          <a:ea typeface="宋体"/>
                        </a:rPr>
                        <a:t>B</a:t>
                      </a:r>
                      <a:r>
                        <a:rPr lang="zh-CN" sz="1000" b="1" kern="100">
                          <a:effectLst/>
                          <a:latin typeface="Times New Roman"/>
                          <a:ea typeface="宋体"/>
                        </a:rPr>
                        <a:t>级要素</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扣分</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备注</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0028">
                <a:tc rowSpan="2">
                  <a:txBody>
                    <a:bodyPr/>
                    <a:lstStyle/>
                    <a:p>
                      <a:pPr algn="just">
                        <a:lnSpc>
                          <a:spcPts val="1900"/>
                        </a:lnSpc>
                        <a:spcAft>
                          <a:spcPts val="0"/>
                        </a:spcAft>
                      </a:pPr>
                      <a:r>
                        <a:rPr lang="en-US" sz="1000" b="1" kern="100">
                          <a:effectLst/>
                          <a:latin typeface="宋体"/>
                          <a:ea typeface="宋体"/>
                        </a:rPr>
                        <a:t>8.1</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储存场所职业危害管理</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a:t>
                      </a:r>
                      <a:r>
                        <a:rPr lang="en-US" sz="1000" b="1" kern="100">
                          <a:effectLst/>
                          <a:latin typeface="Times New Roman"/>
                          <a:ea typeface="宋体"/>
                        </a:rPr>
                        <a:t>50</a:t>
                      </a:r>
                      <a:r>
                        <a:rPr lang="zh-CN" sz="1000" b="1" kern="100">
                          <a:effectLst/>
                          <a:latin typeface="Times New Roman"/>
                          <a:ea typeface="宋体"/>
                        </a:rPr>
                        <a:t>）</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加油站加油和卸油作业场所应开敞和自然通风。</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加油站加油和卸油作业场所应开敞和自然通风。</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查现场：</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加油、卸油场所开敞，能自然通风。</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加油、卸油场所未敞开和自然通风，扣</a:t>
                      </a:r>
                      <a:r>
                        <a:rPr lang="en-US" sz="1000" kern="100">
                          <a:effectLst/>
                          <a:latin typeface="Times New Roman"/>
                          <a:ea typeface="宋体"/>
                        </a:rPr>
                        <a:t>50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 </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 </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2731">
                <a:tc vMerge="1">
                  <a:txBody>
                    <a:bodyPr/>
                    <a:lstStyle/>
                    <a:p>
                      <a:endParaRPr lang="zh-CN" altLang="en-US"/>
                    </a:p>
                  </a:txBody>
                  <a:tcPr/>
                </a:tc>
                <a:tc>
                  <a:txBody>
                    <a:bodyPr/>
                    <a:lstStyle/>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加油站（或上级公司）应健全从业人员健康档案。</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加油站（或上级公司）应每年组织从业人员进行体检。</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从业人员体检资料。</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未组织从业人员进行体检扣</a:t>
                      </a:r>
                      <a:r>
                        <a:rPr lang="en-US" sz="1000" kern="100">
                          <a:effectLst/>
                          <a:latin typeface="Times New Roman"/>
                          <a:ea typeface="宋体"/>
                        </a:rPr>
                        <a:t>50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从业人员体检每缺一人扣</a:t>
                      </a:r>
                      <a:r>
                        <a:rPr lang="en-US" sz="1000" kern="100">
                          <a:effectLst/>
                          <a:latin typeface="Times New Roman"/>
                          <a:ea typeface="宋体"/>
                        </a:rPr>
                        <a:t>5</a:t>
                      </a:r>
                      <a:r>
                        <a:rPr lang="zh-CN" sz="1000" kern="100">
                          <a:effectLst/>
                          <a:latin typeface="Times New Roman"/>
                          <a:ea typeface="宋体"/>
                        </a:rPr>
                        <a:t>分。</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 </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 </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3038">
                <a:tc>
                  <a:txBody>
                    <a:bodyPr/>
                    <a:lstStyle/>
                    <a:p>
                      <a:pPr algn="just">
                        <a:lnSpc>
                          <a:spcPts val="1900"/>
                        </a:lnSpc>
                        <a:spcAft>
                          <a:spcPts val="0"/>
                        </a:spcAft>
                      </a:pPr>
                      <a:r>
                        <a:rPr lang="en-US" sz="1000" b="1" kern="100">
                          <a:effectLst/>
                          <a:latin typeface="宋体"/>
                          <a:ea typeface="宋体"/>
                        </a:rPr>
                        <a:t>8.2</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劳动防护用品（</a:t>
                      </a:r>
                      <a:r>
                        <a:rPr lang="en-US" sz="1000" b="1" kern="100">
                          <a:effectLst/>
                          <a:latin typeface="Times New Roman"/>
                          <a:ea typeface="宋体"/>
                        </a:rPr>
                        <a:t>50</a:t>
                      </a:r>
                      <a:r>
                        <a:rPr lang="zh-CN" sz="1000" b="1" kern="100">
                          <a:effectLst/>
                          <a:latin typeface="Times New Roman"/>
                          <a:ea typeface="宋体"/>
                        </a:rPr>
                        <a:t>）</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加油站为从业人员提供符合国家标准或行业标准的个体防护用品和器具，并监督、教育从业人员正确佩戴、使用。</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加油站应配备相应作业需要的防静电工作服、安全帽、橡胶耐油手套、防滑鞋、护目镜等个体作业防护用品。</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监督、教育从业人员正确佩戴、使用个体防护用品和器具。</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个体作业防护用品是否配置。</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从业人员是否能够正确佩戴、使用个体防护用品。</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未按规定为从业人员配备个体防护用品，扣</a:t>
                      </a:r>
                      <a:r>
                        <a:rPr lang="en-US" sz="1000" kern="100" dirty="0">
                          <a:effectLst/>
                          <a:latin typeface="Times New Roman"/>
                          <a:ea typeface="宋体"/>
                        </a:rPr>
                        <a:t>50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cs typeface="宋体"/>
                        </a:rPr>
                        <a:t>2.</a:t>
                      </a:r>
                      <a:r>
                        <a:rPr lang="zh-CN" sz="1000" kern="100" dirty="0">
                          <a:effectLst/>
                          <a:latin typeface="Times New Roman"/>
                          <a:ea typeface="宋体"/>
                          <a:cs typeface="宋体"/>
                        </a:rPr>
                        <a:t>未按规定为从业人员配备个体防护用品，一项不符合扣</a:t>
                      </a:r>
                      <a:r>
                        <a:rPr lang="en-US" sz="1000" kern="100" dirty="0">
                          <a:effectLst/>
                          <a:latin typeface="Times New Roman"/>
                          <a:ea typeface="宋体"/>
                          <a:cs typeface="宋体"/>
                        </a:rPr>
                        <a:t>5</a:t>
                      </a:r>
                      <a:r>
                        <a:rPr lang="zh-CN" sz="1000" kern="100" dirty="0">
                          <a:effectLst/>
                          <a:latin typeface="Times New Roman"/>
                          <a:ea typeface="宋体"/>
                          <a:cs typeface="宋体"/>
                        </a:rPr>
                        <a:t>分；</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从业人员在生产现场未佩戴、使用个体防护用品或佩戴、使用个体防护用品或器具不符合规定要求，</a:t>
                      </a:r>
                      <a:r>
                        <a:rPr lang="en-US" sz="1000" kern="100" dirty="0">
                          <a:effectLst/>
                          <a:latin typeface="Times New Roman"/>
                          <a:ea typeface="宋体"/>
                        </a:rPr>
                        <a:t>1</a:t>
                      </a:r>
                      <a:r>
                        <a:rPr lang="zh-CN" sz="1000" kern="100" dirty="0">
                          <a:effectLst/>
                          <a:latin typeface="Times New Roman"/>
                          <a:ea typeface="宋体"/>
                        </a:rPr>
                        <a:t>人次扣</a:t>
                      </a:r>
                      <a:r>
                        <a:rPr lang="en-US" sz="1000" kern="100" dirty="0">
                          <a:effectLst/>
                          <a:latin typeface="Times New Roman"/>
                          <a:ea typeface="宋体"/>
                        </a:rPr>
                        <a:t>5</a:t>
                      </a:r>
                      <a:r>
                        <a:rPr lang="zh-CN" sz="1000" kern="100" dirty="0">
                          <a:effectLst/>
                          <a:latin typeface="Times New Roman"/>
                          <a:ea typeface="宋体"/>
                        </a:rPr>
                        <a:t>分。</a:t>
                      </a: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b="1" i="1" kern="100">
                          <a:effectLst/>
                          <a:latin typeface="宋体"/>
                          <a:ea typeface="宋体"/>
                        </a:rPr>
                        <a:t> </a:t>
                      </a:r>
                      <a:endParaRPr lang="zh-CN" sz="1000" kern="10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b="1" i="1" kern="100" dirty="0">
                          <a:effectLst/>
                          <a:latin typeface="宋体"/>
                          <a:ea typeface="宋体"/>
                        </a:rPr>
                        <a:t> </a:t>
                      </a:r>
                      <a:endParaRPr lang="zh-CN" sz="1000" kern="100" dirty="0">
                        <a:effectLst/>
                        <a:latin typeface="Times New Roman"/>
                        <a:ea typeface="宋体"/>
                      </a:endParaRPr>
                    </a:p>
                  </a:txBody>
                  <a:tcPr marL="43370" marR="433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573330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3</a:t>
            </a:r>
            <a:r>
              <a:rPr lang="zh-CN" altLang="en-US" sz="2400" dirty="0" smtClean="0">
                <a:latin typeface="宋体" pitchFamily="2" charset="-122"/>
                <a:ea typeface="宋体" pitchFamily="2" charset="-122"/>
              </a:rPr>
              <a:t>条，不符合或未开展的扣分；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体检为</a:t>
            </a:r>
            <a:r>
              <a:rPr lang="en-US" altLang="zh-CN" sz="2400" dirty="0" smtClean="0">
                <a:latin typeface="宋体" pitchFamily="2" charset="-122"/>
                <a:ea typeface="宋体" pitchFamily="2" charset="-122"/>
              </a:rPr>
              <a:t>1</a:t>
            </a:r>
            <a:r>
              <a:rPr lang="zh-CN" altLang="en-US" sz="2400" dirty="0" smtClean="0">
                <a:latin typeface="宋体" pitchFamily="2" charset="-122"/>
                <a:ea typeface="宋体" pitchFamily="2" charset="-122"/>
              </a:rPr>
              <a:t>次</a:t>
            </a:r>
            <a:r>
              <a:rPr lang="en-US" altLang="zh-CN" sz="2400" dirty="0" smtClean="0">
                <a:latin typeface="宋体" pitchFamily="2" charset="-122"/>
                <a:ea typeface="宋体" pitchFamily="2" charset="-122"/>
              </a:rPr>
              <a:t>/</a:t>
            </a:r>
            <a:r>
              <a:rPr lang="zh-CN" altLang="en-US" sz="2400" dirty="0" smtClean="0">
                <a:latin typeface="宋体" pitchFamily="2" charset="-122"/>
                <a:ea typeface="宋体" pitchFamily="2" charset="-122"/>
              </a:rPr>
              <a:t>年</a:t>
            </a:r>
            <a:r>
              <a:rPr lang="en-US" altLang="zh-CN" sz="2400" dirty="0" smtClean="0">
                <a:latin typeface="宋体" pitchFamily="2" charset="-122"/>
                <a:ea typeface="宋体" pitchFamily="2" charset="-122"/>
              </a:rPr>
              <a:t>/</a:t>
            </a:r>
            <a:r>
              <a:rPr lang="zh-CN" altLang="en-US" sz="2400" dirty="0" smtClean="0">
                <a:latin typeface="宋体" pitchFamily="2" charset="-122"/>
                <a:ea typeface="宋体" pitchFamily="2" charset="-122"/>
              </a:rPr>
              <a:t>次，最好是当年的体检报告记录；因各加油站年度体检计划时间不同；单个加油站当年尚未开展体检，应提供往年的记录或有关证明材料；集团公司管理加油站因计划时间不同，暂无法提供记录可提供联系通知证明；</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个体劳动保护用品应有领用登记记录或台账；</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加油站内员工应统一着防静电工作服；卸油及其他作业时作业人员应正确配戴相应个体防护用品。</a:t>
            </a:r>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227766436"/>
              </p:ext>
            </p:extLst>
          </p:nvPr>
        </p:nvGraphicFramePr>
        <p:xfrm>
          <a:off x="467545" y="1268760"/>
          <a:ext cx="8466904" cy="4706437"/>
        </p:xfrm>
        <a:graphic>
          <a:graphicData uri="http://schemas.openxmlformats.org/drawingml/2006/table">
            <a:tbl>
              <a:tblPr/>
              <a:tblGrid>
                <a:gridCol w="517190"/>
                <a:gridCol w="1626647"/>
                <a:gridCol w="1868559"/>
                <a:gridCol w="1443127"/>
                <a:gridCol w="1960318"/>
                <a:gridCol w="500506"/>
                <a:gridCol w="550557"/>
              </a:tblGrid>
              <a:tr h="417962">
                <a:tc gridSpan="7">
                  <a:txBody>
                    <a:bodyPr/>
                    <a:lstStyle/>
                    <a:p>
                      <a:pPr algn="just">
                        <a:lnSpc>
                          <a:spcPts val="1900"/>
                        </a:lnSpc>
                        <a:spcAft>
                          <a:spcPts val="0"/>
                        </a:spcAft>
                      </a:pPr>
                      <a:r>
                        <a:rPr lang="en-US" sz="1000" b="1" kern="100" dirty="0">
                          <a:effectLst/>
                          <a:latin typeface="宋体"/>
                          <a:ea typeface="宋体"/>
                        </a:rPr>
                        <a:t>9</a:t>
                      </a:r>
                      <a:r>
                        <a:rPr lang="zh-CN" sz="1000" b="1" kern="100" dirty="0">
                          <a:effectLst/>
                          <a:latin typeface="Times New Roman"/>
                          <a:ea typeface="宋体"/>
                        </a:rPr>
                        <a:t>危险化学品管理</a:t>
                      </a:r>
                      <a:r>
                        <a:rPr lang="en-US" sz="1000" b="1" kern="100" dirty="0">
                          <a:effectLst/>
                          <a:latin typeface="Times New Roman"/>
                          <a:ea typeface="宋体"/>
                        </a:rPr>
                        <a:t>(100</a:t>
                      </a:r>
                      <a:r>
                        <a:rPr lang="zh-CN" sz="1000" b="1" kern="100" dirty="0">
                          <a:effectLst/>
                          <a:latin typeface="Times New Roman"/>
                          <a:ea typeface="宋体"/>
                        </a:rPr>
                        <a:t>分）</a:t>
                      </a:r>
                      <a:r>
                        <a:rPr lang="en-US" sz="1000" b="1" kern="100" dirty="0">
                          <a:effectLst/>
                          <a:latin typeface="Times New Roman"/>
                          <a:ea typeface="宋体"/>
                        </a:rPr>
                        <a:t>        </a:t>
                      </a:r>
                      <a:r>
                        <a:rPr lang="zh-CN" sz="1000" kern="0" dirty="0">
                          <a:effectLst/>
                          <a:latin typeface="Times New Roman"/>
                          <a:ea typeface="宋体"/>
                        </a:rPr>
                        <a:t>（权重系数</a:t>
                      </a:r>
                      <a:r>
                        <a:rPr lang="en-US" sz="1000" kern="0" dirty="0">
                          <a:effectLst/>
                          <a:latin typeface="Times New Roman"/>
                          <a:ea typeface="宋体"/>
                        </a:rPr>
                        <a:t>0.05</a:t>
                      </a:r>
                      <a:r>
                        <a:rPr lang="zh-CN" sz="1000" kern="0" dirty="0">
                          <a:effectLst/>
                          <a:latin typeface="Times New Roman"/>
                          <a:ea typeface="宋体"/>
                        </a:rPr>
                        <a:t>）</a:t>
                      </a:r>
                      <a:r>
                        <a:rPr lang="zh-CN" sz="1000" kern="100" dirty="0">
                          <a:effectLst/>
                          <a:latin typeface="Times New Roman"/>
                          <a:ea typeface="宋体"/>
                        </a:rPr>
                        <a:t> </a:t>
                      </a:r>
                      <a:r>
                        <a:rPr lang="en-US" sz="1000" b="1" kern="100" dirty="0">
                          <a:effectLst/>
                          <a:latin typeface="Times New Roman"/>
                          <a:ea typeface="宋体"/>
                        </a:rPr>
                        <a:t>                                                                          (</a:t>
                      </a:r>
                      <a:r>
                        <a:rPr lang="zh-CN" sz="1000" b="1" kern="100" dirty="0">
                          <a:effectLst/>
                          <a:latin typeface="Times New Roman"/>
                          <a:ea typeface="宋体"/>
                        </a:rPr>
                        <a:t>评审得分：</a:t>
                      </a:r>
                      <a:r>
                        <a:rPr lang="en-US" sz="1000" b="1" kern="100" dirty="0">
                          <a:effectLst/>
                          <a:latin typeface="Times New Roman"/>
                          <a:ea typeface="宋体"/>
                        </a:rPr>
                        <a:t>   </a:t>
                      </a:r>
                      <a:r>
                        <a:rPr lang="zh-CN" sz="1000" b="1" kern="100" dirty="0">
                          <a:effectLst/>
                          <a:latin typeface="Times New Roman"/>
                          <a:ea typeface="宋体"/>
                        </a:rPr>
                        <a:t>分）</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533903">
                <a:tc>
                  <a:txBody>
                    <a:bodyPr/>
                    <a:lstStyle/>
                    <a:p>
                      <a:pPr algn="ctr">
                        <a:lnSpc>
                          <a:spcPts val="1900"/>
                        </a:lnSpc>
                        <a:spcAft>
                          <a:spcPts val="0"/>
                        </a:spcAft>
                      </a:pPr>
                      <a:r>
                        <a:rPr lang="en-US" sz="1000" b="1" kern="100" dirty="0">
                          <a:effectLst/>
                          <a:latin typeface="宋体"/>
                          <a:ea typeface="宋体"/>
                        </a:rPr>
                        <a:t>B</a:t>
                      </a:r>
                      <a:r>
                        <a:rPr lang="zh-CN" sz="1000" b="1" kern="100" dirty="0">
                          <a:effectLst/>
                          <a:latin typeface="Times New Roman"/>
                          <a:ea typeface="宋体"/>
                        </a:rPr>
                        <a:t>级要素</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扣分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备注</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8156">
                <a:tc>
                  <a:txBody>
                    <a:bodyPr/>
                    <a:lstStyle/>
                    <a:p>
                      <a:pPr algn="just">
                        <a:lnSpc>
                          <a:spcPts val="1900"/>
                        </a:lnSpc>
                        <a:spcAft>
                          <a:spcPts val="0"/>
                        </a:spcAft>
                      </a:pPr>
                      <a:r>
                        <a:rPr lang="en-US" sz="1000" b="1" kern="100" dirty="0">
                          <a:effectLst/>
                          <a:latin typeface="宋体"/>
                          <a:ea typeface="宋体"/>
                        </a:rPr>
                        <a:t>9.1</a:t>
                      </a:r>
                      <a:endParaRPr lang="zh-CN" sz="1000" kern="100" dirty="0">
                        <a:effectLst/>
                        <a:latin typeface="Times New Roman"/>
                        <a:ea typeface="宋体"/>
                      </a:endParaRPr>
                    </a:p>
                    <a:p>
                      <a:pPr algn="just">
                        <a:lnSpc>
                          <a:spcPts val="1900"/>
                        </a:lnSpc>
                        <a:spcAft>
                          <a:spcPts val="0"/>
                        </a:spcAft>
                      </a:pPr>
                      <a:r>
                        <a:rPr lang="zh-CN" sz="1000" b="1" kern="100" dirty="0">
                          <a:effectLst/>
                          <a:latin typeface="Times New Roman"/>
                          <a:ea typeface="宋体"/>
                        </a:rPr>
                        <a:t>危险化学品档案（</a:t>
                      </a:r>
                      <a:r>
                        <a:rPr lang="en-US" sz="1000" b="1" kern="100" dirty="0">
                          <a:effectLst/>
                          <a:latin typeface="Times New Roman"/>
                          <a:ea typeface="宋体"/>
                        </a:rPr>
                        <a:t>50</a:t>
                      </a:r>
                      <a:r>
                        <a:rPr lang="zh-CN" sz="1000" b="1" kern="100" dirty="0">
                          <a:effectLst/>
                          <a:latin typeface="Times New Roman"/>
                          <a:ea typeface="宋体"/>
                        </a:rPr>
                        <a:t>）</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加油站（或上级公司）应对加油站储存的危险化学品建立危险化学品档案。</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对储存的危险化学品进行普查；</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建立危险化学品安全技术说明书等。</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查站内文件：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危险化学品安全技术说明书。</a:t>
                      </a:r>
                    </a:p>
                    <a:p>
                      <a:pPr algn="just">
                        <a:lnSpc>
                          <a:spcPts val="19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危险化学品储存情况。</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实际储存的危险化学品品种与档案不符，扣</a:t>
                      </a:r>
                      <a:r>
                        <a:rPr lang="en-US" sz="1000" kern="100">
                          <a:effectLst/>
                          <a:latin typeface="Times New Roman"/>
                          <a:ea typeface="宋体"/>
                        </a:rPr>
                        <a:t>50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每漏查</a:t>
                      </a:r>
                      <a:r>
                        <a:rPr lang="en-US" sz="1000" kern="100">
                          <a:effectLst/>
                          <a:latin typeface="Times New Roman"/>
                          <a:ea typeface="宋体"/>
                        </a:rPr>
                        <a:t>1</a:t>
                      </a:r>
                      <a:r>
                        <a:rPr lang="zh-CN" sz="1000" kern="100">
                          <a:effectLst/>
                          <a:latin typeface="Times New Roman"/>
                          <a:ea typeface="宋体"/>
                        </a:rPr>
                        <a:t>种扣</a:t>
                      </a:r>
                      <a:r>
                        <a:rPr lang="en-US" sz="1000" kern="100">
                          <a:effectLst/>
                          <a:latin typeface="Times New Roman"/>
                          <a:ea typeface="宋体"/>
                        </a:rPr>
                        <a:t>5</a:t>
                      </a:r>
                      <a:r>
                        <a:rPr lang="zh-CN" sz="1000" kern="100">
                          <a:effectLst/>
                          <a:latin typeface="Times New Roman"/>
                          <a:ea typeface="宋体"/>
                        </a:rPr>
                        <a:t>分；</a:t>
                      </a:r>
                    </a:p>
                    <a:p>
                      <a:pPr algn="just">
                        <a:lnSpc>
                          <a:spcPts val="1900"/>
                        </a:lnSpc>
                        <a:spcAft>
                          <a:spcPts val="0"/>
                        </a:spcAft>
                      </a:pPr>
                      <a:r>
                        <a:rPr lang="en-US" sz="1000" kern="100">
                          <a:effectLst/>
                          <a:latin typeface="宋体"/>
                          <a:ea typeface="宋体"/>
                        </a:rPr>
                        <a:t>3.</a:t>
                      </a:r>
                      <a:r>
                        <a:rPr lang="zh-CN" sz="1000" kern="100">
                          <a:effectLst/>
                          <a:latin typeface="Times New Roman"/>
                          <a:ea typeface="宋体"/>
                        </a:rPr>
                        <a:t>未建立危险化学品安全技术说明书扣</a:t>
                      </a:r>
                      <a:r>
                        <a:rPr lang="en-US" sz="1000" kern="100">
                          <a:effectLst/>
                          <a:latin typeface="Times New Roman"/>
                          <a:ea typeface="宋体"/>
                        </a:rPr>
                        <a:t>5</a:t>
                      </a:r>
                      <a:r>
                        <a:rPr lang="zh-CN" sz="1000" kern="100">
                          <a:effectLst/>
                          <a:latin typeface="Times New Roman"/>
                          <a:ea typeface="宋体"/>
                        </a:rPr>
                        <a:t>分；档案内容，一项不符合扣</a:t>
                      </a:r>
                      <a:r>
                        <a:rPr lang="en-US" sz="1000" kern="100">
                          <a:effectLst/>
                          <a:latin typeface="Times New Roman"/>
                          <a:ea typeface="宋体"/>
                        </a:rPr>
                        <a:t>1</a:t>
                      </a:r>
                      <a:r>
                        <a:rPr lang="zh-CN" sz="1000" kern="10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 </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 </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6416">
                <a:tc>
                  <a:txBody>
                    <a:bodyPr/>
                    <a:lstStyle/>
                    <a:p>
                      <a:pPr algn="just">
                        <a:lnSpc>
                          <a:spcPts val="1900"/>
                        </a:lnSpc>
                        <a:spcAft>
                          <a:spcPts val="0"/>
                        </a:spcAft>
                      </a:pPr>
                      <a:r>
                        <a:rPr lang="en-US" sz="1000" b="1" kern="100" dirty="0">
                          <a:effectLst/>
                          <a:latin typeface="宋体"/>
                          <a:ea typeface="宋体"/>
                        </a:rPr>
                        <a:t>9.2</a:t>
                      </a:r>
                      <a:endParaRPr lang="zh-CN" sz="1000" kern="100" dirty="0">
                        <a:effectLst/>
                        <a:latin typeface="Times New Roman"/>
                        <a:ea typeface="宋体"/>
                      </a:endParaRPr>
                    </a:p>
                    <a:p>
                      <a:pPr algn="just">
                        <a:lnSpc>
                          <a:spcPts val="1900"/>
                        </a:lnSpc>
                        <a:spcAft>
                          <a:spcPts val="0"/>
                        </a:spcAft>
                      </a:pPr>
                      <a:r>
                        <a:rPr lang="zh-CN" sz="1000" b="1" kern="100" dirty="0">
                          <a:effectLst/>
                          <a:latin typeface="Times New Roman"/>
                          <a:ea typeface="宋体"/>
                        </a:rPr>
                        <a:t>危害告知</a:t>
                      </a:r>
                      <a:endParaRPr lang="zh-CN" sz="1000" kern="100" dirty="0">
                        <a:effectLst/>
                        <a:latin typeface="Times New Roman"/>
                        <a:ea typeface="宋体"/>
                      </a:endParaRPr>
                    </a:p>
                    <a:p>
                      <a:pPr algn="just">
                        <a:lnSpc>
                          <a:spcPts val="1900"/>
                        </a:lnSpc>
                        <a:spcAft>
                          <a:spcPts val="0"/>
                        </a:spcAft>
                      </a:pPr>
                      <a:r>
                        <a:rPr lang="zh-CN" sz="1000" b="1" kern="100" dirty="0">
                          <a:effectLst/>
                          <a:latin typeface="Times New Roman"/>
                          <a:ea typeface="宋体"/>
                        </a:rPr>
                        <a:t>（</a:t>
                      </a:r>
                      <a:r>
                        <a:rPr lang="en-US" sz="1000" b="1" kern="100" dirty="0">
                          <a:effectLst/>
                          <a:latin typeface="Times New Roman"/>
                          <a:ea typeface="宋体"/>
                        </a:rPr>
                        <a:t>50</a:t>
                      </a:r>
                      <a:r>
                        <a:rPr lang="zh-CN" sz="1000" b="1" kern="100" dirty="0">
                          <a:effectLst/>
                          <a:latin typeface="Times New Roman"/>
                          <a:ea typeface="宋体"/>
                        </a:rPr>
                        <a:t>）</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加油站应以适当、有效的方式对相关方进行宣传，使其了解生产过程中危险化学品的危险特性以及采取的预防及应急处理措施。</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795"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对相关人员进行宣传，使其了解涉及危险化学品的危险特性以及采取的预防及应急处理措施。</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795" algn="just">
                        <a:lnSpc>
                          <a:spcPts val="1900"/>
                        </a:lnSpc>
                        <a:spcAft>
                          <a:spcPts val="0"/>
                        </a:spcAft>
                      </a:pPr>
                      <a:r>
                        <a:rPr lang="zh-CN" sz="1000" b="1" kern="100" dirty="0">
                          <a:effectLst/>
                          <a:latin typeface="Times New Roman"/>
                          <a:ea typeface="宋体"/>
                        </a:rPr>
                        <a:t>现场检查：</a:t>
                      </a:r>
                      <a:endParaRPr lang="zh-CN" sz="1000" kern="100" dirty="0">
                        <a:effectLst/>
                        <a:latin typeface="Times New Roman"/>
                        <a:ea typeface="宋体"/>
                      </a:endParaRPr>
                    </a:p>
                    <a:p>
                      <a:pPr algn="just">
                        <a:lnSpc>
                          <a:spcPts val="1900"/>
                        </a:lnSpc>
                        <a:spcAft>
                          <a:spcPts val="0"/>
                        </a:spcAft>
                      </a:pPr>
                      <a:r>
                        <a:rPr lang="zh-CN" sz="1000" kern="100" dirty="0">
                          <a:effectLst/>
                          <a:latin typeface="Times New Roman"/>
                          <a:ea typeface="宋体"/>
                        </a:rPr>
                        <a:t>危险化学品告知牌等。</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无危险化学品告知牌，扣</a:t>
                      </a:r>
                      <a:r>
                        <a:rPr lang="en-US" sz="1000" kern="100" dirty="0">
                          <a:effectLst/>
                          <a:latin typeface="Times New Roman"/>
                          <a:ea typeface="宋体"/>
                        </a:rPr>
                        <a:t>50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危险化学品告知牌，内容一项不符合扣</a:t>
                      </a:r>
                      <a:r>
                        <a:rPr lang="en-US" sz="1000" kern="100" dirty="0">
                          <a:effectLst/>
                          <a:latin typeface="Times New Roman"/>
                          <a:ea typeface="宋体"/>
                        </a:rPr>
                        <a:t>10</a:t>
                      </a:r>
                      <a:r>
                        <a:rPr lang="zh-CN" sz="1000" kern="100" dirty="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6380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03648" y="269776"/>
            <a:ext cx="7498080" cy="1143000"/>
          </a:xfrm>
        </p:spPr>
        <p:txBody>
          <a:bodyPr/>
          <a:lstStyle/>
          <a:p>
            <a:r>
              <a:rPr lang="zh-CN" altLang="en-US" dirty="0" smtClean="0"/>
              <a:t>一、现场评审程序</a:t>
            </a:r>
            <a:endParaRPr lang="zh-CN" altLang="en-US" dirty="0"/>
          </a:p>
        </p:txBody>
      </p:sp>
      <p:sp>
        <p:nvSpPr>
          <p:cNvPr id="4" name="矩形 3"/>
          <p:cNvSpPr/>
          <p:nvPr/>
        </p:nvSpPr>
        <p:spPr>
          <a:xfrm>
            <a:off x="1343067" y="1504549"/>
            <a:ext cx="1872208" cy="7920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首次会议</a:t>
            </a:r>
            <a:endParaRPr lang="en-US" altLang="zh-CN" sz="2400" dirty="0" smtClean="0">
              <a:solidFill>
                <a:schemeClr val="tx1"/>
              </a:solidFill>
            </a:endParaRPr>
          </a:p>
          <a:p>
            <a:pPr algn="ctr"/>
            <a:r>
              <a:rPr lang="zh-CN" altLang="en-US" sz="2400" dirty="0" smtClean="0">
                <a:solidFill>
                  <a:schemeClr val="tx1"/>
                </a:solidFill>
              </a:rPr>
              <a:t>及签到</a:t>
            </a:r>
            <a:endParaRPr lang="zh-CN" altLang="en-US" sz="2400" dirty="0">
              <a:solidFill>
                <a:schemeClr val="tx1"/>
              </a:solidFill>
            </a:endParaRPr>
          </a:p>
        </p:txBody>
      </p:sp>
      <p:cxnSp>
        <p:nvCxnSpPr>
          <p:cNvPr id="6" name="直接箭头连接符 5"/>
          <p:cNvCxnSpPr>
            <a:stCxn id="4" idx="2"/>
          </p:cNvCxnSpPr>
          <p:nvPr/>
        </p:nvCxnSpPr>
        <p:spPr>
          <a:xfrm>
            <a:off x="2279171" y="2296637"/>
            <a:ext cx="0" cy="432048"/>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8" name="直接连接符 7"/>
          <p:cNvCxnSpPr>
            <a:stCxn id="4" idx="3"/>
            <a:endCxn id="9" idx="1"/>
          </p:cNvCxnSpPr>
          <p:nvPr/>
        </p:nvCxnSpPr>
        <p:spPr>
          <a:xfrm>
            <a:off x="3215275" y="1900593"/>
            <a:ext cx="5040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3719331" y="1442423"/>
            <a:ext cx="4464496" cy="91633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smtClean="0">
                <a:solidFill>
                  <a:schemeClr val="tx1"/>
                </a:solidFill>
              </a:rPr>
              <a:t>1</a:t>
            </a:r>
            <a:r>
              <a:rPr lang="zh-CN" altLang="en-US" dirty="0" smtClean="0">
                <a:solidFill>
                  <a:schemeClr val="tx1"/>
                </a:solidFill>
              </a:rPr>
              <a:t>、评审组长介绍并宣读公正性声明； </a:t>
            </a:r>
            <a:endParaRPr lang="en-US" altLang="zh-CN" dirty="0" smtClean="0">
              <a:solidFill>
                <a:schemeClr val="tx1"/>
              </a:solidFill>
            </a:endParaRPr>
          </a:p>
          <a:p>
            <a:r>
              <a:rPr lang="en-US" altLang="zh-CN" dirty="0" smtClean="0">
                <a:solidFill>
                  <a:schemeClr val="tx1"/>
                </a:solidFill>
              </a:rPr>
              <a:t>2</a:t>
            </a:r>
            <a:r>
              <a:rPr lang="zh-CN" altLang="en-US" dirty="0" smtClean="0">
                <a:solidFill>
                  <a:schemeClr val="tx1"/>
                </a:solidFill>
              </a:rPr>
              <a:t>、企业负责人介绍企业概况和标准化创建情况。</a:t>
            </a:r>
            <a:endParaRPr lang="zh-CN" altLang="en-US" dirty="0">
              <a:solidFill>
                <a:schemeClr val="tx1"/>
              </a:solidFill>
            </a:endParaRPr>
          </a:p>
        </p:txBody>
      </p:sp>
      <p:sp>
        <p:nvSpPr>
          <p:cNvPr id="16" name="矩形 15"/>
          <p:cNvSpPr/>
          <p:nvPr/>
        </p:nvSpPr>
        <p:spPr>
          <a:xfrm>
            <a:off x="1372794" y="2728685"/>
            <a:ext cx="1872208" cy="6480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分组评审</a:t>
            </a:r>
            <a:endParaRPr lang="zh-CN" altLang="en-US" sz="2400" dirty="0">
              <a:solidFill>
                <a:schemeClr val="tx1"/>
              </a:solidFill>
            </a:endParaRPr>
          </a:p>
        </p:txBody>
      </p:sp>
      <p:cxnSp>
        <p:nvCxnSpPr>
          <p:cNvPr id="17" name="直接连接符 16"/>
          <p:cNvCxnSpPr/>
          <p:nvPr/>
        </p:nvCxnSpPr>
        <p:spPr>
          <a:xfrm>
            <a:off x="3245002" y="2980713"/>
            <a:ext cx="4743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3719331" y="2584669"/>
            <a:ext cx="4464496" cy="93610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smtClean="0">
                <a:solidFill>
                  <a:schemeClr val="tx1"/>
                </a:solidFill>
              </a:rPr>
              <a:t>1</a:t>
            </a:r>
            <a:r>
              <a:rPr lang="zh-CN" altLang="en-US" dirty="0" smtClean="0">
                <a:solidFill>
                  <a:schemeClr val="tx1"/>
                </a:solidFill>
              </a:rPr>
              <a:t>、考评组分组</a:t>
            </a:r>
            <a:r>
              <a:rPr lang="en-US" altLang="zh-CN" dirty="0" smtClean="0">
                <a:solidFill>
                  <a:schemeClr val="tx1"/>
                </a:solidFill>
              </a:rPr>
              <a:t>2-3</a:t>
            </a:r>
            <a:r>
              <a:rPr lang="zh-CN" altLang="en-US" dirty="0" smtClean="0">
                <a:solidFill>
                  <a:schemeClr val="tx1"/>
                </a:solidFill>
              </a:rPr>
              <a:t>组；</a:t>
            </a:r>
            <a:endParaRPr lang="en-US" altLang="zh-CN" dirty="0" smtClean="0">
              <a:solidFill>
                <a:schemeClr val="tx1"/>
              </a:solidFill>
            </a:endParaRPr>
          </a:p>
          <a:p>
            <a:r>
              <a:rPr lang="en-US" altLang="zh-CN" dirty="0" smtClean="0">
                <a:solidFill>
                  <a:schemeClr val="tx1"/>
                </a:solidFill>
              </a:rPr>
              <a:t>2</a:t>
            </a:r>
            <a:r>
              <a:rPr lang="zh-CN" altLang="en-US" dirty="0" smtClean="0">
                <a:solidFill>
                  <a:schemeClr val="tx1"/>
                </a:solidFill>
              </a:rPr>
              <a:t>、企业联络员陪审</a:t>
            </a:r>
            <a:r>
              <a:rPr lang="en-US" altLang="zh-CN" dirty="0" smtClean="0">
                <a:solidFill>
                  <a:schemeClr val="tx1"/>
                </a:solidFill>
              </a:rPr>
              <a:t>2-3</a:t>
            </a:r>
            <a:r>
              <a:rPr lang="zh-CN" altLang="en-US" dirty="0" smtClean="0">
                <a:solidFill>
                  <a:schemeClr val="tx1"/>
                </a:solidFill>
              </a:rPr>
              <a:t>人；</a:t>
            </a:r>
            <a:endParaRPr lang="en-US" altLang="zh-CN" dirty="0" smtClean="0">
              <a:solidFill>
                <a:schemeClr val="tx1"/>
              </a:solidFill>
            </a:endParaRPr>
          </a:p>
          <a:p>
            <a:r>
              <a:rPr lang="en-US" altLang="zh-CN" dirty="0" smtClean="0">
                <a:solidFill>
                  <a:schemeClr val="tx1"/>
                </a:solidFill>
              </a:rPr>
              <a:t>3</a:t>
            </a:r>
            <a:r>
              <a:rPr lang="zh-CN" altLang="en-US" dirty="0" smtClean="0">
                <a:solidFill>
                  <a:schemeClr val="tx1"/>
                </a:solidFill>
              </a:rPr>
              <a:t>、现场查证。</a:t>
            </a:r>
            <a:endParaRPr lang="zh-CN" altLang="en-US" dirty="0">
              <a:solidFill>
                <a:schemeClr val="tx1"/>
              </a:solidFill>
            </a:endParaRPr>
          </a:p>
        </p:txBody>
      </p:sp>
      <p:sp>
        <p:nvSpPr>
          <p:cNvPr id="28" name="矩形 27"/>
          <p:cNvSpPr/>
          <p:nvPr/>
        </p:nvSpPr>
        <p:spPr>
          <a:xfrm>
            <a:off x="1374056" y="3880812"/>
            <a:ext cx="1872208" cy="72008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评审组汇总</a:t>
            </a:r>
            <a:endParaRPr lang="zh-CN" altLang="en-US" sz="2400" dirty="0">
              <a:solidFill>
                <a:schemeClr val="tx1"/>
              </a:solidFill>
            </a:endParaRPr>
          </a:p>
        </p:txBody>
      </p:sp>
      <p:cxnSp>
        <p:nvCxnSpPr>
          <p:cNvPr id="29" name="直接箭头连接符 28"/>
          <p:cNvCxnSpPr/>
          <p:nvPr/>
        </p:nvCxnSpPr>
        <p:spPr>
          <a:xfrm>
            <a:off x="2301212" y="3376757"/>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250140" y="4204849"/>
            <a:ext cx="4743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719331" y="3782842"/>
            <a:ext cx="4464496" cy="93610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smtClean="0">
                <a:solidFill>
                  <a:schemeClr val="tx1"/>
                </a:solidFill>
              </a:rPr>
              <a:t>1</a:t>
            </a:r>
            <a:r>
              <a:rPr lang="zh-CN" altLang="en-US" dirty="0" smtClean="0">
                <a:solidFill>
                  <a:schemeClr val="tx1"/>
                </a:solidFill>
              </a:rPr>
              <a:t>、考评组人员根据基础评审表将评审结果及问题汇总；</a:t>
            </a:r>
            <a:endParaRPr lang="en-US" altLang="zh-CN" dirty="0" smtClean="0">
              <a:solidFill>
                <a:schemeClr val="tx1"/>
              </a:solidFill>
            </a:endParaRPr>
          </a:p>
          <a:p>
            <a:r>
              <a:rPr lang="en-US" altLang="zh-CN" dirty="0" smtClean="0">
                <a:solidFill>
                  <a:schemeClr val="tx1"/>
                </a:solidFill>
              </a:rPr>
              <a:t>2</a:t>
            </a:r>
            <a:r>
              <a:rPr lang="zh-CN" altLang="en-US" dirty="0" smtClean="0">
                <a:solidFill>
                  <a:schemeClr val="tx1"/>
                </a:solidFill>
              </a:rPr>
              <a:t>、企业负责人参加。</a:t>
            </a:r>
            <a:endParaRPr lang="zh-CN" altLang="en-US" dirty="0">
              <a:solidFill>
                <a:schemeClr val="tx1"/>
              </a:solidFill>
            </a:endParaRPr>
          </a:p>
        </p:txBody>
      </p:sp>
      <p:cxnSp>
        <p:nvCxnSpPr>
          <p:cNvPr id="32" name="直接箭头连接符 31"/>
          <p:cNvCxnSpPr/>
          <p:nvPr/>
        </p:nvCxnSpPr>
        <p:spPr>
          <a:xfrm>
            <a:off x="2311422" y="4600893"/>
            <a:ext cx="0" cy="5760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403648" y="5176957"/>
            <a:ext cx="1872208" cy="72008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末次会议及签到</a:t>
            </a:r>
            <a:endParaRPr lang="zh-CN" altLang="en-US" sz="2400" dirty="0">
              <a:solidFill>
                <a:schemeClr val="tx1"/>
              </a:solidFill>
            </a:endParaRPr>
          </a:p>
        </p:txBody>
      </p:sp>
      <p:cxnSp>
        <p:nvCxnSpPr>
          <p:cNvPr id="36" name="直接连接符 35"/>
          <p:cNvCxnSpPr/>
          <p:nvPr/>
        </p:nvCxnSpPr>
        <p:spPr>
          <a:xfrm>
            <a:off x="3275856" y="5520759"/>
            <a:ext cx="4743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3777523" y="5052707"/>
            <a:ext cx="4464496" cy="93610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smtClean="0">
                <a:solidFill>
                  <a:schemeClr val="tx1"/>
                </a:solidFill>
              </a:rPr>
              <a:t>1</a:t>
            </a:r>
            <a:r>
              <a:rPr lang="zh-CN" altLang="en-US" dirty="0" smtClean="0">
                <a:solidFill>
                  <a:schemeClr val="tx1"/>
                </a:solidFill>
              </a:rPr>
              <a:t>、评审人员反馈评审结果；</a:t>
            </a:r>
            <a:endParaRPr lang="en-US" altLang="zh-CN" dirty="0" smtClean="0">
              <a:solidFill>
                <a:schemeClr val="tx1"/>
              </a:solidFill>
            </a:endParaRPr>
          </a:p>
          <a:p>
            <a:r>
              <a:rPr lang="en-US" altLang="zh-CN" dirty="0" smtClean="0">
                <a:solidFill>
                  <a:schemeClr val="tx1"/>
                </a:solidFill>
              </a:rPr>
              <a:t>2</a:t>
            </a:r>
            <a:r>
              <a:rPr lang="zh-CN" altLang="en-US" dirty="0" smtClean="0">
                <a:solidFill>
                  <a:schemeClr val="tx1"/>
                </a:solidFill>
              </a:rPr>
              <a:t>、企业负责人对本次考评情况表态。</a:t>
            </a:r>
            <a:endParaRPr lang="zh-CN" altLang="en-US" dirty="0">
              <a:solidFill>
                <a:schemeClr val="tx1"/>
              </a:solidFill>
            </a:endParaRPr>
          </a:p>
        </p:txBody>
      </p:sp>
    </p:spTree>
    <p:extLst>
      <p:ext uri="{BB962C8B-B14F-4D97-AF65-F5344CB8AC3E}">
        <p14:creationId xmlns:p14="http://schemas.microsoft.com/office/powerpoint/2010/main" val="27621125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2</a:t>
            </a:r>
            <a:r>
              <a:rPr lang="zh-CN" altLang="en-US" sz="2400" dirty="0" smtClean="0">
                <a:latin typeface="宋体" pitchFamily="2" charset="-122"/>
                <a:ea typeface="宋体" pitchFamily="2" charset="-122"/>
              </a:rPr>
              <a:t>条，不符则扣分；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危险化学品品种存放数量和位置符合要求，汽油不得存放在除油罐以外的油桶容器中。</a:t>
            </a:r>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4082306717"/>
              </p:ext>
            </p:extLst>
          </p:nvPr>
        </p:nvGraphicFramePr>
        <p:xfrm>
          <a:off x="539553" y="1371699"/>
          <a:ext cx="8012963" cy="5486301"/>
        </p:xfrm>
        <a:graphic>
          <a:graphicData uri="http://schemas.openxmlformats.org/drawingml/2006/table">
            <a:tbl>
              <a:tblPr/>
              <a:tblGrid>
                <a:gridCol w="518022"/>
                <a:gridCol w="1480061"/>
                <a:gridCol w="1480061"/>
                <a:gridCol w="1332055"/>
                <a:gridCol w="2293132"/>
                <a:gridCol w="491192"/>
                <a:gridCol w="418440"/>
              </a:tblGrid>
              <a:tr h="259459">
                <a:tc gridSpan="7">
                  <a:txBody>
                    <a:bodyPr/>
                    <a:lstStyle/>
                    <a:p>
                      <a:pPr algn="just">
                        <a:lnSpc>
                          <a:spcPts val="1900"/>
                        </a:lnSpc>
                        <a:spcAft>
                          <a:spcPts val="0"/>
                        </a:spcAft>
                      </a:pPr>
                      <a:r>
                        <a:rPr lang="en-US" sz="1000" b="1" kern="100" dirty="0">
                          <a:effectLst/>
                          <a:latin typeface="宋体"/>
                          <a:ea typeface="宋体"/>
                        </a:rPr>
                        <a:t>10</a:t>
                      </a:r>
                      <a:r>
                        <a:rPr lang="zh-CN" sz="1000" b="1" kern="100" dirty="0">
                          <a:effectLst/>
                          <a:latin typeface="Times New Roman"/>
                          <a:ea typeface="宋体"/>
                        </a:rPr>
                        <a:t>事故与应急（</a:t>
                      </a:r>
                      <a:r>
                        <a:rPr lang="en-US" sz="1000" b="1" kern="100" dirty="0">
                          <a:effectLst/>
                          <a:latin typeface="Times New Roman"/>
                          <a:ea typeface="宋体"/>
                        </a:rPr>
                        <a:t>100</a:t>
                      </a:r>
                      <a:r>
                        <a:rPr lang="zh-CN" sz="1000" b="1" kern="100" dirty="0">
                          <a:effectLst/>
                          <a:latin typeface="Times New Roman"/>
                          <a:ea typeface="宋体"/>
                        </a:rPr>
                        <a:t>）</a:t>
                      </a:r>
                      <a:r>
                        <a:rPr lang="en-US" sz="1000" b="1" kern="100" dirty="0">
                          <a:effectLst/>
                          <a:latin typeface="Times New Roman"/>
                          <a:ea typeface="宋体"/>
                        </a:rPr>
                        <a:t>                                   </a:t>
                      </a:r>
                      <a:r>
                        <a:rPr lang="zh-CN" sz="1000" kern="0" dirty="0">
                          <a:effectLst/>
                          <a:latin typeface="Times New Roman"/>
                          <a:ea typeface="宋体"/>
                        </a:rPr>
                        <a:t>（权重系数</a:t>
                      </a:r>
                      <a:r>
                        <a:rPr lang="en-US" sz="1000" kern="0" dirty="0">
                          <a:effectLst/>
                          <a:latin typeface="Times New Roman"/>
                          <a:ea typeface="宋体"/>
                        </a:rPr>
                        <a:t>0.05</a:t>
                      </a:r>
                      <a:r>
                        <a:rPr lang="zh-CN" sz="1000" kern="0" dirty="0">
                          <a:effectLst/>
                          <a:latin typeface="Times New Roman"/>
                          <a:ea typeface="宋体"/>
                        </a:rPr>
                        <a:t>）</a:t>
                      </a:r>
                      <a:r>
                        <a:rPr lang="en-US" sz="1000" b="1" kern="100" dirty="0">
                          <a:effectLst/>
                          <a:latin typeface="宋体"/>
                          <a:ea typeface="宋体"/>
                        </a:rPr>
                        <a:t>                                                 </a:t>
                      </a:r>
                      <a:r>
                        <a:rPr lang="en-US" sz="1000" b="1" kern="100" dirty="0" smtClean="0">
                          <a:effectLst/>
                          <a:latin typeface="宋体"/>
                          <a:ea typeface="宋体"/>
                        </a:rPr>
                        <a:t> </a:t>
                      </a:r>
                      <a:r>
                        <a:rPr lang="en-US" sz="1000" b="1" kern="100" dirty="0">
                          <a:effectLst/>
                          <a:latin typeface="宋体"/>
                          <a:ea typeface="宋体"/>
                        </a:rPr>
                        <a:t>(</a:t>
                      </a:r>
                      <a:r>
                        <a:rPr lang="zh-CN" sz="1000" b="1" kern="100" dirty="0">
                          <a:effectLst/>
                          <a:latin typeface="Times New Roman"/>
                          <a:ea typeface="宋体"/>
                        </a:rPr>
                        <a:t>评审得分：</a:t>
                      </a:r>
                      <a:r>
                        <a:rPr lang="en-US" sz="1000" b="1" kern="100" dirty="0">
                          <a:effectLst/>
                          <a:latin typeface="Times New Roman"/>
                          <a:ea typeface="宋体"/>
                        </a:rPr>
                        <a:t>   </a:t>
                      </a:r>
                      <a:r>
                        <a:rPr lang="zh-CN" sz="1000" b="1" kern="100" dirty="0">
                          <a:effectLst/>
                          <a:latin typeface="Times New Roman"/>
                          <a:ea typeface="宋体"/>
                        </a:rPr>
                        <a:t>分）</a:t>
                      </a:r>
                      <a:endParaRPr lang="zh-CN" sz="1000" kern="100" dirty="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48926">
                <a:tc>
                  <a:txBody>
                    <a:bodyPr/>
                    <a:lstStyle/>
                    <a:p>
                      <a:pPr algn="ctr">
                        <a:lnSpc>
                          <a:spcPts val="1900"/>
                        </a:lnSpc>
                        <a:spcAft>
                          <a:spcPts val="0"/>
                        </a:spcAft>
                      </a:pPr>
                      <a:r>
                        <a:rPr lang="en-US" sz="1000" b="1" kern="100">
                          <a:effectLst/>
                          <a:latin typeface="宋体"/>
                          <a:ea typeface="宋体"/>
                        </a:rPr>
                        <a:t>B</a:t>
                      </a:r>
                      <a:r>
                        <a:rPr lang="zh-CN" sz="1000" b="1" kern="100">
                          <a:effectLst/>
                          <a:latin typeface="Times New Roman"/>
                          <a:ea typeface="宋体"/>
                        </a:rPr>
                        <a:t>级要素</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扣分</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备注</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244">
                <a:tc rowSpan="2">
                  <a:txBody>
                    <a:bodyPr/>
                    <a:lstStyle/>
                    <a:p>
                      <a:pPr algn="just">
                        <a:lnSpc>
                          <a:spcPts val="1600"/>
                        </a:lnSpc>
                        <a:spcAft>
                          <a:spcPts val="0"/>
                        </a:spcAft>
                      </a:pPr>
                      <a:r>
                        <a:rPr lang="en-US" sz="1000" b="1" kern="100">
                          <a:effectLst/>
                          <a:latin typeface="宋体"/>
                          <a:ea typeface="宋体"/>
                        </a:rPr>
                        <a:t>10.1</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应急指挥与救援系统</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a:t>
                      </a:r>
                      <a:r>
                        <a:rPr lang="en-US" sz="1000" b="1" kern="100">
                          <a:effectLst/>
                          <a:latin typeface="Times New Roman"/>
                          <a:ea typeface="宋体"/>
                        </a:rPr>
                        <a:t>10</a:t>
                      </a:r>
                      <a:r>
                        <a:rPr lang="zh-CN" sz="1000" b="1" kern="100">
                          <a:effectLst/>
                          <a:latin typeface="Times New Roman"/>
                          <a:ea typeface="宋体"/>
                        </a:rPr>
                        <a:t>）</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加油站应建立应急响应队伍。</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建立应急响应队伍。</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加油站应急响应队伍组成。</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无应急响应队伍，扣</a:t>
                      </a:r>
                      <a:r>
                        <a:rPr lang="en-US" sz="1000" kern="100">
                          <a:effectLst/>
                          <a:latin typeface="Times New Roman"/>
                          <a:ea typeface="宋体"/>
                        </a:rPr>
                        <a:t>5</a:t>
                      </a:r>
                      <a:r>
                        <a:rPr lang="zh-CN" sz="1000" kern="100">
                          <a:effectLst/>
                          <a:latin typeface="Times New Roman"/>
                          <a:ea typeface="宋体"/>
                        </a:rPr>
                        <a:t>分。</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8866">
                <a:tc vMerge="1">
                  <a:txBody>
                    <a:bodyPr/>
                    <a:lstStyle/>
                    <a:p>
                      <a:endParaRPr lang="zh-CN" altLang="en-US"/>
                    </a:p>
                  </a:txBody>
                  <a:tcPr/>
                </a:tc>
                <a:tc>
                  <a:txBody>
                    <a:bodyPr/>
                    <a:lstStyle/>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加油站应明确各级应急指挥和响应人员的职责。</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明确各岗位人员的应急响应职责。</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zh-CN" sz="1000" b="1" kern="100" dirty="0">
                          <a:effectLst/>
                          <a:latin typeface="Times New Roman"/>
                          <a:ea typeface="宋体"/>
                        </a:rPr>
                        <a:t>查文件：</a:t>
                      </a:r>
                      <a:endParaRPr lang="zh-CN" sz="1000" kern="100" dirty="0">
                        <a:effectLst/>
                        <a:latin typeface="Times New Roman"/>
                        <a:ea typeface="宋体"/>
                      </a:endParaRPr>
                    </a:p>
                    <a:p>
                      <a:pPr algn="just">
                        <a:lnSpc>
                          <a:spcPts val="1600"/>
                        </a:lnSpc>
                        <a:spcAft>
                          <a:spcPts val="0"/>
                        </a:spcAft>
                      </a:pPr>
                      <a:r>
                        <a:rPr lang="en-US" sz="1000" kern="100" dirty="0">
                          <a:effectLst/>
                          <a:latin typeface="宋体"/>
                          <a:ea typeface="宋体"/>
                        </a:rPr>
                        <a:t>1.</a:t>
                      </a:r>
                      <a:r>
                        <a:rPr lang="zh-CN" sz="1000" kern="100" dirty="0">
                          <a:effectLst/>
                          <a:latin typeface="Times New Roman"/>
                          <a:ea typeface="宋体"/>
                        </a:rPr>
                        <a:t>应急响应职责。</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dirty="0">
                          <a:effectLst/>
                          <a:latin typeface="宋体"/>
                          <a:ea typeface="宋体"/>
                        </a:rPr>
                        <a:t>1.</a:t>
                      </a:r>
                      <a:r>
                        <a:rPr lang="zh-CN" sz="1000" kern="100" dirty="0">
                          <a:effectLst/>
                          <a:latin typeface="Times New Roman"/>
                          <a:ea typeface="宋体"/>
                        </a:rPr>
                        <a:t>未明确各级应急指挥和响应职责，一项不符合扣</a:t>
                      </a:r>
                      <a:r>
                        <a:rPr lang="en-US" sz="1000" kern="100" dirty="0">
                          <a:effectLst/>
                          <a:latin typeface="Times New Roman"/>
                          <a:ea typeface="宋体"/>
                        </a:rPr>
                        <a:t>2</a:t>
                      </a:r>
                      <a:r>
                        <a:rPr lang="zh-CN" sz="1000" kern="100" dirty="0">
                          <a:effectLst/>
                          <a:latin typeface="Times New Roman"/>
                          <a:ea typeface="宋体"/>
                        </a:rPr>
                        <a:t>分；</a:t>
                      </a:r>
                    </a:p>
                    <a:p>
                      <a:pPr algn="just">
                        <a:lnSpc>
                          <a:spcPts val="1600"/>
                        </a:lnSpc>
                        <a:spcAft>
                          <a:spcPts val="0"/>
                        </a:spcAft>
                      </a:pPr>
                      <a:r>
                        <a:rPr lang="en-US" sz="1000" kern="100" dirty="0">
                          <a:effectLst/>
                          <a:latin typeface="宋体"/>
                          <a:ea typeface="宋体"/>
                        </a:rPr>
                        <a:t>2.</a:t>
                      </a:r>
                      <a:r>
                        <a:rPr lang="zh-CN" sz="1000" kern="100" dirty="0">
                          <a:effectLst/>
                          <a:latin typeface="Times New Roman"/>
                          <a:ea typeface="宋体"/>
                        </a:rPr>
                        <a:t>相关人员不了解其应急职责，</a:t>
                      </a:r>
                      <a:r>
                        <a:rPr lang="en-US" sz="1000" kern="100" dirty="0">
                          <a:effectLst/>
                          <a:latin typeface="Times New Roman"/>
                          <a:ea typeface="宋体"/>
                        </a:rPr>
                        <a:t>1</a:t>
                      </a:r>
                      <a:r>
                        <a:rPr lang="zh-CN" sz="1000" kern="100" dirty="0">
                          <a:effectLst/>
                          <a:latin typeface="Times New Roman"/>
                          <a:ea typeface="宋体"/>
                        </a:rPr>
                        <a:t>人次扣</a:t>
                      </a:r>
                      <a:r>
                        <a:rPr lang="en-US" sz="1000" kern="100" dirty="0">
                          <a:effectLst/>
                          <a:latin typeface="Times New Roman"/>
                          <a:ea typeface="宋体"/>
                        </a:rPr>
                        <a:t>2</a:t>
                      </a:r>
                      <a:r>
                        <a:rPr lang="zh-CN" sz="1000" kern="100" dirty="0">
                          <a:effectLst/>
                          <a:latin typeface="Times New Roman"/>
                          <a:ea typeface="宋体"/>
                        </a:rPr>
                        <a:t>分。</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8110">
                <a:tc>
                  <a:txBody>
                    <a:bodyPr/>
                    <a:lstStyle/>
                    <a:p>
                      <a:pPr algn="just">
                        <a:lnSpc>
                          <a:spcPts val="1600"/>
                        </a:lnSpc>
                        <a:spcAft>
                          <a:spcPts val="0"/>
                        </a:spcAft>
                      </a:pPr>
                      <a:r>
                        <a:rPr lang="en-US" sz="1000" b="1" kern="100">
                          <a:effectLst/>
                          <a:latin typeface="宋体"/>
                          <a:ea typeface="宋体"/>
                        </a:rPr>
                        <a:t>10.2</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应急救援设施</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a:t>
                      </a:r>
                      <a:r>
                        <a:rPr lang="en-US" sz="1000" b="1" kern="100">
                          <a:effectLst/>
                          <a:latin typeface="Times New Roman"/>
                          <a:ea typeface="宋体"/>
                        </a:rPr>
                        <a:t>15</a:t>
                      </a:r>
                      <a:r>
                        <a:rPr lang="zh-CN" sz="1000" b="1" kern="100">
                          <a:effectLst/>
                          <a:latin typeface="Times New Roman"/>
                          <a:ea typeface="宋体"/>
                        </a:rPr>
                        <a:t>）</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加油站应配备必要的应急救援物资，并保持完好。</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按照规定配备必要的应急救援物资并保持完好，方便易取。</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应急物资台账记录；</a:t>
                      </a:r>
                    </a:p>
                    <a:p>
                      <a:pPr algn="just">
                        <a:lnSpc>
                          <a:spcPts val="16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应急物资性能完好。</a:t>
                      </a:r>
                    </a:p>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无应急物资扣</a:t>
                      </a:r>
                      <a:r>
                        <a:rPr lang="en-US" sz="1000" kern="100">
                          <a:effectLst/>
                          <a:latin typeface="Times New Roman"/>
                          <a:ea typeface="宋体"/>
                        </a:rPr>
                        <a:t>15</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无应急物资台账记录，扣</a:t>
                      </a:r>
                      <a:r>
                        <a:rPr lang="en-US" sz="1000" kern="100">
                          <a:effectLst/>
                          <a:latin typeface="Times New Roman"/>
                          <a:ea typeface="宋体"/>
                        </a:rPr>
                        <a:t>5</a:t>
                      </a:r>
                      <a:r>
                        <a:rPr lang="zh-CN" sz="1000" kern="100">
                          <a:effectLst/>
                          <a:latin typeface="Times New Roman"/>
                          <a:ea typeface="宋体"/>
                        </a:rPr>
                        <a:t>分；</a:t>
                      </a:r>
                    </a:p>
                    <a:p>
                      <a:pPr algn="just">
                        <a:lnSpc>
                          <a:spcPts val="1600"/>
                        </a:lnSpc>
                        <a:spcAft>
                          <a:spcPts val="0"/>
                        </a:spcAft>
                      </a:pPr>
                      <a:r>
                        <a:rPr lang="en-US" sz="1000" kern="100">
                          <a:effectLst/>
                          <a:latin typeface="宋体"/>
                          <a:ea typeface="宋体"/>
                        </a:rPr>
                        <a:t>3.</a:t>
                      </a:r>
                      <a:r>
                        <a:rPr lang="zh-CN" sz="1000" kern="100">
                          <a:effectLst/>
                          <a:latin typeface="Times New Roman"/>
                          <a:ea typeface="宋体"/>
                        </a:rPr>
                        <a:t>应急物资性能完好欠缺，扣</a:t>
                      </a:r>
                      <a:r>
                        <a:rPr lang="en-US" sz="1000" kern="100">
                          <a:effectLst/>
                          <a:latin typeface="Times New Roman"/>
                          <a:ea typeface="宋体"/>
                        </a:rPr>
                        <a:t>5</a:t>
                      </a:r>
                      <a:r>
                        <a:rPr lang="zh-CN" sz="1000" kern="100">
                          <a:effectLst/>
                          <a:latin typeface="Times New Roman"/>
                          <a:ea typeface="宋体"/>
                        </a:rPr>
                        <a:t>分。</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7732">
                <a:tc rowSpan="2">
                  <a:txBody>
                    <a:bodyPr/>
                    <a:lstStyle/>
                    <a:p>
                      <a:pPr algn="just">
                        <a:lnSpc>
                          <a:spcPts val="1600"/>
                        </a:lnSpc>
                        <a:spcAft>
                          <a:spcPts val="0"/>
                        </a:spcAft>
                      </a:pPr>
                      <a:r>
                        <a:rPr lang="en-US" sz="1000" b="1" kern="100">
                          <a:effectLst/>
                          <a:latin typeface="宋体"/>
                          <a:ea typeface="宋体"/>
                        </a:rPr>
                        <a:t>10.3</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应急救援预案管理</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a:t>
                      </a:r>
                      <a:r>
                        <a:rPr lang="en-US" sz="1000" b="1" kern="100">
                          <a:effectLst/>
                          <a:latin typeface="Times New Roman"/>
                          <a:ea typeface="宋体"/>
                        </a:rPr>
                        <a:t>25</a:t>
                      </a:r>
                      <a:r>
                        <a:rPr lang="zh-CN" sz="1000" b="1" kern="100">
                          <a:effectLst/>
                          <a:latin typeface="Times New Roman"/>
                          <a:ea typeface="宋体"/>
                        </a:rPr>
                        <a:t>）</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spc="10">
                          <a:effectLst/>
                          <a:latin typeface="宋体"/>
                          <a:ea typeface="宋体"/>
                        </a:rPr>
                        <a:t>1.</a:t>
                      </a:r>
                      <a:r>
                        <a:rPr lang="zh-CN" sz="1000" kern="100" spc="10">
                          <a:effectLst/>
                          <a:latin typeface="Times New Roman"/>
                          <a:ea typeface="宋体"/>
                        </a:rPr>
                        <a:t>加油站应制定相应的事故应急救援预案，并定期演练，形成记录。</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事故应急救援预案编制符合标准要求；</a:t>
                      </a: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按应急预案的演练要求组织应急演练。</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应急救援预案；</a:t>
                      </a: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应急救援预案演练记录。</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未编制事故应急救援预案，扣</a:t>
                      </a:r>
                      <a:r>
                        <a:rPr lang="en-US" sz="1000" kern="100">
                          <a:effectLst/>
                          <a:latin typeface="Times New Roman"/>
                          <a:ea typeface="宋体"/>
                        </a:rPr>
                        <a:t>100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A</a:t>
                      </a:r>
                      <a:r>
                        <a:rPr lang="zh-CN" sz="1000" b="1" kern="100">
                          <a:effectLst/>
                          <a:latin typeface="Times New Roman"/>
                          <a:ea typeface="宋体"/>
                        </a:rPr>
                        <a:t>级要素否决项）</a:t>
                      </a:r>
                      <a:r>
                        <a:rPr lang="zh-CN" sz="1000" kern="100">
                          <a:effectLst/>
                          <a:latin typeface="Times New Roman"/>
                          <a:ea typeface="宋体"/>
                        </a:rPr>
                        <a:t>。</a:t>
                      </a: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应急救援预案内容不符合标准要求，一项扣</a:t>
                      </a:r>
                      <a:r>
                        <a:rPr lang="en-US" sz="1000" kern="100">
                          <a:effectLst/>
                          <a:latin typeface="Times New Roman"/>
                          <a:ea typeface="宋体"/>
                        </a:rPr>
                        <a:t>2</a:t>
                      </a:r>
                      <a:r>
                        <a:rPr lang="zh-CN" sz="1000" kern="100">
                          <a:effectLst/>
                          <a:latin typeface="Times New Roman"/>
                          <a:ea typeface="宋体"/>
                        </a:rPr>
                        <a:t>分；</a:t>
                      </a:r>
                    </a:p>
                    <a:p>
                      <a:pPr algn="just">
                        <a:lnSpc>
                          <a:spcPts val="1600"/>
                        </a:lnSpc>
                        <a:spcAft>
                          <a:spcPts val="0"/>
                        </a:spcAft>
                      </a:pPr>
                      <a:r>
                        <a:rPr lang="en-US" sz="1000" kern="100">
                          <a:effectLst/>
                          <a:latin typeface="宋体"/>
                          <a:ea typeface="宋体"/>
                        </a:rPr>
                        <a:t>3.</a:t>
                      </a:r>
                      <a:r>
                        <a:rPr lang="zh-CN" sz="1000" kern="100">
                          <a:effectLst/>
                          <a:latin typeface="Times New Roman"/>
                          <a:ea typeface="宋体"/>
                        </a:rPr>
                        <a:t>未进行应急救援预案演练，扣</a:t>
                      </a:r>
                      <a:r>
                        <a:rPr lang="en-US" sz="1000" kern="100">
                          <a:effectLst/>
                          <a:latin typeface="Times New Roman"/>
                          <a:ea typeface="宋体"/>
                        </a:rPr>
                        <a:t>2</a:t>
                      </a:r>
                      <a:r>
                        <a:rPr lang="zh-CN" sz="1000" kern="100">
                          <a:effectLst/>
                          <a:latin typeface="Times New Roman"/>
                          <a:ea typeface="宋体"/>
                        </a:rPr>
                        <a:t>分。</a:t>
                      </a:r>
                    </a:p>
                    <a:p>
                      <a:pPr algn="just">
                        <a:lnSpc>
                          <a:spcPts val="1600"/>
                        </a:lnSpc>
                        <a:spcAft>
                          <a:spcPts val="0"/>
                        </a:spcAft>
                      </a:pPr>
                      <a:r>
                        <a:rPr lang="en-US" sz="1000" kern="100">
                          <a:effectLst/>
                          <a:latin typeface="宋体"/>
                          <a:ea typeface="宋体"/>
                        </a:rPr>
                        <a:t>4.</a:t>
                      </a:r>
                      <a:r>
                        <a:rPr lang="zh-CN" sz="1000" kern="100">
                          <a:effectLst/>
                          <a:latin typeface="Times New Roman"/>
                          <a:ea typeface="宋体"/>
                        </a:rPr>
                        <a:t>演练记录不完整，扣</a:t>
                      </a:r>
                      <a:r>
                        <a:rPr lang="en-US" sz="1000" kern="100">
                          <a:effectLst/>
                          <a:latin typeface="Times New Roman"/>
                          <a:ea typeface="宋体"/>
                        </a:rPr>
                        <a:t>2</a:t>
                      </a:r>
                      <a:r>
                        <a:rPr lang="zh-CN" sz="1000" kern="100">
                          <a:effectLst/>
                          <a:latin typeface="Times New Roman"/>
                          <a:ea typeface="宋体"/>
                        </a:rPr>
                        <a:t>分</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i="1"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i="1"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8488">
                <a:tc vMerge="1">
                  <a:txBody>
                    <a:bodyPr/>
                    <a:lstStyle/>
                    <a:p>
                      <a:endParaRPr lang="zh-CN" altLang="en-US"/>
                    </a:p>
                  </a:txBody>
                  <a:tcPr/>
                </a:tc>
                <a:tc>
                  <a:txBody>
                    <a:bodyPr/>
                    <a:lstStyle/>
                    <a:p>
                      <a:pPr algn="just">
                        <a:lnSpc>
                          <a:spcPts val="1600"/>
                        </a:lnSpc>
                        <a:spcAft>
                          <a:spcPts val="0"/>
                        </a:spcAft>
                      </a:pPr>
                      <a:r>
                        <a:rPr lang="en-US" sz="1000" kern="100">
                          <a:effectLst/>
                          <a:latin typeface="宋体"/>
                          <a:ea typeface="宋体"/>
                        </a:rPr>
                        <a:t>2.</a:t>
                      </a:r>
                      <a:r>
                        <a:rPr lang="zh-CN" sz="1000" kern="100" spc="10">
                          <a:effectLst/>
                          <a:latin typeface="Times New Roman"/>
                          <a:ea typeface="宋体"/>
                        </a:rPr>
                        <a:t>加油站应将应急救援预案报当地安全生产监督管理部门备案，并通报相关应急协作单位，建立应急联动机制。</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将应急救援预案</a:t>
                      </a:r>
                      <a:r>
                        <a:rPr lang="zh-CN" sz="1000" kern="100" spc="10">
                          <a:effectLst/>
                          <a:latin typeface="Times New Roman"/>
                          <a:ea typeface="宋体"/>
                        </a:rPr>
                        <a:t>报所属县（市）区安全生产监督管理部门备案。</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应急预案备案证明。</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应急预案未备案扣</a:t>
                      </a:r>
                      <a:r>
                        <a:rPr lang="en-US" sz="1000" kern="100">
                          <a:effectLst/>
                          <a:latin typeface="Times New Roman"/>
                          <a:ea typeface="宋体"/>
                        </a:rPr>
                        <a:t>25</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应急预案备案证明已过期，扣</a:t>
                      </a:r>
                      <a:r>
                        <a:rPr lang="en-US" sz="1000" kern="100">
                          <a:effectLst/>
                          <a:latin typeface="Times New Roman"/>
                          <a:ea typeface="宋体"/>
                        </a:rPr>
                        <a:t>15</a:t>
                      </a:r>
                      <a:r>
                        <a:rPr lang="zh-CN" sz="1000" kern="100">
                          <a:effectLst/>
                          <a:latin typeface="Times New Roman"/>
                          <a:ea typeface="宋体"/>
                        </a:rPr>
                        <a:t>分；</a:t>
                      </a: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i="1" kern="100">
                          <a:effectLst/>
                          <a:latin typeface="宋体"/>
                          <a:ea typeface="宋体"/>
                        </a:rPr>
                        <a:t> </a:t>
                      </a:r>
                      <a:endParaRPr lang="zh-CN" sz="1000" kern="10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i="1" kern="100" dirty="0">
                          <a:effectLst/>
                          <a:latin typeface="宋体"/>
                          <a:ea typeface="宋体"/>
                        </a:rPr>
                        <a:t> </a:t>
                      </a:r>
                      <a:endParaRPr lang="zh-CN" sz="1000" kern="100" dirty="0">
                        <a:effectLst/>
                        <a:latin typeface="Times New Roman"/>
                        <a:ea typeface="宋体"/>
                      </a:endParaRPr>
                    </a:p>
                  </a:txBody>
                  <a:tcPr marL="42776" marR="427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049192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881085491"/>
              </p:ext>
            </p:extLst>
          </p:nvPr>
        </p:nvGraphicFramePr>
        <p:xfrm>
          <a:off x="467544" y="1196752"/>
          <a:ext cx="8322891" cy="5740050"/>
        </p:xfrm>
        <a:graphic>
          <a:graphicData uri="http://schemas.openxmlformats.org/drawingml/2006/table">
            <a:tbl>
              <a:tblPr/>
              <a:tblGrid>
                <a:gridCol w="576064"/>
                <a:gridCol w="2088232"/>
                <a:gridCol w="1595347"/>
                <a:gridCol w="1587082"/>
                <a:gridCol w="1587082"/>
                <a:gridCol w="444542"/>
                <a:gridCol w="444542"/>
              </a:tblGrid>
              <a:tr h="1665576">
                <a:tc>
                  <a:txBody>
                    <a:bodyPr/>
                    <a:lstStyle/>
                    <a:p>
                      <a:pPr algn="just">
                        <a:lnSpc>
                          <a:spcPts val="1600"/>
                        </a:lnSpc>
                        <a:spcAft>
                          <a:spcPts val="0"/>
                        </a:spcAft>
                      </a:pPr>
                      <a:r>
                        <a:rPr lang="en-US" sz="1000" b="1" kern="100">
                          <a:effectLst/>
                          <a:latin typeface="宋体"/>
                          <a:ea typeface="宋体"/>
                        </a:rPr>
                        <a:t>10.4</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抢险与救护</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a:t>
                      </a:r>
                      <a:r>
                        <a:rPr lang="en-US" sz="1000" b="1" kern="100">
                          <a:effectLst/>
                          <a:latin typeface="Times New Roman"/>
                          <a:ea typeface="宋体"/>
                        </a:rPr>
                        <a:t>20</a:t>
                      </a:r>
                      <a:r>
                        <a:rPr lang="zh-CN" sz="1000" b="1" kern="100">
                          <a:effectLst/>
                          <a:latin typeface="Times New Roman"/>
                          <a:ea typeface="宋体"/>
                        </a:rPr>
                        <a:t>）</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发生生产安全事故后，迅速启动应急救援预案，加油站负责人直接指挥抢救，妥善处理</a:t>
                      </a:r>
                      <a:r>
                        <a:rPr lang="zh-CN" sz="1000" kern="100" spc="-20">
                          <a:effectLst/>
                          <a:latin typeface="Times New Roman"/>
                          <a:ea typeface="宋体"/>
                        </a:rPr>
                        <a:t>，减少人员伤亡和财产损失</a:t>
                      </a:r>
                      <a:r>
                        <a:rPr lang="zh-CN" sz="1000" kern="100">
                          <a:effectLst/>
                          <a:latin typeface="Times New Roman"/>
                          <a:ea typeface="宋体"/>
                        </a:rPr>
                        <a:t>；相关部门协助现场抢救</a:t>
                      </a:r>
                      <a:r>
                        <a:rPr lang="zh-CN" sz="1000" kern="100" spc="-20">
                          <a:effectLst/>
                          <a:latin typeface="Times New Roman"/>
                          <a:ea typeface="宋体"/>
                        </a:rPr>
                        <a:t>和警戒工作，保护事故现场</a:t>
                      </a:r>
                      <a:r>
                        <a:rPr lang="zh-CN" sz="1000" kern="100">
                          <a:effectLst/>
                          <a:latin typeface="Times New Roman"/>
                          <a:ea typeface="宋体"/>
                        </a:rPr>
                        <a:t>。</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发生生产安全事故后，迅速启动应急救援预案；</a:t>
                      </a: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加油站负责人直接指挥抢救，妥善处理</a:t>
                      </a:r>
                      <a:r>
                        <a:rPr lang="zh-CN" sz="1000" kern="100" spc="-20">
                          <a:effectLst/>
                          <a:latin typeface="Times New Roman"/>
                          <a:ea typeface="宋体"/>
                        </a:rPr>
                        <a:t>，减少人员伤亡和财产损失</a:t>
                      </a:r>
                      <a:r>
                        <a:rPr lang="zh-CN" sz="1000" kern="100">
                          <a:effectLst/>
                          <a:latin typeface="Times New Roman"/>
                          <a:ea typeface="宋体"/>
                        </a:rPr>
                        <a:t>；</a:t>
                      </a:r>
                    </a:p>
                    <a:p>
                      <a:pPr algn="just">
                        <a:lnSpc>
                          <a:spcPts val="1600"/>
                        </a:lnSpc>
                        <a:spcAft>
                          <a:spcPts val="0"/>
                        </a:spcAft>
                      </a:pPr>
                      <a:r>
                        <a:rPr lang="en-US" sz="1000" kern="100">
                          <a:effectLst/>
                          <a:latin typeface="宋体"/>
                          <a:ea typeface="宋体"/>
                        </a:rPr>
                        <a:t>3.</a:t>
                      </a:r>
                      <a:r>
                        <a:rPr lang="zh-CN" sz="1000" kern="100">
                          <a:effectLst/>
                          <a:latin typeface="Times New Roman"/>
                          <a:ea typeface="宋体"/>
                        </a:rPr>
                        <a:t>相关部门协助现场抢救</a:t>
                      </a:r>
                      <a:r>
                        <a:rPr lang="zh-CN" sz="1000" kern="100" spc="-20">
                          <a:effectLst/>
                          <a:latin typeface="Times New Roman"/>
                          <a:ea typeface="宋体"/>
                        </a:rPr>
                        <a:t>和警戒工作，保护事故现场</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事故调查报告。</a:t>
                      </a:r>
                    </a:p>
                    <a:p>
                      <a:pPr algn="just">
                        <a:lnSpc>
                          <a:spcPts val="1600"/>
                        </a:lnSpc>
                        <a:spcAft>
                          <a:spcPts val="0"/>
                        </a:spcAft>
                      </a:pPr>
                      <a:r>
                        <a:rPr lang="zh-CN" sz="1000" b="1" kern="100">
                          <a:effectLst/>
                          <a:latin typeface="Times New Roman"/>
                          <a:ea typeface="宋体"/>
                        </a:rPr>
                        <a:t>询问：</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加油站负责人、相关人员是否了解事故时各自的职责。</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未明确加油站相关人员职责，一项扣</a:t>
                      </a:r>
                      <a:r>
                        <a:rPr lang="en-US" sz="1000" kern="100">
                          <a:effectLst/>
                          <a:latin typeface="Times New Roman"/>
                          <a:ea typeface="宋体"/>
                        </a:rPr>
                        <a:t>10</a:t>
                      </a:r>
                      <a:r>
                        <a:rPr lang="zh-CN" sz="1000" kern="100">
                          <a:effectLst/>
                          <a:latin typeface="Times New Roman"/>
                          <a:ea typeface="宋体"/>
                        </a:rPr>
                        <a:t>分；</a:t>
                      </a: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相关人员不了解应急职责，</a:t>
                      </a:r>
                      <a:r>
                        <a:rPr lang="en-US" sz="1000" kern="100">
                          <a:effectLst/>
                          <a:latin typeface="Times New Roman"/>
                          <a:ea typeface="宋体"/>
                        </a:rPr>
                        <a:t>1</a:t>
                      </a:r>
                      <a:r>
                        <a:rPr lang="zh-CN" sz="1000" kern="100">
                          <a:effectLst/>
                          <a:latin typeface="Times New Roman"/>
                          <a:ea typeface="宋体"/>
                        </a:rPr>
                        <a:t>人次扣</a:t>
                      </a:r>
                      <a:r>
                        <a:rPr lang="en-US" sz="1000" kern="100">
                          <a:effectLst/>
                          <a:latin typeface="Times New Roman"/>
                          <a:ea typeface="宋体"/>
                        </a:rPr>
                        <a:t>2</a:t>
                      </a:r>
                      <a:r>
                        <a:rPr lang="zh-CN" sz="1000" kern="100">
                          <a:effectLst/>
                          <a:latin typeface="Times New Roman"/>
                          <a:ea typeface="宋体"/>
                        </a:rPr>
                        <a:t>分。</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700" kern="100">
                          <a:effectLst/>
                          <a:latin typeface="宋体"/>
                          <a:ea typeface="宋体"/>
                        </a:rPr>
                        <a:t> </a:t>
                      </a:r>
                      <a:endParaRPr lang="zh-CN" sz="7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7637">
                <a:tc>
                  <a:txBody>
                    <a:bodyPr/>
                    <a:lstStyle/>
                    <a:p>
                      <a:pPr algn="just">
                        <a:lnSpc>
                          <a:spcPts val="1600"/>
                        </a:lnSpc>
                        <a:spcAft>
                          <a:spcPts val="0"/>
                        </a:spcAft>
                      </a:pPr>
                      <a:r>
                        <a:rPr lang="en-US" sz="1000" b="1" kern="100">
                          <a:effectLst/>
                          <a:latin typeface="宋体"/>
                          <a:ea typeface="宋体"/>
                        </a:rPr>
                        <a:t>10.5</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事故报告（</a:t>
                      </a:r>
                      <a:r>
                        <a:rPr lang="en-US" sz="1000" b="1" kern="100">
                          <a:effectLst/>
                          <a:latin typeface="Times New Roman"/>
                          <a:ea typeface="宋体"/>
                        </a:rPr>
                        <a:t>15</a:t>
                      </a:r>
                      <a:r>
                        <a:rPr lang="zh-CN" sz="1000" b="1" kern="100">
                          <a:effectLst/>
                          <a:latin typeface="Times New Roman"/>
                          <a:ea typeface="宋体"/>
                        </a:rPr>
                        <a:t>）</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spc="20">
                          <a:effectLst/>
                          <a:latin typeface="Times New Roman"/>
                          <a:ea typeface="宋体"/>
                        </a:rPr>
                        <a:t>加油站应明确未遂事故和事故报告程序。</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明确未遂事故和事故报告程序；未遂事故和事故报告的责任部门、责任人；</a:t>
                      </a: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发生事故后按程序报告；</a:t>
                      </a:r>
                    </a:p>
                    <a:p>
                      <a:pPr algn="just">
                        <a:lnSpc>
                          <a:spcPts val="1600"/>
                        </a:lnSpc>
                        <a:spcAft>
                          <a:spcPts val="0"/>
                        </a:spcAft>
                      </a:pPr>
                      <a:r>
                        <a:rPr lang="en-US" sz="1000" kern="100">
                          <a:effectLst/>
                          <a:latin typeface="宋体"/>
                          <a:ea typeface="宋体"/>
                        </a:rPr>
                        <a:t>3.</a:t>
                      </a:r>
                      <a:r>
                        <a:rPr lang="zh-CN" sz="1000" kern="100">
                          <a:effectLst/>
                          <a:latin typeface="Times New Roman"/>
                          <a:ea typeface="宋体"/>
                        </a:rPr>
                        <a:t>情况紧急时，事故现场人员可以直接向有关部门报告。</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未遂事故和事故管理制度；</a:t>
                      </a: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事故调查报告。</a:t>
                      </a:r>
                    </a:p>
                    <a:p>
                      <a:pPr algn="just">
                        <a:lnSpc>
                          <a:spcPts val="1600"/>
                        </a:lnSpc>
                        <a:spcAft>
                          <a:spcPts val="0"/>
                        </a:spcAft>
                      </a:pPr>
                      <a:r>
                        <a:rPr lang="zh-CN" sz="1000" b="1" kern="100">
                          <a:effectLst/>
                          <a:latin typeface="Times New Roman"/>
                          <a:ea typeface="宋体"/>
                        </a:rPr>
                        <a:t>询问：</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3.</a:t>
                      </a:r>
                      <a:r>
                        <a:rPr lang="zh-CN" sz="1000" kern="100">
                          <a:effectLst/>
                          <a:latin typeface="Times New Roman"/>
                          <a:ea typeface="宋体"/>
                        </a:rPr>
                        <a:t>从业人员是否了解事故报告程序。</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无制度，扣</a:t>
                      </a:r>
                      <a:r>
                        <a:rPr lang="en-US" sz="1000" kern="100">
                          <a:effectLst/>
                          <a:latin typeface="Times New Roman"/>
                          <a:ea typeface="宋体"/>
                        </a:rPr>
                        <a:t>15</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从业人员不了解事故报告程序，</a:t>
                      </a:r>
                      <a:r>
                        <a:rPr lang="en-US" sz="1000" kern="100">
                          <a:effectLst/>
                          <a:latin typeface="Times New Roman"/>
                          <a:ea typeface="宋体"/>
                        </a:rPr>
                        <a:t>1</a:t>
                      </a:r>
                      <a:r>
                        <a:rPr lang="zh-CN" sz="1000" kern="100">
                          <a:effectLst/>
                          <a:latin typeface="Times New Roman"/>
                          <a:ea typeface="宋体"/>
                        </a:rPr>
                        <a:t>人次扣</a:t>
                      </a:r>
                      <a:r>
                        <a:rPr lang="en-US" sz="1000" kern="100">
                          <a:effectLst/>
                          <a:latin typeface="Times New Roman"/>
                          <a:ea typeface="宋体"/>
                        </a:rPr>
                        <a:t>2</a:t>
                      </a:r>
                      <a:r>
                        <a:rPr lang="zh-CN" sz="1000" kern="100">
                          <a:effectLst/>
                          <a:latin typeface="Times New Roman"/>
                          <a:ea typeface="宋体"/>
                        </a:rPr>
                        <a:t>分。</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700" kern="100">
                          <a:effectLst/>
                          <a:latin typeface="宋体"/>
                          <a:ea typeface="宋体"/>
                        </a:rPr>
                        <a:t> </a:t>
                      </a:r>
                      <a:endParaRPr lang="zh-CN" sz="7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1758">
                <a:tc rowSpan="2">
                  <a:txBody>
                    <a:bodyPr/>
                    <a:lstStyle/>
                    <a:p>
                      <a:pPr algn="just">
                        <a:lnSpc>
                          <a:spcPts val="1600"/>
                        </a:lnSpc>
                        <a:spcAft>
                          <a:spcPts val="0"/>
                        </a:spcAft>
                      </a:pPr>
                      <a:r>
                        <a:rPr lang="en-US" sz="1000" b="1" kern="100">
                          <a:effectLst/>
                          <a:latin typeface="宋体"/>
                          <a:ea typeface="宋体"/>
                        </a:rPr>
                        <a:t>10.6</a:t>
                      </a:r>
                      <a:r>
                        <a:rPr lang="zh-CN" sz="1000" b="1" kern="100">
                          <a:effectLst/>
                          <a:latin typeface="Times New Roman"/>
                          <a:ea typeface="宋体"/>
                        </a:rPr>
                        <a:t>事故调查</a:t>
                      </a:r>
                      <a:endParaRPr lang="zh-CN" sz="1000" kern="100">
                        <a:effectLst/>
                        <a:latin typeface="Times New Roman"/>
                        <a:ea typeface="宋体"/>
                      </a:endParaRPr>
                    </a:p>
                    <a:p>
                      <a:pPr algn="just">
                        <a:lnSpc>
                          <a:spcPts val="1600"/>
                        </a:lnSpc>
                        <a:spcAft>
                          <a:spcPts val="0"/>
                        </a:spcAft>
                      </a:pPr>
                      <a:r>
                        <a:rPr lang="zh-CN" sz="1000" b="1" kern="100">
                          <a:effectLst/>
                          <a:latin typeface="Times New Roman"/>
                          <a:ea typeface="宋体"/>
                        </a:rPr>
                        <a:t>（</a:t>
                      </a:r>
                      <a:r>
                        <a:rPr lang="en-US" sz="1000" b="1" kern="100">
                          <a:effectLst/>
                          <a:latin typeface="Times New Roman"/>
                          <a:ea typeface="宋体"/>
                        </a:rPr>
                        <a:t>15</a:t>
                      </a:r>
                      <a:r>
                        <a:rPr lang="zh-CN" sz="1000" b="1" kern="100">
                          <a:effectLst/>
                          <a:latin typeface="Times New Roman"/>
                          <a:ea typeface="宋体"/>
                        </a:rPr>
                        <a:t>）</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spc="10">
                          <a:effectLst/>
                          <a:latin typeface="Times New Roman"/>
                          <a:ea typeface="宋体"/>
                        </a:rPr>
                        <a:t>加油站发生生产安全事故后，应积极配合各级人民政府组织的事故调查。</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发生事故，积极配合政府组织的事故调查。</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事故调查报告。</a:t>
                      </a:r>
                    </a:p>
                    <a:p>
                      <a:pPr algn="just">
                        <a:lnSpc>
                          <a:spcPts val="1600"/>
                        </a:lnSpc>
                        <a:spcAft>
                          <a:spcPts val="0"/>
                        </a:spcAft>
                      </a:pPr>
                      <a:r>
                        <a:rPr lang="zh-CN" sz="1000" b="1" kern="100">
                          <a:effectLst/>
                          <a:latin typeface="Times New Roman"/>
                          <a:ea typeface="宋体"/>
                        </a:rPr>
                        <a:t>询问：</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相关人员如何配合事故调查。</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发生事故时，未积极配合政府组织的事故调查，扣</a:t>
                      </a:r>
                      <a:r>
                        <a:rPr lang="en-US" sz="1000" kern="100">
                          <a:effectLst/>
                          <a:latin typeface="Times New Roman"/>
                          <a:ea typeface="宋体"/>
                        </a:rPr>
                        <a:t>2</a:t>
                      </a:r>
                      <a:r>
                        <a:rPr lang="zh-CN" sz="1000" kern="100">
                          <a:effectLst/>
                          <a:latin typeface="Times New Roman"/>
                          <a:ea typeface="宋体"/>
                        </a:rPr>
                        <a:t>分；</a:t>
                      </a:r>
                    </a:p>
                    <a:p>
                      <a:pPr algn="just">
                        <a:lnSpc>
                          <a:spcPts val="1600"/>
                        </a:lnSpc>
                        <a:spcAft>
                          <a:spcPts val="0"/>
                        </a:spcAft>
                      </a:pPr>
                      <a:r>
                        <a:rPr lang="en-US" sz="1000" kern="100">
                          <a:effectLst/>
                          <a:latin typeface="宋体"/>
                          <a:ea typeface="宋体"/>
                        </a:rPr>
                        <a:t>2.</a:t>
                      </a:r>
                      <a:r>
                        <a:rPr lang="zh-CN" sz="1000" kern="100" spc="10">
                          <a:effectLst/>
                          <a:latin typeface="Times New Roman"/>
                          <a:ea typeface="宋体"/>
                        </a:rPr>
                        <a:t>事故调查期间，负责人和相关人员擅离职守，</a:t>
                      </a:r>
                      <a:r>
                        <a:rPr lang="en-US" sz="1000" kern="100" spc="10">
                          <a:effectLst/>
                          <a:latin typeface="Times New Roman"/>
                          <a:ea typeface="宋体"/>
                        </a:rPr>
                        <a:t>1</a:t>
                      </a:r>
                      <a:r>
                        <a:rPr lang="zh-CN" sz="1000" kern="100" spc="10">
                          <a:effectLst/>
                          <a:latin typeface="Times New Roman"/>
                          <a:ea typeface="宋体"/>
                        </a:rPr>
                        <a:t>人次扣</a:t>
                      </a:r>
                      <a:r>
                        <a:rPr lang="en-US" sz="1000" kern="100" spc="10">
                          <a:effectLst/>
                          <a:latin typeface="Times New Roman"/>
                          <a:ea typeface="宋体"/>
                        </a:rPr>
                        <a:t>4</a:t>
                      </a:r>
                      <a:r>
                        <a:rPr lang="zh-CN" sz="1000" kern="100" spc="10">
                          <a:effectLst/>
                          <a:latin typeface="Times New Roman"/>
                          <a:ea typeface="宋体"/>
                        </a:rPr>
                        <a:t>分；</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 </a:t>
                      </a:r>
                      <a:endParaRPr lang="zh-CN" sz="10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700" kern="100">
                          <a:effectLst/>
                          <a:latin typeface="宋体"/>
                          <a:ea typeface="宋体"/>
                        </a:rPr>
                        <a:t> </a:t>
                      </a:r>
                      <a:endParaRPr lang="zh-CN" sz="700" kern="10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7637">
                <a:tc vMerge="1">
                  <a:txBody>
                    <a:bodyPr/>
                    <a:lstStyle/>
                    <a:p>
                      <a:endParaRPr lang="zh-CN" altLang="en-US"/>
                    </a:p>
                  </a:txBody>
                  <a:tcPr/>
                </a:tc>
                <a:tc>
                  <a:txBody>
                    <a:bodyPr/>
                    <a:lstStyle/>
                    <a:p>
                      <a:pPr algn="just">
                        <a:lnSpc>
                          <a:spcPts val="1800"/>
                        </a:lnSpc>
                        <a:spcAft>
                          <a:spcPts val="750"/>
                        </a:spcAft>
                      </a:pPr>
                      <a:r>
                        <a:rPr lang="en-US" sz="1000" kern="100">
                          <a:effectLst/>
                          <a:latin typeface="宋体"/>
                          <a:ea typeface="宋体"/>
                        </a:rPr>
                        <a:t>2.</a:t>
                      </a:r>
                      <a:r>
                        <a:rPr lang="zh-CN" sz="1000" kern="100">
                          <a:effectLst/>
                          <a:latin typeface="Times New Roman"/>
                          <a:ea typeface="宋体"/>
                        </a:rPr>
                        <a:t>加油站应落实事故整改和预防措施，落实</a:t>
                      </a:r>
                      <a:r>
                        <a:rPr lang="zh-CN" sz="1000" kern="100">
                          <a:solidFill>
                            <a:srgbClr val="333333"/>
                          </a:solidFill>
                          <a:effectLst/>
                          <a:latin typeface="Arial"/>
                          <a:ea typeface="宋体"/>
                        </a:rPr>
                        <a:t>事故原因不查清不放过、责任人员未处理不放过、整改措施未落实不放过、有关人员未受到教育不放过的“四不放过原则”，</a:t>
                      </a:r>
                      <a:r>
                        <a:rPr lang="zh-CN" sz="1000" kern="100">
                          <a:effectLst/>
                          <a:latin typeface="Times New Roman"/>
                          <a:ea typeface="宋体"/>
                        </a:rPr>
                        <a:t>防止事故再次发生。</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制定并落实事故整改和预防措施；</a:t>
                      </a: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事故整改和预防措施要具体，有针对性和可操作性；</a:t>
                      </a:r>
                    </a:p>
                    <a:p>
                      <a:pPr algn="just">
                        <a:lnSpc>
                          <a:spcPts val="1600"/>
                        </a:lnSpc>
                        <a:spcAft>
                          <a:spcPts val="0"/>
                        </a:spcAft>
                      </a:pPr>
                      <a:r>
                        <a:rPr lang="en-US" sz="1000" kern="100">
                          <a:effectLst/>
                          <a:latin typeface="宋体"/>
                          <a:ea typeface="宋体"/>
                        </a:rPr>
                        <a:t>3.</a:t>
                      </a:r>
                      <a:r>
                        <a:rPr lang="zh-CN" sz="1000" kern="100">
                          <a:effectLst/>
                          <a:latin typeface="Times New Roman"/>
                          <a:ea typeface="宋体"/>
                        </a:rPr>
                        <a:t>检查事故整改情况和预防措施落实情况。</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事故调查报告。</a:t>
                      </a:r>
                    </a:p>
                    <a:p>
                      <a:pPr algn="just">
                        <a:lnSpc>
                          <a:spcPts val="1600"/>
                        </a:lnSpc>
                        <a:spcAft>
                          <a:spcPts val="0"/>
                        </a:spcAft>
                      </a:pPr>
                      <a:r>
                        <a:rPr lang="zh-CN" sz="1000" b="1" kern="100">
                          <a:effectLst/>
                          <a:latin typeface="Times New Roman"/>
                          <a:ea typeface="宋体"/>
                        </a:rPr>
                        <a:t>现场检查：</a:t>
                      </a:r>
                      <a:endParaRPr lang="zh-CN" sz="1000" kern="100">
                        <a:effectLst/>
                        <a:latin typeface="Times New Roman"/>
                        <a:ea typeface="宋体"/>
                      </a:endParaRP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有关事故整改和预防措施的落实情况。</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a:effectLst/>
                          <a:latin typeface="宋体"/>
                          <a:ea typeface="宋体"/>
                        </a:rPr>
                        <a:t>1.</a:t>
                      </a:r>
                      <a:r>
                        <a:rPr lang="zh-CN" sz="1000" kern="100">
                          <a:effectLst/>
                          <a:latin typeface="Times New Roman"/>
                          <a:ea typeface="宋体"/>
                        </a:rPr>
                        <a:t>未制定或未落实事故整改和预防措施，一项扣</a:t>
                      </a:r>
                      <a:r>
                        <a:rPr lang="en-US" sz="1000" kern="100">
                          <a:effectLst/>
                          <a:latin typeface="Times New Roman"/>
                          <a:ea typeface="宋体"/>
                        </a:rPr>
                        <a:t>2</a:t>
                      </a:r>
                      <a:r>
                        <a:rPr lang="zh-CN" sz="1000" kern="100">
                          <a:effectLst/>
                          <a:latin typeface="Times New Roman"/>
                          <a:ea typeface="宋体"/>
                        </a:rPr>
                        <a:t>分；</a:t>
                      </a:r>
                    </a:p>
                    <a:p>
                      <a:pPr algn="just">
                        <a:lnSpc>
                          <a:spcPts val="1600"/>
                        </a:lnSpc>
                        <a:spcAft>
                          <a:spcPts val="0"/>
                        </a:spcAft>
                      </a:pPr>
                      <a:r>
                        <a:rPr lang="en-US" sz="1000" kern="100">
                          <a:effectLst/>
                          <a:latin typeface="宋体"/>
                          <a:ea typeface="宋体"/>
                        </a:rPr>
                        <a:t>2.</a:t>
                      </a:r>
                      <a:r>
                        <a:rPr lang="zh-CN" sz="1000" kern="100">
                          <a:effectLst/>
                          <a:latin typeface="Times New Roman"/>
                          <a:ea typeface="宋体"/>
                        </a:rPr>
                        <a:t>事故整改、预防措施不具体，缺乏针对性和可操作性，一项扣</a:t>
                      </a:r>
                      <a:r>
                        <a:rPr lang="en-US" sz="1000" kern="100">
                          <a:effectLst/>
                          <a:latin typeface="Times New Roman"/>
                          <a:ea typeface="宋体"/>
                        </a:rPr>
                        <a:t>1</a:t>
                      </a:r>
                      <a:r>
                        <a:rPr lang="zh-CN" sz="1000" kern="100">
                          <a:effectLst/>
                          <a:latin typeface="Times New Roman"/>
                          <a:ea typeface="宋体"/>
                        </a:rPr>
                        <a:t>分。</a:t>
                      </a: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1000" kern="100" dirty="0">
                          <a:effectLst/>
                          <a:latin typeface="宋体"/>
                          <a:ea typeface="宋体"/>
                        </a:rPr>
                        <a:t> </a:t>
                      </a:r>
                      <a:endParaRPr lang="zh-CN" sz="1000" kern="100" dirty="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600"/>
                        </a:lnSpc>
                        <a:spcAft>
                          <a:spcPts val="0"/>
                        </a:spcAft>
                      </a:pPr>
                      <a:r>
                        <a:rPr lang="en-US" sz="700" kern="100" dirty="0">
                          <a:effectLst/>
                          <a:latin typeface="宋体"/>
                          <a:ea typeface="宋体"/>
                        </a:rPr>
                        <a:t> </a:t>
                      </a:r>
                      <a:endParaRPr lang="zh-CN" sz="700" kern="100" dirty="0">
                        <a:effectLst/>
                        <a:latin typeface="Times New Roman"/>
                        <a:ea typeface="宋体"/>
                      </a:endParaRPr>
                    </a:p>
                  </a:txBody>
                  <a:tcPr marL="43045" marR="430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859192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A</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1</a:t>
            </a:r>
            <a:r>
              <a:rPr lang="zh-CN" altLang="en-US" sz="2400" dirty="0" smtClean="0">
                <a:latin typeface="宋体" pitchFamily="2" charset="-122"/>
                <a:ea typeface="宋体" pitchFamily="2" charset="-122"/>
              </a:rPr>
              <a:t>条，</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3</a:t>
            </a:r>
            <a:r>
              <a:rPr lang="zh-CN" altLang="en-US" sz="2400" dirty="0" smtClean="0">
                <a:latin typeface="宋体" pitchFamily="2" charset="-122"/>
                <a:ea typeface="宋体" pitchFamily="2" charset="-122"/>
              </a:rPr>
              <a:t>条，不符则扣分；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按应急预案标准配置应急物资并性能完好，有专门台账或记录；</a:t>
            </a:r>
            <a:endParaRPr lang="en-US" altLang="zh-CN" sz="2400" dirty="0" smtClean="0">
              <a:latin typeface="宋体" pitchFamily="2" charset="-122"/>
              <a:ea typeface="宋体" pitchFamily="2" charset="-122"/>
            </a:endParaRPr>
          </a:p>
          <a:p>
            <a:pPr lvl="0">
              <a:buClr>
                <a:srgbClr val="3891A7"/>
              </a:buClr>
            </a:pPr>
            <a:r>
              <a:rPr lang="zh-CN" altLang="en-US" sz="2400" dirty="0" smtClean="0">
                <a:latin typeface="宋体" pitchFamily="2" charset="-122"/>
                <a:ea typeface="宋体" pitchFamily="2" charset="-122"/>
              </a:rPr>
              <a:t>按计划开展预案的演练；</a:t>
            </a:r>
            <a:endParaRPr lang="en-US" altLang="zh-CN" sz="2400" dirty="0" smtClean="0">
              <a:latin typeface="宋体" pitchFamily="2" charset="-122"/>
              <a:ea typeface="宋体" pitchFamily="2" charset="-122"/>
            </a:endParaRPr>
          </a:p>
          <a:p>
            <a:pPr lvl="0">
              <a:buClr>
                <a:srgbClr val="3891A7"/>
              </a:buClr>
            </a:pPr>
            <a:r>
              <a:rPr lang="zh-CN" altLang="en-US" sz="2400" dirty="0" smtClean="0">
                <a:solidFill>
                  <a:prstClr val="black"/>
                </a:solidFill>
                <a:latin typeface="宋体" pitchFamily="2" charset="-122"/>
                <a:ea typeface="宋体" pitchFamily="2" charset="-122"/>
              </a:rPr>
              <a:t>应急</a:t>
            </a:r>
            <a:r>
              <a:rPr lang="zh-CN" altLang="en-US" sz="2400" dirty="0">
                <a:solidFill>
                  <a:prstClr val="black"/>
                </a:solidFill>
                <a:latin typeface="宋体" pitchFamily="2" charset="-122"/>
                <a:ea typeface="宋体" pitchFamily="2" charset="-122"/>
              </a:rPr>
              <a:t>预案演练可以是桌面演练或实战演练，演练记录完整</a:t>
            </a:r>
            <a:r>
              <a:rPr lang="zh-CN" altLang="en-US" sz="2400" dirty="0" smtClean="0">
                <a:solidFill>
                  <a:prstClr val="black"/>
                </a:solidFill>
                <a:latin typeface="宋体" pitchFamily="2" charset="-122"/>
                <a:ea typeface="宋体" pitchFamily="2" charset="-122"/>
              </a:rPr>
              <a:t>；</a:t>
            </a:r>
            <a:endParaRPr lang="en-US" altLang="zh-CN" sz="2400" dirty="0" smtClean="0">
              <a:solidFill>
                <a:prstClr val="black"/>
              </a:solidFill>
              <a:latin typeface="宋体" pitchFamily="2" charset="-122"/>
              <a:ea typeface="宋体" pitchFamily="2" charset="-122"/>
            </a:endParaRPr>
          </a:p>
          <a:p>
            <a:pPr lvl="0">
              <a:buClr>
                <a:srgbClr val="3891A7"/>
              </a:buClr>
            </a:pPr>
            <a:r>
              <a:rPr lang="zh-CN" altLang="en-US" sz="2400" dirty="0" smtClean="0">
                <a:solidFill>
                  <a:prstClr val="black"/>
                </a:solidFill>
                <a:latin typeface="宋体" pitchFamily="2" charset="-122"/>
                <a:ea typeface="宋体" pitchFamily="2" charset="-122"/>
              </a:rPr>
              <a:t>核查当年的事故或未遂事故记录情况；</a:t>
            </a:r>
            <a:endParaRPr lang="en-US" altLang="zh-CN" sz="2400" dirty="0" smtClean="0">
              <a:solidFill>
                <a:prstClr val="black"/>
              </a:solidFill>
              <a:latin typeface="宋体" pitchFamily="2" charset="-122"/>
              <a:ea typeface="宋体" pitchFamily="2" charset="-122"/>
            </a:endParaRPr>
          </a:p>
          <a:p>
            <a:pPr lvl="0">
              <a:buClr>
                <a:srgbClr val="3891A7"/>
              </a:buClr>
            </a:pPr>
            <a:r>
              <a:rPr lang="zh-CN" altLang="en-US" sz="2400" dirty="0" smtClean="0">
                <a:solidFill>
                  <a:prstClr val="black"/>
                </a:solidFill>
                <a:latin typeface="宋体" pitchFamily="2" charset="-122"/>
                <a:ea typeface="宋体" pitchFamily="2" charset="-122"/>
              </a:rPr>
              <a:t>事故必须有调查报告和整改的记录；</a:t>
            </a:r>
            <a:endParaRPr lang="en-US" altLang="zh-CN" sz="2400" dirty="0" smtClean="0">
              <a:solidFill>
                <a:prstClr val="black"/>
              </a:solidFill>
              <a:latin typeface="宋体" pitchFamily="2" charset="-122"/>
              <a:ea typeface="宋体" pitchFamily="2" charset="-122"/>
            </a:endParaRPr>
          </a:p>
          <a:p>
            <a:pPr lvl="0">
              <a:buClr>
                <a:srgbClr val="3891A7"/>
              </a:buClr>
            </a:pPr>
            <a:r>
              <a:rPr lang="zh-CN" altLang="en-US" sz="2400" dirty="0" smtClean="0">
                <a:solidFill>
                  <a:srgbClr val="FF0000"/>
                </a:solidFill>
                <a:latin typeface="宋体" pitchFamily="2" charset="-122"/>
                <a:ea typeface="宋体" pitchFamily="2" charset="-122"/>
              </a:rPr>
              <a:t>询问员工掌握同上要求。</a:t>
            </a:r>
            <a:endParaRPr lang="en-US" altLang="zh-CN" sz="2400" dirty="0" smtClean="0">
              <a:solidFill>
                <a:srgbClr val="FF0000"/>
              </a:solidFill>
              <a:latin typeface="宋体" pitchFamily="2" charset="-122"/>
              <a:ea typeface="宋体" pitchFamily="2" charset="-122"/>
            </a:endParaRPr>
          </a:p>
          <a:p>
            <a:pPr lvl="0">
              <a:buClr>
                <a:srgbClr val="3891A7"/>
              </a:buClr>
            </a:pPr>
            <a:endParaRPr lang="en-US" altLang="zh-CN" sz="2400" dirty="0">
              <a:solidFill>
                <a:prstClr val="black"/>
              </a:solidFill>
              <a:latin typeface="宋体" pitchFamily="2" charset="-122"/>
              <a:ea typeface="宋体" pitchFamily="2" charset="-122"/>
            </a:endParaRPr>
          </a:p>
          <a:p>
            <a:endParaRPr lang="en-US" altLang="zh-CN" sz="2400" dirty="0" smtClean="0">
              <a:latin typeface="宋体" pitchFamily="2" charset="-122"/>
              <a:ea typeface="宋体" pitchFamily="2" charset="-122"/>
            </a:endParaRPr>
          </a:p>
          <a:p>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solidFill>
                  <a:srgbClr val="4F271C">
                    <a:satMod val="130000"/>
                  </a:srgbClr>
                </a:solidFill>
              </a:rPr>
              <a:t>、</a:t>
            </a:r>
            <a:r>
              <a:rPr lang="zh-CN" altLang="en-US" dirty="0">
                <a:solidFill>
                  <a:srgbClr val="4F271C">
                    <a:satMod val="130000"/>
                  </a:srgbClr>
                </a:solidFill>
              </a:rPr>
              <a:t>考评标准现场评分说明</a:t>
            </a:r>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1474787164"/>
              </p:ext>
            </p:extLst>
          </p:nvPr>
        </p:nvGraphicFramePr>
        <p:xfrm>
          <a:off x="539552" y="1268760"/>
          <a:ext cx="8064896" cy="5521675"/>
        </p:xfrm>
        <a:graphic>
          <a:graphicData uri="http://schemas.openxmlformats.org/drawingml/2006/table">
            <a:tbl>
              <a:tblPr/>
              <a:tblGrid>
                <a:gridCol w="508245"/>
                <a:gridCol w="1507979"/>
                <a:gridCol w="1440160"/>
                <a:gridCol w="2016224"/>
                <a:gridCol w="1872208"/>
                <a:gridCol w="432048"/>
                <a:gridCol w="288032"/>
              </a:tblGrid>
              <a:tr h="294988">
                <a:tc gridSpan="7">
                  <a:txBody>
                    <a:bodyPr/>
                    <a:lstStyle/>
                    <a:p>
                      <a:pPr algn="just">
                        <a:lnSpc>
                          <a:spcPts val="1900"/>
                        </a:lnSpc>
                        <a:spcAft>
                          <a:spcPts val="0"/>
                        </a:spcAft>
                      </a:pPr>
                      <a:r>
                        <a:rPr lang="en-US" sz="1000" b="1" kern="100" dirty="0">
                          <a:effectLst/>
                          <a:latin typeface="宋体"/>
                          <a:ea typeface="宋体"/>
                        </a:rPr>
                        <a:t>11</a:t>
                      </a:r>
                      <a:r>
                        <a:rPr lang="zh-CN" sz="1000" b="1" kern="100" dirty="0">
                          <a:effectLst/>
                          <a:latin typeface="Times New Roman"/>
                          <a:ea typeface="宋体"/>
                        </a:rPr>
                        <a:t>检查与自评（</a:t>
                      </a:r>
                      <a:r>
                        <a:rPr lang="en-US" sz="1000" b="1" kern="100" dirty="0">
                          <a:effectLst/>
                          <a:latin typeface="Times New Roman"/>
                          <a:ea typeface="宋体"/>
                        </a:rPr>
                        <a:t>100</a:t>
                      </a:r>
                      <a:r>
                        <a:rPr lang="zh-CN" sz="1000" b="1" kern="100" dirty="0">
                          <a:effectLst/>
                          <a:latin typeface="Times New Roman"/>
                          <a:ea typeface="宋体"/>
                        </a:rPr>
                        <a:t>）</a:t>
                      </a:r>
                      <a:r>
                        <a:rPr lang="en-US" sz="1000" b="1" kern="100" dirty="0">
                          <a:effectLst/>
                          <a:latin typeface="Times New Roman"/>
                          <a:ea typeface="宋体"/>
                        </a:rPr>
                        <a:t>                          </a:t>
                      </a:r>
                      <a:r>
                        <a:rPr lang="zh-CN" sz="1000" kern="0" dirty="0">
                          <a:effectLst/>
                          <a:latin typeface="Times New Roman"/>
                          <a:ea typeface="宋体"/>
                        </a:rPr>
                        <a:t>（权重系数</a:t>
                      </a:r>
                      <a:r>
                        <a:rPr lang="en-US" sz="1000" kern="0" dirty="0">
                          <a:effectLst/>
                          <a:latin typeface="Times New Roman"/>
                          <a:ea typeface="宋体"/>
                        </a:rPr>
                        <a:t>0.10</a:t>
                      </a:r>
                      <a:r>
                        <a:rPr lang="zh-CN" sz="1000" kern="0" dirty="0">
                          <a:effectLst/>
                          <a:latin typeface="Times New Roman"/>
                          <a:ea typeface="宋体"/>
                        </a:rPr>
                        <a:t>）</a:t>
                      </a:r>
                      <a:r>
                        <a:rPr lang="en-US" sz="1000" b="1" kern="100" dirty="0">
                          <a:effectLst/>
                          <a:latin typeface="宋体"/>
                          <a:ea typeface="宋体"/>
                        </a:rPr>
                        <a:t>      </a:t>
                      </a:r>
                      <a:r>
                        <a:rPr lang="en-US" sz="1000" b="1" kern="100" dirty="0" smtClean="0">
                          <a:effectLst/>
                          <a:latin typeface="宋体"/>
                          <a:ea typeface="宋体"/>
                        </a:rPr>
                        <a:t>                                                 </a:t>
                      </a:r>
                      <a:r>
                        <a:rPr lang="en-US" sz="1000" b="1" kern="100" dirty="0">
                          <a:effectLst/>
                          <a:latin typeface="宋体"/>
                          <a:ea typeface="宋体"/>
                        </a:rPr>
                        <a:t>(</a:t>
                      </a:r>
                      <a:r>
                        <a:rPr lang="zh-CN" sz="1000" b="1" kern="100" dirty="0">
                          <a:effectLst/>
                          <a:latin typeface="Times New Roman"/>
                          <a:ea typeface="宋体"/>
                        </a:rPr>
                        <a:t>评审得分：</a:t>
                      </a:r>
                      <a:r>
                        <a:rPr lang="en-US" sz="1000" b="1" kern="100" dirty="0">
                          <a:effectLst/>
                          <a:latin typeface="Times New Roman"/>
                          <a:ea typeface="宋体"/>
                        </a:rPr>
                        <a:t>   </a:t>
                      </a:r>
                      <a:r>
                        <a:rPr lang="zh-CN" sz="1000" b="1" kern="100" dirty="0">
                          <a:effectLst/>
                          <a:latin typeface="Times New Roman"/>
                          <a:ea typeface="宋体"/>
                        </a:rPr>
                        <a:t>分）</a:t>
                      </a:r>
                      <a:endParaRPr lang="zh-CN" sz="1000" kern="100" dirty="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53084">
                <a:tc>
                  <a:txBody>
                    <a:bodyPr/>
                    <a:lstStyle/>
                    <a:p>
                      <a:pPr algn="ctr">
                        <a:lnSpc>
                          <a:spcPts val="1800"/>
                        </a:lnSpc>
                        <a:spcAft>
                          <a:spcPts val="0"/>
                        </a:spcAft>
                      </a:pPr>
                      <a:r>
                        <a:rPr lang="en-US" sz="1000" b="1" kern="100" dirty="0">
                          <a:effectLst/>
                          <a:latin typeface="宋体"/>
                          <a:ea typeface="宋体"/>
                        </a:rPr>
                        <a:t>B</a:t>
                      </a:r>
                      <a:r>
                        <a:rPr lang="zh-CN" sz="1000" b="1" kern="100" dirty="0" smtClean="0">
                          <a:effectLst/>
                          <a:latin typeface="Times New Roman"/>
                          <a:ea typeface="宋体"/>
                        </a:rPr>
                        <a:t>级</a:t>
                      </a:r>
                      <a:endParaRPr lang="en-US" altLang="zh-CN" sz="1000" b="1" kern="100" dirty="0" smtClean="0">
                        <a:effectLst/>
                        <a:latin typeface="Times New Roman"/>
                        <a:ea typeface="宋体"/>
                      </a:endParaRPr>
                    </a:p>
                    <a:p>
                      <a:pPr algn="ctr">
                        <a:lnSpc>
                          <a:spcPts val="1800"/>
                        </a:lnSpc>
                        <a:spcAft>
                          <a:spcPts val="0"/>
                        </a:spcAft>
                      </a:pPr>
                      <a:r>
                        <a:rPr lang="zh-CN" sz="1000" b="1" kern="100" dirty="0" smtClean="0">
                          <a:effectLst/>
                          <a:latin typeface="Times New Roman"/>
                          <a:ea typeface="宋体"/>
                        </a:rPr>
                        <a:t>要素</a:t>
                      </a:r>
                      <a:endParaRPr lang="zh-CN" sz="1000" kern="100" dirty="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000" b="1" kern="100">
                          <a:effectLst/>
                          <a:latin typeface="宋体"/>
                          <a:ea typeface="宋体"/>
                        </a:rPr>
                        <a:t>     </a:t>
                      </a:r>
                      <a:r>
                        <a:rPr lang="zh-CN" sz="1000" b="1" kern="100">
                          <a:effectLst/>
                          <a:latin typeface="Times New Roman"/>
                          <a:ea typeface="宋体"/>
                        </a:rPr>
                        <a:t>标准化要求</a:t>
                      </a:r>
                      <a:endParaRPr lang="zh-CN" sz="10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000" b="1" kern="100" dirty="0" smtClean="0">
                          <a:effectLst/>
                          <a:latin typeface="Times New Roman"/>
                          <a:ea typeface="宋体"/>
                        </a:rPr>
                        <a:t>加油站</a:t>
                      </a:r>
                      <a:r>
                        <a:rPr lang="zh-CN" sz="1000" b="1" kern="100" dirty="0">
                          <a:effectLst/>
                          <a:latin typeface="Times New Roman"/>
                          <a:ea typeface="宋体"/>
                        </a:rPr>
                        <a:t>达标标准</a:t>
                      </a:r>
                      <a:endParaRPr lang="zh-CN" sz="1000" kern="100" dirty="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000" b="1" kern="100">
                          <a:effectLst/>
                          <a:latin typeface="宋体"/>
                          <a:ea typeface="宋体"/>
                        </a:rPr>
                        <a:t>     </a:t>
                      </a:r>
                      <a:r>
                        <a:rPr lang="zh-CN" sz="1000" b="1" kern="100">
                          <a:effectLst/>
                          <a:latin typeface="Times New Roman"/>
                          <a:ea typeface="宋体"/>
                        </a:rPr>
                        <a:t>评审方法</a:t>
                      </a:r>
                      <a:endParaRPr lang="zh-CN" sz="10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000" b="1" kern="100">
                          <a:effectLst/>
                          <a:latin typeface="宋体"/>
                          <a:ea typeface="宋体"/>
                        </a:rPr>
                        <a:t>      </a:t>
                      </a:r>
                      <a:r>
                        <a:rPr lang="zh-CN" sz="1000" b="1" kern="100">
                          <a:effectLst/>
                          <a:latin typeface="Times New Roman"/>
                          <a:ea typeface="宋体"/>
                        </a:rPr>
                        <a:t>评审标准</a:t>
                      </a:r>
                      <a:endParaRPr lang="zh-CN" sz="10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000" b="1" kern="100" dirty="0" smtClean="0">
                          <a:effectLst/>
                          <a:latin typeface="Times New Roman"/>
                          <a:ea typeface="宋体"/>
                        </a:rPr>
                        <a:t>扣</a:t>
                      </a:r>
                      <a:r>
                        <a:rPr lang="zh-CN" sz="1000" b="1" kern="100" dirty="0">
                          <a:effectLst/>
                          <a:latin typeface="Times New Roman"/>
                          <a:ea typeface="宋体"/>
                        </a:rPr>
                        <a:t>分</a:t>
                      </a:r>
                      <a:endParaRPr lang="zh-CN" sz="1000" kern="100" dirty="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CN" sz="1000" b="1" kern="100" dirty="0">
                          <a:effectLst/>
                          <a:latin typeface="Times New Roman"/>
                          <a:ea typeface="宋体"/>
                        </a:rPr>
                        <a:t>备注</a:t>
                      </a:r>
                      <a:endParaRPr lang="zh-CN" sz="1000" kern="100" dirty="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6124">
                <a:tc rowSpan="2">
                  <a:txBody>
                    <a:bodyPr/>
                    <a:lstStyle/>
                    <a:p>
                      <a:pPr algn="l">
                        <a:lnSpc>
                          <a:spcPts val="1800"/>
                        </a:lnSpc>
                        <a:spcAft>
                          <a:spcPts val="0"/>
                        </a:spcAft>
                      </a:pPr>
                      <a:r>
                        <a:rPr lang="en-US" sz="1000" b="1" kern="100">
                          <a:effectLst/>
                          <a:latin typeface="宋体"/>
                          <a:ea typeface="宋体"/>
                        </a:rPr>
                        <a:t>11.1</a:t>
                      </a:r>
                      <a:r>
                        <a:rPr lang="zh-CN" sz="1000" b="1" kern="100">
                          <a:effectLst/>
                          <a:latin typeface="Times New Roman"/>
                          <a:ea typeface="宋体"/>
                        </a:rPr>
                        <a:t>安全隐患排查和安全检查（</a:t>
                      </a:r>
                      <a:r>
                        <a:rPr lang="en-US" sz="1000" b="1" kern="100">
                          <a:effectLst/>
                          <a:latin typeface="Times New Roman"/>
                          <a:ea typeface="宋体"/>
                        </a:rPr>
                        <a:t>40</a:t>
                      </a:r>
                      <a:r>
                        <a:rPr lang="zh-CN" sz="1000" b="1" kern="100">
                          <a:effectLst/>
                          <a:latin typeface="Times New Roman"/>
                          <a:ea typeface="宋体"/>
                        </a:rPr>
                        <a:t>）</a:t>
                      </a:r>
                      <a:endParaRPr lang="zh-CN" sz="10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kern="100">
                          <a:effectLst/>
                          <a:latin typeface="宋体"/>
                          <a:ea typeface="宋体"/>
                        </a:rPr>
                        <a:t>1.</a:t>
                      </a:r>
                      <a:r>
                        <a:rPr lang="zh-CN" sz="1000" kern="100">
                          <a:effectLst/>
                          <a:latin typeface="Times New Roman"/>
                          <a:ea typeface="宋体"/>
                        </a:rPr>
                        <a:t>加油站应定期排查安全隐患，对安全检查所查出的问题进行原因分析，制定整改防范措施，落实整改时间、责任人，并对整改情况进行验证，保存相应记录。</a:t>
                      </a: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kern="100">
                          <a:effectLst/>
                          <a:latin typeface="宋体"/>
                          <a:ea typeface="宋体"/>
                        </a:rPr>
                        <a:t>1.</a:t>
                      </a:r>
                      <a:r>
                        <a:rPr lang="zh-CN" sz="1000" kern="100">
                          <a:effectLst/>
                          <a:latin typeface="Times New Roman"/>
                          <a:ea typeface="宋体"/>
                        </a:rPr>
                        <a:t>制定安全隐患管理制度；</a:t>
                      </a:r>
                    </a:p>
                    <a:p>
                      <a:pPr algn="l">
                        <a:lnSpc>
                          <a:spcPts val="1800"/>
                        </a:lnSpc>
                        <a:spcAft>
                          <a:spcPts val="0"/>
                        </a:spcAft>
                      </a:pPr>
                      <a:r>
                        <a:rPr lang="en-US" sz="1000" kern="100">
                          <a:effectLst/>
                          <a:latin typeface="宋体"/>
                          <a:ea typeface="宋体"/>
                        </a:rPr>
                        <a:t>2.</a:t>
                      </a:r>
                      <a:r>
                        <a:rPr lang="zh-CN" sz="1000" kern="100">
                          <a:effectLst/>
                          <a:latin typeface="Times New Roman"/>
                          <a:ea typeface="宋体"/>
                        </a:rPr>
                        <a:t>每月开展隐患排查，每季向属地安监部门上报季度隐患排查情况；</a:t>
                      </a:r>
                    </a:p>
                    <a:p>
                      <a:pPr algn="l">
                        <a:lnSpc>
                          <a:spcPts val="1800"/>
                        </a:lnSpc>
                        <a:spcAft>
                          <a:spcPts val="0"/>
                        </a:spcAft>
                      </a:pPr>
                      <a:r>
                        <a:rPr lang="en-US" sz="1000" kern="100">
                          <a:effectLst/>
                          <a:latin typeface="宋体"/>
                          <a:ea typeface="宋体"/>
                        </a:rPr>
                        <a:t>3.</a:t>
                      </a:r>
                      <a:r>
                        <a:rPr lang="zh-CN" sz="1000" kern="100">
                          <a:effectLst/>
                          <a:latin typeface="Times New Roman"/>
                          <a:ea typeface="宋体"/>
                        </a:rPr>
                        <a:t>建立隐患治理记录。</a:t>
                      </a: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zh-CN" sz="1000" b="1" kern="100" dirty="0">
                          <a:effectLst/>
                          <a:latin typeface="Times New Roman"/>
                          <a:ea typeface="宋体"/>
                        </a:rPr>
                        <a:t>查文件</a:t>
                      </a:r>
                      <a:r>
                        <a:rPr lang="zh-CN" sz="1000" b="1" kern="100" dirty="0" smtClean="0">
                          <a:effectLst/>
                          <a:latin typeface="Times New Roman"/>
                          <a:ea typeface="宋体"/>
                        </a:rPr>
                        <a:t>：</a:t>
                      </a:r>
                      <a:endParaRPr lang="en-US" altLang="zh-CN" sz="1000" b="0" kern="100" dirty="0" smtClean="0">
                        <a:effectLst/>
                        <a:latin typeface="Times New Roman"/>
                        <a:ea typeface="宋体"/>
                      </a:endParaRPr>
                    </a:p>
                    <a:p>
                      <a:pPr algn="l">
                        <a:lnSpc>
                          <a:spcPts val="1800"/>
                        </a:lnSpc>
                        <a:spcAft>
                          <a:spcPts val="0"/>
                        </a:spcAft>
                      </a:pPr>
                      <a:r>
                        <a:rPr lang="en-US" sz="1000" kern="100" dirty="0" smtClean="0">
                          <a:effectLst/>
                          <a:latin typeface="宋体"/>
                          <a:ea typeface="宋体"/>
                        </a:rPr>
                        <a:t>1</a:t>
                      </a:r>
                      <a:r>
                        <a:rPr lang="en-US" sz="1000" kern="100" dirty="0">
                          <a:effectLst/>
                          <a:latin typeface="宋体"/>
                          <a:ea typeface="宋体"/>
                        </a:rPr>
                        <a:t>.</a:t>
                      </a:r>
                      <a:r>
                        <a:rPr lang="zh-CN" sz="1000" kern="100" dirty="0">
                          <a:effectLst/>
                          <a:latin typeface="Times New Roman"/>
                          <a:ea typeface="宋体"/>
                        </a:rPr>
                        <a:t>安全隐患管理制度</a:t>
                      </a:r>
                      <a:r>
                        <a:rPr lang="zh-CN" sz="1000" kern="100" dirty="0" smtClean="0">
                          <a:effectLst/>
                          <a:latin typeface="Times New Roman"/>
                          <a:ea typeface="宋体"/>
                        </a:rPr>
                        <a:t>；</a:t>
                      </a:r>
                      <a:endParaRPr lang="en-US" altLang="zh-CN" sz="1000" kern="100" dirty="0" smtClean="0">
                        <a:effectLst/>
                        <a:latin typeface="Times New Roman"/>
                        <a:ea typeface="宋体"/>
                      </a:endParaRPr>
                    </a:p>
                    <a:p>
                      <a:pPr algn="l">
                        <a:lnSpc>
                          <a:spcPts val="1800"/>
                        </a:lnSpc>
                        <a:spcAft>
                          <a:spcPts val="0"/>
                        </a:spcAft>
                      </a:pPr>
                      <a:r>
                        <a:rPr lang="en-US" sz="1000" kern="100" dirty="0" smtClean="0">
                          <a:effectLst/>
                          <a:latin typeface="宋体"/>
                          <a:ea typeface="宋体"/>
                        </a:rPr>
                        <a:t>2</a:t>
                      </a:r>
                      <a:r>
                        <a:rPr lang="en-US" sz="1000" kern="100" dirty="0">
                          <a:effectLst/>
                          <a:latin typeface="宋体"/>
                          <a:ea typeface="宋体"/>
                        </a:rPr>
                        <a:t>.</a:t>
                      </a:r>
                      <a:r>
                        <a:rPr lang="zh-CN" sz="1000" kern="100" dirty="0">
                          <a:effectLst/>
                          <a:latin typeface="Times New Roman"/>
                          <a:ea typeface="宋体"/>
                        </a:rPr>
                        <a:t>登陆“宁波市安全生产事故隐患排查治理信息系统”查看记录</a:t>
                      </a:r>
                      <a:r>
                        <a:rPr lang="zh-CN" sz="1000" kern="100" dirty="0" smtClean="0">
                          <a:effectLst/>
                          <a:latin typeface="Times New Roman"/>
                          <a:ea typeface="宋体"/>
                        </a:rPr>
                        <a:t>。</a:t>
                      </a:r>
                      <a:endParaRPr lang="en-US" altLang="zh-CN" sz="1000" kern="100" dirty="0" smtClean="0">
                        <a:effectLst/>
                        <a:latin typeface="Times New Roman"/>
                        <a:ea typeface="宋体"/>
                      </a:endParaRPr>
                    </a:p>
                    <a:p>
                      <a:pPr algn="l">
                        <a:lnSpc>
                          <a:spcPts val="1800"/>
                        </a:lnSpc>
                        <a:spcAft>
                          <a:spcPts val="0"/>
                        </a:spcAft>
                      </a:pPr>
                      <a:r>
                        <a:rPr lang="en-US" sz="1000" kern="100" dirty="0" smtClean="0">
                          <a:effectLst/>
                          <a:latin typeface="宋体"/>
                          <a:ea typeface="宋体"/>
                        </a:rPr>
                        <a:t>3</a:t>
                      </a:r>
                      <a:r>
                        <a:rPr lang="en-US" sz="1000" kern="100" dirty="0">
                          <a:effectLst/>
                          <a:latin typeface="宋体"/>
                          <a:ea typeface="宋体"/>
                        </a:rPr>
                        <a:t>.</a:t>
                      </a:r>
                      <a:r>
                        <a:rPr lang="zh-CN" sz="1000" kern="100" dirty="0">
                          <a:effectLst/>
                          <a:latin typeface="Times New Roman"/>
                          <a:ea typeface="宋体"/>
                        </a:rPr>
                        <a:t>每季向属地安监部门上报的汇报材料。</a:t>
                      </a:r>
                    </a:p>
                    <a:p>
                      <a:pPr algn="l">
                        <a:lnSpc>
                          <a:spcPts val="1800"/>
                        </a:lnSpc>
                        <a:spcAft>
                          <a:spcPts val="0"/>
                        </a:spcAft>
                      </a:pPr>
                      <a:r>
                        <a:rPr lang="zh-CN" sz="1000" b="1" kern="100" dirty="0">
                          <a:effectLst/>
                          <a:latin typeface="Times New Roman"/>
                          <a:ea typeface="宋体"/>
                        </a:rPr>
                        <a:t>现场检查：</a:t>
                      </a:r>
                      <a:endParaRPr lang="zh-CN" sz="1000" kern="100" dirty="0">
                        <a:effectLst/>
                        <a:latin typeface="Times New Roman"/>
                        <a:ea typeface="宋体"/>
                      </a:endParaRPr>
                    </a:p>
                    <a:p>
                      <a:pPr algn="l">
                        <a:lnSpc>
                          <a:spcPts val="1800"/>
                        </a:lnSpc>
                        <a:spcAft>
                          <a:spcPts val="0"/>
                        </a:spcAft>
                      </a:pPr>
                      <a:r>
                        <a:rPr lang="en-US" sz="1000" kern="100" dirty="0">
                          <a:effectLst/>
                          <a:latin typeface="宋体"/>
                          <a:ea typeface="宋体"/>
                        </a:rPr>
                        <a:t>1.</a:t>
                      </a:r>
                      <a:r>
                        <a:rPr lang="zh-CN" sz="1000" kern="100" dirty="0">
                          <a:effectLst/>
                          <a:latin typeface="Times New Roman"/>
                          <a:ea typeface="宋体"/>
                        </a:rPr>
                        <a:t>每月发现的隐患问题整改情况落实情况。</a:t>
                      </a: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kern="100">
                          <a:effectLst/>
                          <a:latin typeface="宋体"/>
                          <a:ea typeface="宋体"/>
                        </a:rPr>
                        <a:t>1.</a:t>
                      </a:r>
                      <a:r>
                        <a:rPr lang="zh-CN" sz="1000" kern="100">
                          <a:effectLst/>
                          <a:latin typeface="Times New Roman"/>
                          <a:ea typeface="宋体"/>
                        </a:rPr>
                        <a:t>未开展隐患排查，并无相关记录扣</a:t>
                      </a:r>
                      <a:r>
                        <a:rPr lang="en-US" sz="1000" kern="100">
                          <a:effectLst/>
                          <a:latin typeface="Times New Roman"/>
                          <a:ea typeface="宋体"/>
                        </a:rPr>
                        <a:t>40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l">
                        <a:lnSpc>
                          <a:spcPts val="1800"/>
                        </a:lnSpc>
                        <a:spcAft>
                          <a:spcPts val="0"/>
                        </a:spcAft>
                      </a:pPr>
                      <a:r>
                        <a:rPr lang="en-US" sz="1000" kern="100">
                          <a:effectLst/>
                          <a:latin typeface="宋体"/>
                          <a:ea typeface="宋体"/>
                        </a:rPr>
                        <a:t>2.</a:t>
                      </a:r>
                      <a:r>
                        <a:rPr lang="zh-CN" sz="1000" kern="100">
                          <a:effectLst/>
                          <a:latin typeface="Times New Roman"/>
                          <a:ea typeface="宋体"/>
                        </a:rPr>
                        <a:t>对已发现的隐患问题未整改或未采取控制计划和措施，每项扣</a:t>
                      </a:r>
                      <a:r>
                        <a:rPr lang="en-US" sz="1000" kern="100">
                          <a:effectLst/>
                          <a:latin typeface="Times New Roman"/>
                          <a:ea typeface="宋体"/>
                        </a:rPr>
                        <a:t>5</a:t>
                      </a:r>
                      <a:r>
                        <a:rPr lang="zh-CN" sz="1000" kern="100">
                          <a:effectLst/>
                          <a:latin typeface="Times New Roman"/>
                          <a:ea typeface="宋体"/>
                        </a:rPr>
                        <a:t>分。</a:t>
                      </a: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700" b="1" kern="100">
                          <a:effectLst/>
                          <a:latin typeface="宋体"/>
                          <a:ea typeface="宋体"/>
                        </a:rPr>
                        <a:t> </a:t>
                      </a:r>
                      <a:endParaRPr lang="zh-CN" sz="7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700" b="1" kern="100">
                          <a:effectLst/>
                          <a:latin typeface="宋体"/>
                          <a:ea typeface="宋体"/>
                        </a:rPr>
                        <a:t> </a:t>
                      </a:r>
                      <a:endParaRPr lang="zh-CN" sz="7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9320">
                <a:tc vMerge="1">
                  <a:txBody>
                    <a:bodyPr/>
                    <a:lstStyle/>
                    <a:p>
                      <a:endParaRPr lang="zh-CN" altLang="en-US"/>
                    </a:p>
                  </a:txBody>
                  <a:tcPr/>
                </a:tc>
                <a:tc>
                  <a:txBody>
                    <a:bodyPr/>
                    <a:lstStyle/>
                    <a:p>
                      <a:pPr algn="l">
                        <a:lnSpc>
                          <a:spcPts val="1800"/>
                        </a:lnSpc>
                        <a:spcAft>
                          <a:spcPts val="0"/>
                        </a:spcAft>
                      </a:pPr>
                      <a:r>
                        <a:rPr lang="en-US" sz="1000" kern="100" spc="10">
                          <a:effectLst/>
                          <a:latin typeface="宋体"/>
                          <a:ea typeface="宋体"/>
                        </a:rPr>
                        <a:t>2.</a:t>
                      </a:r>
                      <a:r>
                        <a:rPr lang="zh-CN" sz="1000" kern="100" spc="10">
                          <a:effectLst/>
                          <a:latin typeface="Times New Roman"/>
                          <a:ea typeface="宋体"/>
                        </a:rPr>
                        <a:t>加油站应严格执行安全检查管理制度，定期或不定期进行安全检查，保证安全标准化有效实施。</a:t>
                      </a:r>
                      <a:endParaRPr lang="zh-CN" sz="10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6700" algn="l">
                        <a:lnSpc>
                          <a:spcPts val="1800"/>
                        </a:lnSpc>
                        <a:spcAft>
                          <a:spcPts val="0"/>
                        </a:spcAft>
                      </a:pPr>
                      <a:r>
                        <a:rPr lang="en-US" sz="1000" kern="100">
                          <a:effectLst/>
                          <a:latin typeface="宋体"/>
                          <a:ea typeface="宋体"/>
                        </a:rPr>
                        <a:t>1.</a:t>
                      </a:r>
                      <a:r>
                        <a:rPr lang="zh-CN" sz="1000" kern="100">
                          <a:effectLst/>
                          <a:latin typeface="Times New Roman"/>
                          <a:ea typeface="宋体"/>
                        </a:rPr>
                        <a:t>加油站安全检查表内容全面。</a:t>
                      </a:r>
                    </a:p>
                    <a:p>
                      <a:pPr algn="l">
                        <a:lnSpc>
                          <a:spcPts val="1800"/>
                        </a:lnSpc>
                        <a:spcAft>
                          <a:spcPts val="0"/>
                        </a:spcAft>
                      </a:pPr>
                      <a:r>
                        <a:rPr lang="en-US" sz="1000" kern="100">
                          <a:effectLst/>
                          <a:latin typeface="宋体"/>
                          <a:ea typeface="宋体"/>
                        </a:rPr>
                        <a:t>2.</a:t>
                      </a:r>
                      <a:r>
                        <a:rPr lang="zh-CN" sz="1000" kern="100">
                          <a:effectLst/>
                          <a:latin typeface="Times New Roman"/>
                          <a:ea typeface="宋体"/>
                        </a:rPr>
                        <a:t>定期和不定期检查时间和重点明确，检查记录真实。</a:t>
                      </a: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l">
                        <a:lnSpc>
                          <a:spcPts val="1800"/>
                        </a:lnSpc>
                        <a:spcAft>
                          <a:spcPts val="0"/>
                        </a:spcAft>
                      </a:pPr>
                      <a:r>
                        <a:rPr lang="en-US" sz="1000" kern="100">
                          <a:effectLst/>
                          <a:latin typeface="宋体"/>
                          <a:ea typeface="宋体"/>
                        </a:rPr>
                        <a:t>1.</a:t>
                      </a:r>
                      <a:r>
                        <a:rPr lang="zh-CN" sz="1000" kern="100">
                          <a:effectLst/>
                          <a:latin typeface="Times New Roman"/>
                          <a:ea typeface="宋体"/>
                        </a:rPr>
                        <a:t>安全检查管理制度；</a:t>
                      </a:r>
                    </a:p>
                    <a:p>
                      <a:pPr algn="l">
                        <a:lnSpc>
                          <a:spcPts val="1800"/>
                        </a:lnSpc>
                        <a:spcAft>
                          <a:spcPts val="0"/>
                        </a:spcAft>
                      </a:pPr>
                      <a:r>
                        <a:rPr lang="en-US" sz="1000" kern="100">
                          <a:effectLst/>
                          <a:latin typeface="宋体"/>
                          <a:ea typeface="宋体"/>
                        </a:rPr>
                        <a:t>2.</a:t>
                      </a:r>
                      <a:r>
                        <a:rPr lang="zh-CN" sz="1000" kern="100">
                          <a:effectLst/>
                          <a:latin typeface="Times New Roman"/>
                          <a:ea typeface="宋体"/>
                        </a:rPr>
                        <a:t>安全检查记录。</a:t>
                      </a:r>
                    </a:p>
                    <a:p>
                      <a:pPr algn="l">
                        <a:lnSpc>
                          <a:spcPts val="1800"/>
                        </a:lnSpc>
                        <a:spcAft>
                          <a:spcPts val="0"/>
                        </a:spcAft>
                      </a:pPr>
                      <a:r>
                        <a:rPr lang="en-US" sz="1000" b="1" kern="100">
                          <a:effectLst/>
                          <a:latin typeface="宋体"/>
                          <a:ea typeface="宋体"/>
                        </a:rPr>
                        <a:t> </a:t>
                      </a:r>
                      <a:endParaRPr lang="zh-CN" sz="10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b="1" kern="100">
                          <a:effectLst/>
                          <a:latin typeface="宋体"/>
                          <a:ea typeface="宋体"/>
                        </a:rPr>
                        <a:t>1.</a:t>
                      </a:r>
                      <a:r>
                        <a:rPr lang="zh-CN" sz="1000" kern="100">
                          <a:effectLst/>
                          <a:latin typeface="Times New Roman"/>
                          <a:ea typeface="宋体"/>
                        </a:rPr>
                        <a:t>无安全检查记录的扣</a:t>
                      </a:r>
                      <a:r>
                        <a:rPr lang="en-US" sz="1000" kern="100">
                          <a:effectLst/>
                          <a:latin typeface="Times New Roman"/>
                          <a:ea typeface="宋体"/>
                        </a:rPr>
                        <a:t>40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l">
                        <a:lnSpc>
                          <a:spcPts val="1800"/>
                        </a:lnSpc>
                        <a:spcAft>
                          <a:spcPts val="0"/>
                        </a:spcAft>
                      </a:pPr>
                      <a:r>
                        <a:rPr lang="en-US" sz="1000" kern="100">
                          <a:effectLst/>
                          <a:latin typeface="宋体"/>
                          <a:ea typeface="宋体"/>
                        </a:rPr>
                        <a:t>2.</a:t>
                      </a:r>
                      <a:r>
                        <a:rPr lang="zh-CN" sz="1000" kern="100">
                          <a:effectLst/>
                          <a:latin typeface="Times New Roman"/>
                          <a:ea typeface="宋体"/>
                        </a:rPr>
                        <a:t>安全检查表不全，缺少一种扣</a:t>
                      </a:r>
                      <a:r>
                        <a:rPr lang="en-US" sz="1000" kern="100">
                          <a:effectLst/>
                          <a:latin typeface="Times New Roman"/>
                          <a:ea typeface="宋体"/>
                        </a:rPr>
                        <a:t>5</a:t>
                      </a:r>
                      <a:r>
                        <a:rPr lang="zh-CN" sz="1000" kern="100">
                          <a:effectLst/>
                          <a:latin typeface="Times New Roman"/>
                          <a:ea typeface="宋体"/>
                        </a:rPr>
                        <a:t>分；</a:t>
                      </a:r>
                    </a:p>
                    <a:p>
                      <a:pPr algn="l">
                        <a:lnSpc>
                          <a:spcPts val="1800"/>
                        </a:lnSpc>
                        <a:spcAft>
                          <a:spcPts val="0"/>
                        </a:spcAft>
                      </a:pPr>
                      <a:r>
                        <a:rPr lang="en-US" sz="1000" kern="100">
                          <a:effectLst/>
                          <a:latin typeface="宋体"/>
                          <a:ea typeface="宋体"/>
                        </a:rPr>
                        <a:t>3.</a:t>
                      </a:r>
                      <a:r>
                        <a:rPr lang="zh-CN" sz="1000" kern="100">
                          <a:effectLst/>
                          <a:latin typeface="Times New Roman"/>
                          <a:ea typeface="宋体"/>
                        </a:rPr>
                        <a:t>安全检查表内容不符合，一项扣</a:t>
                      </a:r>
                      <a:r>
                        <a:rPr lang="en-US" sz="1000" kern="100">
                          <a:effectLst/>
                          <a:latin typeface="Times New Roman"/>
                          <a:ea typeface="宋体"/>
                        </a:rPr>
                        <a:t>5</a:t>
                      </a:r>
                      <a:r>
                        <a:rPr lang="zh-CN" sz="1000" kern="100">
                          <a:effectLst/>
                          <a:latin typeface="Times New Roman"/>
                          <a:ea typeface="宋体"/>
                        </a:rPr>
                        <a:t>分。</a:t>
                      </a: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700" b="1" i="1" kern="100">
                          <a:effectLst/>
                          <a:latin typeface="宋体"/>
                          <a:ea typeface="宋体"/>
                        </a:rPr>
                        <a:t> </a:t>
                      </a:r>
                      <a:endParaRPr lang="zh-CN" sz="7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700" b="1" i="1" kern="100">
                          <a:effectLst/>
                          <a:latin typeface="宋体"/>
                          <a:ea typeface="宋体"/>
                        </a:rPr>
                        <a:t> </a:t>
                      </a:r>
                      <a:endParaRPr lang="zh-CN" sz="7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2767">
                <a:tc>
                  <a:txBody>
                    <a:bodyPr/>
                    <a:lstStyle/>
                    <a:p>
                      <a:pPr algn="l">
                        <a:lnSpc>
                          <a:spcPts val="1800"/>
                        </a:lnSpc>
                        <a:spcAft>
                          <a:spcPts val="0"/>
                        </a:spcAft>
                      </a:pPr>
                      <a:r>
                        <a:rPr lang="en-US" sz="1000" b="1" kern="100">
                          <a:effectLst/>
                          <a:latin typeface="宋体"/>
                          <a:ea typeface="宋体"/>
                        </a:rPr>
                        <a:t>11.2</a:t>
                      </a:r>
                      <a:endParaRPr lang="zh-CN" sz="1000" kern="100">
                        <a:effectLst/>
                        <a:latin typeface="Times New Roman"/>
                        <a:ea typeface="宋体"/>
                      </a:endParaRPr>
                    </a:p>
                    <a:p>
                      <a:pPr algn="l">
                        <a:lnSpc>
                          <a:spcPts val="1800"/>
                        </a:lnSpc>
                        <a:spcAft>
                          <a:spcPts val="0"/>
                        </a:spcAft>
                      </a:pPr>
                      <a:r>
                        <a:rPr lang="zh-CN" sz="1000" b="1" kern="100">
                          <a:effectLst/>
                          <a:latin typeface="Times New Roman"/>
                          <a:ea typeface="宋体"/>
                        </a:rPr>
                        <a:t>整改</a:t>
                      </a:r>
                      <a:endParaRPr lang="zh-CN" sz="1000" kern="100">
                        <a:effectLst/>
                        <a:latin typeface="Times New Roman"/>
                        <a:ea typeface="宋体"/>
                      </a:endParaRPr>
                    </a:p>
                    <a:p>
                      <a:pPr algn="l">
                        <a:lnSpc>
                          <a:spcPts val="1800"/>
                        </a:lnSpc>
                        <a:spcAft>
                          <a:spcPts val="0"/>
                        </a:spcAft>
                      </a:pPr>
                      <a:r>
                        <a:rPr lang="zh-CN" sz="1000" b="1" kern="100">
                          <a:effectLst/>
                          <a:latin typeface="Times New Roman"/>
                          <a:ea typeface="宋体"/>
                        </a:rPr>
                        <a:t>（</a:t>
                      </a:r>
                      <a:r>
                        <a:rPr lang="en-US" sz="1000" b="1" kern="100">
                          <a:effectLst/>
                          <a:latin typeface="Times New Roman"/>
                          <a:ea typeface="宋体"/>
                        </a:rPr>
                        <a:t>40</a:t>
                      </a:r>
                      <a:r>
                        <a:rPr lang="zh-CN" sz="1000" b="1" kern="100">
                          <a:effectLst/>
                          <a:latin typeface="Times New Roman"/>
                          <a:ea typeface="宋体"/>
                        </a:rPr>
                        <a:t>）</a:t>
                      </a:r>
                      <a:endParaRPr lang="zh-CN" sz="10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kern="100" spc="-10">
                          <a:effectLst/>
                          <a:latin typeface="宋体"/>
                          <a:ea typeface="宋体"/>
                        </a:rPr>
                        <a:t>1</a:t>
                      </a:r>
                      <a:r>
                        <a:rPr lang="zh-CN" sz="1000" kern="100" spc="-10">
                          <a:effectLst/>
                          <a:latin typeface="Times New Roman"/>
                          <a:ea typeface="宋体"/>
                        </a:rPr>
                        <a:t>、加油站应对安全检查所查出的问题和隐患进行整改，落实整改时间、责任人，并对整改情况保存相应记录</a:t>
                      </a:r>
                      <a:r>
                        <a:rPr lang="zh-CN" sz="1000" i="1" kern="100">
                          <a:effectLst/>
                          <a:latin typeface="Times New Roman"/>
                          <a:ea typeface="宋体"/>
                        </a:rPr>
                        <a:t>。</a:t>
                      </a:r>
                      <a:endParaRPr lang="zh-CN" sz="10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kern="100">
                          <a:effectLst/>
                          <a:latin typeface="宋体"/>
                          <a:ea typeface="宋体"/>
                        </a:rPr>
                        <a:t>1.</a:t>
                      </a:r>
                      <a:r>
                        <a:rPr lang="zh-CN" sz="1000" kern="100">
                          <a:effectLst/>
                          <a:latin typeface="Times New Roman"/>
                          <a:ea typeface="宋体"/>
                        </a:rPr>
                        <a:t>对检查出的问题制定整改计划</a:t>
                      </a:r>
                      <a:r>
                        <a:rPr lang="zh-CN" sz="1000" kern="100" spc="-10">
                          <a:effectLst/>
                          <a:latin typeface="Times New Roman"/>
                          <a:ea typeface="宋体"/>
                        </a:rPr>
                        <a:t>，</a:t>
                      </a:r>
                      <a:r>
                        <a:rPr lang="zh-CN" sz="1000" kern="100">
                          <a:effectLst/>
                          <a:latin typeface="Times New Roman"/>
                          <a:ea typeface="宋体"/>
                        </a:rPr>
                        <a:t>及时进行整改；</a:t>
                      </a:r>
                    </a:p>
                    <a:p>
                      <a:pPr algn="l">
                        <a:lnSpc>
                          <a:spcPts val="1800"/>
                        </a:lnSpc>
                        <a:spcAft>
                          <a:spcPts val="0"/>
                        </a:spcAft>
                      </a:pPr>
                      <a:r>
                        <a:rPr lang="en-US" sz="1000" kern="100">
                          <a:effectLst/>
                          <a:latin typeface="宋体"/>
                          <a:ea typeface="宋体"/>
                        </a:rPr>
                        <a:t>2.</a:t>
                      </a:r>
                      <a:r>
                        <a:rPr lang="zh-CN" sz="1000" kern="100">
                          <a:effectLst/>
                          <a:latin typeface="Times New Roman"/>
                          <a:ea typeface="宋体"/>
                        </a:rPr>
                        <a:t>对整改情况保存检查、整改和验证等相关记录。</a:t>
                      </a: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l">
                        <a:lnSpc>
                          <a:spcPts val="1800"/>
                        </a:lnSpc>
                        <a:spcAft>
                          <a:spcPts val="0"/>
                        </a:spcAft>
                      </a:pPr>
                      <a:r>
                        <a:rPr lang="en-US" sz="1000" kern="100">
                          <a:effectLst/>
                          <a:latin typeface="宋体"/>
                          <a:ea typeface="宋体"/>
                        </a:rPr>
                        <a:t>1.</a:t>
                      </a:r>
                      <a:r>
                        <a:rPr lang="zh-CN" sz="1000" kern="100">
                          <a:effectLst/>
                          <a:latin typeface="Times New Roman"/>
                          <a:ea typeface="宋体"/>
                        </a:rPr>
                        <a:t>安全检查台账；</a:t>
                      </a:r>
                    </a:p>
                    <a:p>
                      <a:pPr algn="l">
                        <a:lnSpc>
                          <a:spcPts val="1800"/>
                        </a:lnSpc>
                        <a:spcAft>
                          <a:spcPts val="0"/>
                        </a:spcAft>
                      </a:pPr>
                      <a:r>
                        <a:rPr lang="en-US" sz="1000" kern="100">
                          <a:effectLst/>
                          <a:latin typeface="宋体"/>
                          <a:ea typeface="宋体"/>
                        </a:rPr>
                        <a:t>2.</a:t>
                      </a:r>
                      <a:r>
                        <a:rPr lang="zh-CN" sz="1000" kern="100">
                          <a:effectLst/>
                          <a:latin typeface="Times New Roman"/>
                          <a:ea typeface="宋体"/>
                        </a:rPr>
                        <a:t>检查问题整改记录。</a:t>
                      </a: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kern="100" dirty="0">
                          <a:effectLst/>
                          <a:latin typeface="宋体"/>
                          <a:ea typeface="宋体"/>
                        </a:rPr>
                        <a:t>1.</a:t>
                      </a:r>
                      <a:r>
                        <a:rPr lang="zh-CN" sz="1000" kern="100" dirty="0">
                          <a:effectLst/>
                          <a:latin typeface="Times New Roman"/>
                          <a:ea typeface="宋体"/>
                        </a:rPr>
                        <a:t>对查出的整改问题无整改措施的扣</a:t>
                      </a:r>
                      <a:r>
                        <a:rPr lang="en-US" sz="1000" kern="100" dirty="0">
                          <a:effectLst/>
                          <a:latin typeface="Times New Roman"/>
                          <a:ea typeface="宋体"/>
                        </a:rPr>
                        <a:t>40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l">
                        <a:lnSpc>
                          <a:spcPts val="1800"/>
                        </a:lnSpc>
                        <a:spcAft>
                          <a:spcPts val="0"/>
                        </a:spcAft>
                      </a:pPr>
                      <a:r>
                        <a:rPr lang="en-US" sz="1000" kern="100" spc="-10" dirty="0">
                          <a:effectLst/>
                          <a:latin typeface="宋体"/>
                          <a:ea typeface="宋体"/>
                        </a:rPr>
                        <a:t>2.</a:t>
                      </a:r>
                      <a:r>
                        <a:rPr lang="zh-CN" sz="1000" kern="100" spc="-10" dirty="0">
                          <a:effectLst/>
                          <a:latin typeface="Times New Roman"/>
                          <a:ea typeface="宋体"/>
                        </a:rPr>
                        <a:t>未对安全检查所查出的问题进行整改，一项扣</a:t>
                      </a:r>
                      <a:r>
                        <a:rPr lang="en-US" sz="1000" kern="100" spc="-10" dirty="0">
                          <a:effectLst/>
                          <a:latin typeface="Times New Roman"/>
                          <a:ea typeface="宋体"/>
                        </a:rPr>
                        <a:t>5</a:t>
                      </a:r>
                      <a:r>
                        <a:rPr lang="zh-CN" sz="1000" kern="100" spc="-10" dirty="0">
                          <a:effectLst/>
                          <a:latin typeface="Times New Roman"/>
                          <a:ea typeface="宋体"/>
                        </a:rPr>
                        <a:t>分；</a:t>
                      </a:r>
                      <a:endParaRPr lang="zh-CN" sz="1000" kern="100" dirty="0">
                        <a:effectLst/>
                        <a:latin typeface="Times New Roman"/>
                        <a:ea typeface="宋体"/>
                      </a:endParaRPr>
                    </a:p>
                    <a:p>
                      <a:pPr algn="l">
                        <a:lnSpc>
                          <a:spcPts val="1800"/>
                        </a:lnSpc>
                        <a:spcAft>
                          <a:spcPts val="0"/>
                        </a:spcAft>
                      </a:pPr>
                      <a:r>
                        <a:rPr lang="en-US" sz="1000" kern="100" spc="-10" dirty="0">
                          <a:effectLst/>
                          <a:latin typeface="宋体"/>
                          <a:ea typeface="宋体"/>
                        </a:rPr>
                        <a:t>3.</a:t>
                      </a:r>
                      <a:r>
                        <a:rPr lang="zh-CN" sz="1000" kern="100" spc="-10" dirty="0">
                          <a:effectLst/>
                          <a:latin typeface="Times New Roman"/>
                          <a:ea typeface="宋体"/>
                        </a:rPr>
                        <a:t>未保存相应记录，一项扣</a:t>
                      </a:r>
                      <a:r>
                        <a:rPr lang="en-US" sz="1000" kern="100" spc="-10" dirty="0">
                          <a:effectLst/>
                          <a:latin typeface="Times New Roman"/>
                          <a:ea typeface="宋体"/>
                        </a:rPr>
                        <a:t>5</a:t>
                      </a:r>
                      <a:r>
                        <a:rPr lang="zh-CN" sz="1000" kern="100" spc="-10" dirty="0">
                          <a:effectLst/>
                          <a:latin typeface="Times New Roman"/>
                          <a:ea typeface="宋体"/>
                        </a:rPr>
                        <a:t>分。</a:t>
                      </a:r>
                      <a:endParaRPr lang="zh-CN" sz="1000" kern="100" dirty="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700" b="1" i="1" kern="100">
                          <a:effectLst/>
                          <a:latin typeface="宋体"/>
                          <a:ea typeface="宋体"/>
                        </a:rPr>
                        <a:t> </a:t>
                      </a:r>
                      <a:endParaRPr lang="zh-CN" sz="700" kern="10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700" b="1" i="1" kern="100" dirty="0">
                          <a:effectLst/>
                          <a:latin typeface="宋体"/>
                          <a:ea typeface="宋体"/>
                        </a:rPr>
                        <a:t> </a:t>
                      </a:r>
                      <a:endParaRPr lang="zh-CN" sz="700" kern="100" dirty="0">
                        <a:effectLst/>
                        <a:latin typeface="Times New Roman"/>
                        <a:ea typeface="宋体"/>
                      </a:endParaRPr>
                    </a:p>
                  </a:txBody>
                  <a:tcPr marL="43440" marR="4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210390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solidFill>
                  <a:srgbClr val="4F271C">
                    <a:satMod val="130000"/>
                  </a:srgbClr>
                </a:solidFill>
              </a:rPr>
              <a:t>、</a:t>
            </a:r>
            <a:r>
              <a:rPr lang="zh-CN" altLang="en-US" dirty="0">
                <a:solidFill>
                  <a:srgbClr val="4F271C">
                    <a:satMod val="130000"/>
                  </a:srgbClr>
                </a:solidFill>
              </a:rPr>
              <a:t>考评标准现场评分说明</a:t>
            </a:r>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2791563678"/>
              </p:ext>
            </p:extLst>
          </p:nvPr>
        </p:nvGraphicFramePr>
        <p:xfrm>
          <a:off x="467544" y="1484784"/>
          <a:ext cx="8466906" cy="2743200"/>
        </p:xfrm>
        <a:graphic>
          <a:graphicData uri="http://schemas.openxmlformats.org/drawingml/2006/table">
            <a:tbl>
              <a:tblPr/>
              <a:tblGrid>
                <a:gridCol w="533873"/>
                <a:gridCol w="1609964"/>
                <a:gridCol w="1868559"/>
                <a:gridCol w="1443127"/>
                <a:gridCol w="1960318"/>
                <a:gridCol w="577047"/>
                <a:gridCol w="474018"/>
              </a:tblGrid>
              <a:tr h="2498204">
                <a:tc>
                  <a:txBody>
                    <a:bodyPr/>
                    <a:lstStyle/>
                    <a:p>
                      <a:pPr algn="l">
                        <a:lnSpc>
                          <a:spcPts val="1800"/>
                        </a:lnSpc>
                        <a:spcAft>
                          <a:spcPts val="0"/>
                        </a:spcAft>
                      </a:pPr>
                      <a:r>
                        <a:rPr lang="en-US" sz="1000" b="1" kern="100" dirty="0">
                          <a:effectLst/>
                          <a:latin typeface="宋体"/>
                          <a:ea typeface="宋体"/>
                        </a:rPr>
                        <a:t>11.3</a:t>
                      </a:r>
                      <a:endParaRPr lang="zh-CN" sz="1000" kern="100" dirty="0">
                        <a:effectLst/>
                        <a:latin typeface="Times New Roman"/>
                        <a:ea typeface="宋体"/>
                      </a:endParaRPr>
                    </a:p>
                    <a:p>
                      <a:pPr algn="l">
                        <a:lnSpc>
                          <a:spcPts val="1800"/>
                        </a:lnSpc>
                        <a:spcAft>
                          <a:spcPts val="0"/>
                        </a:spcAft>
                      </a:pPr>
                      <a:r>
                        <a:rPr lang="zh-CN" sz="1000" b="1" kern="100" dirty="0">
                          <a:effectLst/>
                          <a:latin typeface="Times New Roman"/>
                          <a:ea typeface="宋体"/>
                        </a:rPr>
                        <a:t>自评（</a:t>
                      </a:r>
                      <a:r>
                        <a:rPr lang="en-US" sz="1000" b="1" kern="100" dirty="0">
                          <a:effectLst/>
                          <a:latin typeface="Times New Roman"/>
                          <a:ea typeface="宋体"/>
                        </a:rPr>
                        <a:t>20</a:t>
                      </a:r>
                      <a:r>
                        <a:rPr lang="zh-CN" sz="1000" b="1" kern="100" dirty="0">
                          <a:effectLst/>
                          <a:latin typeface="Times New Roman"/>
                          <a:ea typeface="宋体"/>
                        </a:rPr>
                        <a:t>）</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kern="100" dirty="0">
                          <a:effectLst/>
                          <a:latin typeface="宋体"/>
                          <a:ea typeface="宋体"/>
                        </a:rPr>
                        <a:t>1.</a:t>
                      </a:r>
                      <a:r>
                        <a:rPr lang="zh-CN" sz="1000" kern="100" dirty="0">
                          <a:effectLst/>
                          <a:latin typeface="Times New Roman"/>
                          <a:ea typeface="宋体"/>
                        </a:rPr>
                        <a:t>加油站应每年至少对安全生产标准化运行进行</a:t>
                      </a:r>
                      <a:r>
                        <a:rPr lang="en-US" sz="1000" kern="100" dirty="0">
                          <a:effectLst/>
                          <a:latin typeface="Times New Roman"/>
                          <a:ea typeface="宋体"/>
                        </a:rPr>
                        <a:t>1</a:t>
                      </a:r>
                      <a:r>
                        <a:rPr lang="zh-CN" sz="1000" kern="100" dirty="0">
                          <a:effectLst/>
                          <a:latin typeface="Times New Roman"/>
                          <a:ea typeface="宋体"/>
                        </a:rPr>
                        <a:t>次自评，对自评不符的项目提出进一步完善安全标准化的计划和措施。</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kern="100">
                          <a:effectLst/>
                          <a:latin typeface="宋体"/>
                          <a:ea typeface="宋体"/>
                        </a:rPr>
                        <a:t>1.</a:t>
                      </a:r>
                      <a:r>
                        <a:rPr lang="zh-CN" sz="1000" kern="100">
                          <a:effectLst/>
                          <a:latin typeface="Times New Roman"/>
                          <a:ea typeface="宋体"/>
                        </a:rPr>
                        <a:t>明确自评时间；</a:t>
                      </a:r>
                    </a:p>
                    <a:p>
                      <a:pPr algn="l">
                        <a:lnSpc>
                          <a:spcPts val="1800"/>
                        </a:lnSpc>
                        <a:spcAft>
                          <a:spcPts val="0"/>
                        </a:spcAft>
                      </a:pPr>
                      <a:r>
                        <a:rPr lang="en-US" sz="1000" kern="100">
                          <a:effectLst/>
                          <a:latin typeface="宋体"/>
                          <a:ea typeface="宋体"/>
                        </a:rPr>
                        <a:t>2.</a:t>
                      </a:r>
                      <a:r>
                        <a:rPr lang="zh-CN" sz="1000" kern="100">
                          <a:effectLst/>
                          <a:latin typeface="Times New Roman"/>
                          <a:ea typeface="宋体"/>
                        </a:rPr>
                        <a:t>制定自评计划；</a:t>
                      </a:r>
                    </a:p>
                    <a:p>
                      <a:pPr algn="l">
                        <a:lnSpc>
                          <a:spcPts val="1800"/>
                        </a:lnSpc>
                        <a:spcAft>
                          <a:spcPts val="0"/>
                        </a:spcAft>
                      </a:pPr>
                      <a:r>
                        <a:rPr lang="en-US" sz="1000" kern="100">
                          <a:effectLst/>
                          <a:latin typeface="宋体"/>
                          <a:ea typeface="宋体"/>
                        </a:rPr>
                        <a:t>3.</a:t>
                      </a:r>
                      <a:r>
                        <a:rPr lang="zh-CN" sz="1000" kern="100">
                          <a:effectLst/>
                          <a:latin typeface="Times New Roman"/>
                          <a:ea typeface="宋体"/>
                        </a:rPr>
                        <a:t>编制自评检查表；</a:t>
                      </a:r>
                    </a:p>
                    <a:p>
                      <a:pPr algn="l">
                        <a:lnSpc>
                          <a:spcPts val="1800"/>
                        </a:lnSpc>
                        <a:spcAft>
                          <a:spcPts val="0"/>
                        </a:spcAft>
                      </a:pPr>
                      <a:r>
                        <a:rPr lang="en-US" sz="1000" kern="100">
                          <a:effectLst/>
                          <a:latin typeface="宋体"/>
                          <a:ea typeface="宋体"/>
                        </a:rPr>
                        <a:t>4.</a:t>
                      </a:r>
                      <a:r>
                        <a:rPr lang="zh-CN" sz="1000" kern="100">
                          <a:effectLst/>
                          <a:latin typeface="Times New Roman"/>
                          <a:ea typeface="宋体"/>
                        </a:rPr>
                        <a:t>建立自评组织；</a:t>
                      </a:r>
                    </a:p>
                    <a:p>
                      <a:pPr algn="l">
                        <a:lnSpc>
                          <a:spcPts val="1800"/>
                        </a:lnSpc>
                        <a:spcAft>
                          <a:spcPts val="0"/>
                        </a:spcAft>
                      </a:pPr>
                      <a:r>
                        <a:rPr lang="en-US" sz="1000" kern="100">
                          <a:effectLst/>
                          <a:latin typeface="宋体"/>
                          <a:ea typeface="宋体"/>
                        </a:rPr>
                        <a:t>5.</a:t>
                      </a:r>
                      <a:r>
                        <a:rPr lang="zh-CN" sz="1000" kern="100">
                          <a:effectLst/>
                          <a:latin typeface="Times New Roman"/>
                          <a:ea typeface="宋体"/>
                        </a:rPr>
                        <a:t>每年至少</a:t>
                      </a:r>
                      <a:r>
                        <a:rPr lang="en-US" sz="1000" kern="100">
                          <a:effectLst/>
                          <a:latin typeface="Times New Roman"/>
                          <a:ea typeface="宋体"/>
                        </a:rPr>
                        <a:t>1</a:t>
                      </a:r>
                      <a:r>
                        <a:rPr lang="zh-CN" sz="1000" kern="100">
                          <a:effectLst/>
                          <a:latin typeface="Times New Roman"/>
                          <a:ea typeface="宋体"/>
                        </a:rPr>
                        <a:t>次进行安全标准化自评；形成自评报告生成文档并提交县级安监部门。</a:t>
                      </a:r>
                    </a:p>
                    <a:p>
                      <a:pPr algn="l">
                        <a:lnSpc>
                          <a:spcPts val="1800"/>
                        </a:lnSpc>
                        <a:spcAft>
                          <a:spcPts val="0"/>
                        </a:spcAft>
                      </a:pPr>
                      <a:r>
                        <a:rPr lang="en-US" sz="1000" kern="100">
                          <a:effectLst/>
                          <a:latin typeface="宋体"/>
                          <a:ea typeface="宋体"/>
                        </a:rPr>
                        <a:t>6.</a:t>
                      </a:r>
                      <a:r>
                        <a:rPr lang="zh-CN" sz="1000" kern="100">
                          <a:effectLst/>
                          <a:latin typeface="Times New Roman"/>
                          <a:ea typeface="宋体"/>
                        </a:rPr>
                        <a:t>自评报告在企业内部进行公示；</a:t>
                      </a:r>
                    </a:p>
                    <a:p>
                      <a:pPr algn="l">
                        <a:lnSpc>
                          <a:spcPts val="1800"/>
                        </a:lnSpc>
                        <a:spcAft>
                          <a:spcPts val="0"/>
                        </a:spcAft>
                      </a:pPr>
                      <a:r>
                        <a:rPr lang="en-US" sz="1000" kern="100">
                          <a:effectLst/>
                          <a:latin typeface="宋体"/>
                          <a:ea typeface="宋体"/>
                        </a:rPr>
                        <a:t>7.</a:t>
                      </a:r>
                      <a:r>
                        <a:rPr lang="zh-CN" sz="1000" kern="100">
                          <a:effectLst/>
                          <a:latin typeface="Times New Roman"/>
                          <a:ea typeface="宋体"/>
                        </a:rPr>
                        <a:t>提出进一步完善的计划和措施；</a:t>
                      </a:r>
                    </a:p>
                    <a:p>
                      <a:pPr algn="l">
                        <a:lnSpc>
                          <a:spcPts val="1800"/>
                        </a:lnSpc>
                        <a:spcAft>
                          <a:spcPts val="0"/>
                        </a:spcAft>
                      </a:pPr>
                      <a:r>
                        <a:rPr lang="en-US" sz="1000" kern="100">
                          <a:effectLst/>
                          <a:latin typeface="宋体"/>
                          <a:ea typeface="宋体"/>
                        </a:rPr>
                        <a:t>8.</a:t>
                      </a:r>
                      <a:r>
                        <a:rPr lang="zh-CN" sz="1000" kern="100">
                          <a:effectLst/>
                          <a:latin typeface="Times New Roman"/>
                          <a:ea typeface="宋体"/>
                        </a:rPr>
                        <a:t>对自评有关资料存档管理。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l">
                        <a:lnSpc>
                          <a:spcPts val="1800"/>
                        </a:lnSpc>
                        <a:spcAft>
                          <a:spcPts val="0"/>
                        </a:spcAft>
                      </a:pPr>
                      <a:r>
                        <a:rPr lang="en-US" sz="1000" kern="100">
                          <a:effectLst/>
                          <a:latin typeface="宋体"/>
                          <a:ea typeface="宋体"/>
                        </a:rPr>
                        <a:t>1.</a:t>
                      </a:r>
                      <a:r>
                        <a:rPr lang="zh-CN" sz="1000" kern="100">
                          <a:effectLst/>
                          <a:latin typeface="Times New Roman"/>
                          <a:ea typeface="宋体"/>
                        </a:rPr>
                        <a:t>安全标准化自评管理制度；</a:t>
                      </a:r>
                    </a:p>
                    <a:p>
                      <a:pPr algn="l">
                        <a:lnSpc>
                          <a:spcPts val="1800"/>
                        </a:lnSpc>
                        <a:spcAft>
                          <a:spcPts val="0"/>
                        </a:spcAft>
                      </a:pPr>
                      <a:r>
                        <a:rPr lang="en-US" sz="1000" kern="100">
                          <a:effectLst/>
                          <a:latin typeface="宋体"/>
                          <a:ea typeface="宋体"/>
                        </a:rPr>
                        <a:t>2.</a:t>
                      </a:r>
                      <a:r>
                        <a:rPr lang="zh-CN" sz="1000" kern="100">
                          <a:effectLst/>
                          <a:latin typeface="Times New Roman"/>
                          <a:ea typeface="宋体"/>
                        </a:rPr>
                        <a:t>开展自评的相关文件资料；</a:t>
                      </a:r>
                    </a:p>
                    <a:p>
                      <a:pPr algn="l">
                        <a:lnSpc>
                          <a:spcPts val="1800"/>
                        </a:lnSpc>
                        <a:spcAft>
                          <a:spcPts val="0"/>
                        </a:spcAft>
                      </a:pPr>
                      <a:r>
                        <a:rPr lang="en-US" sz="1000" kern="100">
                          <a:effectLst/>
                          <a:latin typeface="宋体"/>
                          <a:ea typeface="宋体"/>
                        </a:rPr>
                        <a:t>3.</a:t>
                      </a:r>
                      <a:r>
                        <a:rPr lang="zh-CN" sz="1000" kern="100">
                          <a:effectLst/>
                          <a:latin typeface="Times New Roman"/>
                          <a:ea typeface="宋体"/>
                        </a:rPr>
                        <a:t>进一步完善的安全标准化工作的计划和措施。</a:t>
                      </a:r>
                    </a:p>
                    <a:p>
                      <a:pPr algn="l">
                        <a:lnSpc>
                          <a:spcPts val="1800"/>
                        </a:lnSpc>
                        <a:spcAft>
                          <a:spcPts val="0"/>
                        </a:spcAft>
                      </a:pPr>
                      <a:r>
                        <a:rPr lang="en-US" sz="1000" kern="100">
                          <a:effectLst/>
                          <a:latin typeface="宋体"/>
                          <a:ea typeface="宋体"/>
                        </a:rPr>
                        <a:t>4.</a:t>
                      </a:r>
                      <a:r>
                        <a:rPr lang="zh-CN" sz="1000" kern="100">
                          <a:effectLst/>
                          <a:latin typeface="Times New Roman"/>
                          <a:ea typeface="宋体"/>
                        </a:rPr>
                        <a:t>自评报告内部公示</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1000" kern="100" dirty="0">
                          <a:effectLst/>
                          <a:latin typeface="宋体"/>
                          <a:ea typeface="宋体"/>
                        </a:rPr>
                        <a:t>1.</a:t>
                      </a:r>
                      <a:r>
                        <a:rPr lang="zh-CN" sz="1000" kern="100" dirty="0">
                          <a:effectLst/>
                          <a:latin typeface="Times New Roman"/>
                          <a:ea typeface="宋体"/>
                        </a:rPr>
                        <a:t>无自评报告的扣</a:t>
                      </a:r>
                      <a:r>
                        <a:rPr lang="en-US" sz="1000" kern="100" dirty="0">
                          <a:effectLst/>
                          <a:latin typeface="Times New Roman"/>
                          <a:ea typeface="宋体"/>
                        </a:rPr>
                        <a:t>20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l">
                        <a:lnSpc>
                          <a:spcPts val="1800"/>
                        </a:lnSpc>
                        <a:spcAft>
                          <a:spcPts val="0"/>
                        </a:spcAft>
                      </a:pPr>
                      <a:r>
                        <a:rPr lang="en-US" sz="1000" kern="100" dirty="0">
                          <a:effectLst/>
                          <a:latin typeface="宋体"/>
                          <a:ea typeface="宋体"/>
                        </a:rPr>
                        <a:t>2.</a:t>
                      </a:r>
                      <a:r>
                        <a:rPr lang="zh-CN" sz="1000" kern="100" dirty="0">
                          <a:effectLst/>
                          <a:latin typeface="Times New Roman"/>
                          <a:ea typeface="宋体"/>
                        </a:rPr>
                        <a:t>自评文件不全，一项不符合扣</a:t>
                      </a:r>
                      <a:r>
                        <a:rPr lang="en-US" sz="1000" kern="100" dirty="0">
                          <a:effectLst/>
                          <a:latin typeface="Times New Roman"/>
                          <a:ea typeface="宋体"/>
                        </a:rPr>
                        <a:t>5</a:t>
                      </a:r>
                      <a:r>
                        <a:rPr lang="zh-CN" sz="1000" kern="100" dirty="0">
                          <a:effectLst/>
                          <a:latin typeface="Times New Roman"/>
                          <a:ea typeface="宋体"/>
                        </a:rPr>
                        <a:t>分；</a:t>
                      </a:r>
                    </a:p>
                    <a:p>
                      <a:pPr algn="l">
                        <a:lnSpc>
                          <a:spcPts val="1800"/>
                        </a:lnSpc>
                        <a:spcAft>
                          <a:spcPts val="0"/>
                        </a:spcAft>
                      </a:pPr>
                      <a:r>
                        <a:rPr lang="en-US" sz="1000" kern="100" dirty="0">
                          <a:effectLst/>
                          <a:latin typeface="宋体"/>
                          <a:ea typeface="宋体"/>
                        </a:rPr>
                        <a:t>3.</a:t>
                      </a:r>
                      <a:r>
                        <a:rPr lang="zh-CN" sz="1000" kern="100" dirty="0">
                          <a:effectLst/>
                          <a:latin typeface="Times New Roman"/>
                          <a:ea typeface="宋体"/>
                        </a:rPr>
                        <a:t>自评不符的项目未制定并落实进一步完善计划和措施，扣</a:t>
                      </a:r>
                      <a:r>
                        <a:rPr lang="en-US" sz="1000" kern="100" dirty="0">
                          <a:effectLst/>
                          <a:latin typeface="Times New Roman"/>
                          <a:ea typeface="宋体"/>
                        </a:rPr>
                        <a:t>5</a:t>
                      </a:r>
                      <a:r>
                        <a:rPr lang="zh-CN" sz="1000" kern="100" dirty="0">
                          <a:effectLst/>
                          <a:latin typeface="Times New Roman"/>
                          <a:ea typeface="宋体"/>
                        </a:rPr>
                        <a:t>分；</a:t>
                      </a:r>
                    </a:p>
                    <a:p>
                      <a:pPr algn="l">
                        <a:lnSpc>
                          <a:spcPts val="1800"/>
                        </a:lnSpc>
                        <a:spcAft>
                          <a:spcPts val="0"/>
                        </a:spcAft>
                      </a:pPr>
                      <a:r>
                        <a:rPr lang="en-US" sz="1000" kern="100" dirty="0">
                          <a:effectLst/>
                          <a:latin typeface="宋体"/>
                          <a:ea typeface="宋体"/>
                        </a:rPr>
                        <a:t>4.</a:t>
                      </a:r>
                      <a:r>
                        <a:rPr lang="zh-CN" sz="1000" kern="100" dirty="0">
                          <a:effectLst/>
                          <a:latin typeface="Times New Roman"/>
                          <a:ea typeface="宋体"/>
                        </a:rPr>
                        <a:t>不符合项未整改，或整改不符合要求，一项扣</a:t>
                      </a:r>
                      <a:r>
                        <a:rPr lang="en-US" sz="1000" kern="100" dirty="0">
                          <a:effectLst/>
                          <a:latin typeface="Times New Roman"/>
                          <a:ea typeface="宋体"/>
                        </a:rPr>
                        <a:t>5</a:t>
                      </a:r>
                      <a:r>
                        <a:rPr lang="zh-CN" sz="1000" kern="100" dirty="0">
                          <a:effectLst/>
                          <a:latin typeface="Times New Roman"/>
                          <a:ea typeface="宋体"/>
                        </a:rPr>
                        <a:t>分。</a:t>
                      </a:r>
                    </a:p>
                    <a:p>
                      <a:pPr algn="l">
                        <a:lnSpc>
                          <a:spcPts val="1800"/>
                        </a:lnSpc>
                        <a:spcAft>
                          <a:spcPts val="0"/>
                        </a:spcAft>
                      </a:pPr>
                      <a:r>
                        <a:rPr lang="en-US" sz="1000" kern="100" dirty="0">
                          <a:effectLst/>
                          <a:latin typeface="宋体"/>
                          <a:ea typeface="宋体"/>
                        </a:rPr>
                        <a:t>5.</a:t>
                      </a:r>
                      <a:r>
                        <a:rPr lang="zh-CN" sz="1000" kern="100" dirty="0">
                          <a:effectLst/>
                          <a:latin typeface="Times New Roman"/>
                          <a:ea typeface="宋体"/>
                        </a:rPr>
                        <a:t>自评报告无内部公示每项扣</a:t>
                      </a:r>
                      <a:r>
                        <a:rPr lang="en-US" sz="1000" kern="100" dirty="0">
                          <a:effectLst/>
                          <a:latin typeface="Times New Roman"/>
                          <a:ea typeface="宋体"/>
                        </a:rPr>
                        <a:t>5</a:t>
                      </a:r>
                      <a:r>
                        <a:rPr lang="zh-CN" sz="1000" kern="100" dirty="0">
                          <a:effectLst/>
                          <a:latin typeface="Times New Roman"/>
                          <a:ea typeface="宋体"/>
                        </a:rPr>
                        <a:t>分</a:t>
                      </a:r>
                    </a:p>
                    <a:p>
                      <a:pPr algn="l">
                        <a:lnSpc>
                          <a:spcPts val="1800"/>
                        </a:lnSpc>
                        <a:spcAft>
                          <a:spcPts val="0"/>
                        </a:spcAft>
                      </a:pPr>
                      <a:r>
                        <a:rPr lang="en-US" sz="1000" b="1" kern="100" dirty="0">
                          <a:effectLst/>
                          <a:latin typeface="宋体"/>
                          <a:ea typeface="宋体"/>
                        </a:rPr>
                        <a:t> </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800" b="1" i="1"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en-US" sz="800" b="1" i="1" kern="100" dirty="0">
                          <a:effectLst/>
                          <a:latin typeface="宋体"/>
                          <a:ea typeface="宋体"/>
                        </a:rPr>
                        <a:t> </a:t>
                      </a:r>
                      <a:endParaRPr lang="zh-CN" sz="8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380629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4</a:t>
            </a:r>
            <a:r>
              <a:rPr lang="zh-CN" altLang="en-US" sz="2400" dirty="0" smtClean="0">
                <a:latin typeface="宋体" pitchFamily="2" charset="-122"/>
                <a:ea typeface="宋体" pitchFamily="2" charset="-122"/>
              </a:rPr>
              <a:t>条，不符合扣分；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安全检查表（台账）根据企业实际设计和建立，内容包括物、人、环、程序执行等方面，突出重点；集团管理加油站可由公司统一制订；</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安全检查开展时间涵盖经常性和季节性、节假性等，涵盖不全面扣分；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安全检查问题要有措施或</a:t>
            </a:r>
            <a:r>
              <a:rPr lang="zh-CN" altLang="en-US" sz="2400" dirty="0" smtClean="0">
                <a:solidFill>
                  <a:prstClr val="black"/>
                </a:solidFill>
                <a:latin typeface="宋体" pitchFamily="2" charset="-122"/>
                <a:ea typeface="宋体" pitchFamily="2" charset="-122"/>
              </a:rPr>
              <a:t>整改</a:t>
            </a:r>
            <a:r>
              <a:rPr lang="zh-CN" altLang="en-US" sz="2400" dirty="0" smtClean="0">
                <a:latin typeface="宋体" pitchFamily="2" charset="-122"/>
                <a:ea typeface="宋体" pitchFamily="2" charset="-122"/>
              </a:rPr>
              <a:t>的记录，无则扣分；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自评文件包括基础评审表打分和自评报告汇总两份，不符扣分；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自评报告完成后在油站员工范围内上墙公示，不符扣分。</a:t>
            </a:r>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3568" y="908720"/>
            <a:ext cx="8178112" cy="5051648"/>
          </a:xfrm>
        </p:spPr>
        <p:txBody>
          <a:bodyPr>
            <a:normAutofit/>
          </a:bodyPr>
          <a:lstStyle/>
          <a:p>
            <a:pPr marL="82296" indent="0">
              <a:buNone/>
            </a:pPr>
            <a:endParaRPr lang="en-US" altLang="zh-CN" sz="9600" dirty="0" smtClean="0">
              <a:latin typeface="华文彩云" pitchFamily="2" charset="-122"/>
              <a:ea typeface="华文彩云" pitchFamily="2" charset="-122"/>
            </a:endParaRPr>
          </a:p>
          <a:p>
            <a:pPr marL="82296" indent="0">
              <a:buNone/>
            </a:pPr>
            <a:r>
              <a:rPr lang="zh-CN" altLang="en-US" sz="9600" dirty="0" smtClean="0">
                <a:latin typeface="华文彩云" pitchFamily="2" charset="-122"/>
                <a:ea typeface="华文彩云" pitchFamily="2" charset="-122"/>
              </a:rPr>
              <a:t>    </a:t>
            </a:r>
            <a:r>
              <a:rPr lang="zh-CN" altLang="en-US" sz="9600" b="1" dirty="0" smtClean="0">
                <a:solidFill>
                  <a:schemeClr val="tx2">
                    <a:lumMod val="50000"/>
                  </a:schemeClr>
                </a:solidFill>
                <a:latin typeface="华文彩云" pitchFamily="2" charset="-122"/>
                <a:ea typeface="华文彩云" pitchFamily="2" charset="-122"/>
              </a:rPr>
              <a:t>谢谢聆听！</a:t>
            </a:r>
            <a:endParaRPr lang="zh-CN" altLang="en-US" sz="9600" b="1" dirty="0">
              <a:solidFill>
                <a:schemeClr val="tx2">
                  <a:lumMod val="50000"/>
                </a:schemeClr>
              </a:solidFill>
              <a:latin typeface="华文彩云" pitchFamily="2" charset="-122"/>
              <a:ea typeface="华文彩云" pitchFamily="2" charset="-122"/>
            </a:endParaRPr>
          </a:p>
        </p:txBody>
      </p:sp>
    </p:spTree>
    <p:extLst>
      <p:ext uri="{BB962C8B-B14F-4D97-AF65-F5344CB8AC3E}">
        <p14:creationId xmlns:p14="http://schemas.microsoft.com/office/powerpoint/2010/main" val="4115689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二、评分原则</a:t>
            </a:r>
            <a:endParaRPr lang="zh-CN" altLang="en-US" dirty="0"/>
          </a:p>
        </p:txBody>
      </p:sp>
      <p:sp>
        <p:nvSpPr>
          <p:cNvPr id="3" name="内容占位符 2"/>
          <p:cNvSpPr>
            <a:spLocks noGrp="1"/>
          </p:cNvSpPr>
          <p:nvPr>
            <p:ph idx="1"/>
          </p:nvPr>
        </p:nvSpPr>
        <p:spPr>
          <a:xfrm>
            <a:off x="1187624" y="1700808"/>
            <a:ext cx="7746064" cy="4800600"/>
          </a:xfrm>
        </p:spPr>
        <p:txBody>
          <a:bodyPr/>
          <a:lstStyle/>
          <a:p>
            <a:pPr lvl="0">
              <a:buClr>
                <a:srgbClr val="3891A7"/>
              </a:buClr>
            </a:pPr>
            <a:r>
              <a:rPr lang="zh-CN" altLang="en-US" sz="2800" dirty="0">
                <a:solidFill>
                  <a:srgbClr val="4F271C">
                    <a:lumMod val="75000"/>
                  </a:srgbClr>
                </a:solidFill>
              </a:rPr>
              <a:t>突出企业安全生产责任制的落实程度；</a:t>
            </a:r>
            <a:endParaRPr lang="en-US" altLang="zh-CN" sz="2800" dirty="0">
              <a:solidFill>
                <a:srgbClr val="4F271C">
                  <a:lumMod val="75000"/>
                </a:srgbClr>
              </a:solidFill>
            </a:endParaRPr>
          </a:p>
          <a:p>
            <a:r>
              <a:rPr lang="zh-CN" altLang="en-US" sz="2800" dirty="0" smtClean="0">
                <a:solidFill>
                  <a:schemeClr val="tx2">
                    <a:lumMod val="75000"/>
                  </a:schemeClr>
                </a:solidFill>
              </a:rPr>
              <a:t>突出作业现场管理；</a:t>
            </a:r>
            <a:endParaRPr lang="en-US" altLang="zh-CN" sz="2800" dirty="0" smtClean="0">
              <a:solidFill>
                <a:schemeClr val="tx2">
                  <a:lumMod val="75000"/>
                </a:schemeClr>
              </a:solidFill>
            </a:endParaRPr>
          </a:p>
          <a:p>
            <a:pPr lvl="0">
              <a:buClr>
                <a:srgbClr val="3891A7"/>
              </a:buClr>
            </a:pPr>
            <a:r>
              <a:rPr lang="zh-CN" altLang="en-US" sz="2800" dirty="0" smtClean="0">
                <a:solidFill>
                  <a:schemeClr val="tx2">
                    <a:lumMod val="75000"/>
                  </a:schemeClr>
                </a:solidFill>
              </a:rPr>
              <a:t>以指导企业标准化创建和管理水平提升目的；</a:t>
            </a:r>
            <a:endParaRPr lang="en-US" altLang="zh-CN" sz="2800" dirty="0" smtClean="0">
              <a:solidFill>
                <a:schemeClr val="tx2">
                  <a:lumMod val="75000"/>
                </a:schemeClr>
              </a:solidFill>
            </a:endParaRPr>
          </a:p>
          <a:p>
            <a:pPr lvl="0">
              <a:buClr>
                <a:srgbClr val="3891A7"/>
              </a:buClr>
            </a:pPr>
            <a:r>
              <a:rPr lang="zh-CN" altLang="en-US" sz="2800" dirty="0" smtClean="0">
                <a:solidFill>
                  <a:srgbClr val="4F271C">
                    <a:lumMod val="75000"/>
                  </a:srgbClr>
                </a:solidFill>
              </a:rPr>
              <a:t>掌握</a:t>
            </a:r>
            <a:r>
              <a:rPr lang="zh-CN" altLang="en-US" sz="2800" dirty="0">
                <a:solidFill>
                  <a:srgbClr val="4F271C">
                    <a:lumMod val="75000"/>
                  </a:srgbClr>
                </a:solidFill>
              </a:rPr>
              <a:t>单条评审标准不符合项扣分尺度</a:t>
            </a:r>
            <a:r>
              <a:rPr lang="zh-CN" altLang="en-US" sz="2800" dirty="0" smtClean="0">
                <a:solidFill>
                  <a:srgbClr val="4F271C">
                    <a:lumMod val="75000"/>
                  </a:srgbClr>
                </a:solidFill>
              </a:rPr>
              <a:t>；</a:t>
            </a:r>
            <a:endParaRPr lang="en-US" altLang="zh-CN" sz="2800" dirty="0" smtClean="0">
              <a:solidFill>
                <a:schemeClr val="tx2">
                  <a:lumMod val="75000"/>
                </a:schemeClr>
              </a:solidFill>
            </a:endParaRPr>
          </a:p>
          <a:p>
            <a:r>
              <a:rPr lang="zh-CN" altLang="en-US" sz="2800" dirty="0" smtClean="0">
                <a:solidFill>
                  <a:schemeClr val="tx2">
                    <a:lumMod val="75000"/>
                  </a:schemeClr>
                </a:solidFill>
              </a:rPr>
              <a:t>集团化管理和单个化管理的区别性；</a:t>
            </a:r>
            <a:endParaRPr lang="en-US" altLang="zh-CN" sz="2800" dirty="0" smtClean="0">
              <a:solidFill>
                <a:schemeClr val="tx2">
                  <a:lumMod val="75000"/>
                </a:schemeClr>
              </a:solidFill>
            </a:endParaRPr>
          </a:p>
          <a:p>
            <a:r>
              <a:rPr lang="zh-CN" altLang="en-US" sz="2800" dirty="0" smtClean="0">
                <a:solidFill>
                  <a:schemeClr val="tx2">
                    <a:lumMod val="75000"/>
                  </a:schemeClr>
                </a:solidFill>
              </a:rPr>
              <a:t>注重企业管理系统性</a:t>
            </a:r>
            <a:r>
              <a:rPr lang="zh-CN" altLang="en-US" sz="2800" smtClean="0">
                <a:solidFill>
                  <a:schemeClr val="tx2">
                    <a:lumMod val="75000"/>
                  </a:schemeClr>
                </a:solidFill>
              </a:rPr>
              <a:t>与标准化要求的</a:t>
            </a:r>
            <a:r>
              <a:rPr lang="zh-CN" altLang="en-US" sz="2800" dirty="0" smtClean="0">
                <a:solidFill>
                  <a:schemeClr val="tx2">
                    <a:lumMod val="75000"/>
                  </a:schemeClr>
                </a:solidFill>
              </a:rPr>
              <a:t>实用性、一致性和长效性。</a:t>
            </a:r>
            <a:endParaRPr lang="en-US" altLang="zh-CN" sz="2800" dirty="0" smtClean="0">
              <a:solidFill>
                <a:schemeClr val="tx2">
                  <a:lumMod val="75000"/>
                </a:schemeClr>
              </a:solidFill>
            </a:endParaRPr>
          </a:p>
          <a:p>
            <a:endParaRPr lang="en-US" altLang="zh-CN" sz="2400" dirty="0" smtClean="0">
              <a:solidFill>
                <a:schemeClr val="tx2">
                  <a:lumMod val="75000"/>
                </a:schemeClr>
              </a:solidFill>
            </a:endParaRPr>
          </a:p>
        </p:txBody>
      </p:sp>
    </p:spTree>
    <p:extLst>
      <p:ext uri="{BB962C8B-B14F-4D97-AF65-F5344CB8AC3E}">
        <p14:creationId xmlns:p14="http://schemas.microsoft.com/office/powerpoint/2010/main" val="3727036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smtClean="0"/>
              <a:t>三、考评标准现场评分说明</a:t>
            </a:r>
            <a:endParaRPr lang="zh-CN" altLang="en-US" b="1" dirty="0"/>
          </a:p>
        </p:txBody>
      </p:sp>
      <p:graphicFrame>
        <p:nvGraphicFramePr>
          <p:cNvPr id="11" name="表格 10"/>
          <p:cNvGraphicFramePr>
            <a:graphicFrameLocks noGrp="1"/>
          </p:cNvGraphicFramePr>
          <p:nvPr>
            <p:extLst>
              <p:ext uri="{D42A27DB-BD31-4B8C-83A1-F6EECF244321}">
                <p14:modId xmlns:p14="http://schemas.microsoft.com/office/powerpoint/2010/main" val="4063897409"/>
              </p:ext>
            </p:extLst>
          </p:nvPr>
        </p:nvGraphicFramePr>
        <p:xfrm>
          <a:off x="467544" y="1340768"/>
          <a:ext cx="8466907" cy="5256584"/>
        </p:xfrm>
        <a:graphic>
          <a:graphicData uri="http://schemas.openxmlformats.org/drawingml/2006/table">
            <a:tbl>
              <a:tblPr/>
              <a:tblGrid>
                <a:gridCol w="525532"/>
                <a:gridCol w="1618305"/>
                <a:gridCol w="1875233"/>
                <a:gridCol w="1369720"/>
                <a:gridCol w="2027053"/>
                <a:gridCol w="525532"/>
                <a:gridCol w="525532"/>
              </a:tblGrid>
              <a:tr h="406638">
                <a:tc gridSpan="7">
                  <a:txBody>
                    <a:bodyPr/>
                    <a:lstStyle/>
                    <a:p>
                      <a:pPr algn="just">
                        <a:lnSpc>
                          <a:spcPts val="1900"/>
                        </a:lnSpc>
                        <a:spcAft>
                          <a:spcPts val="0"/>
                        </a:spcAft>
                      </a:pPr>
                      <a:r>
                        <a:rPr lang="en-US" sz="1000" b="1" kern="100" dirty="0">
                          <a:effectLst/>
                          <a:latin typeface="宋体"/>
                          <a:ea typeface="宋体"/>
                        </a:rPr>
                        <a:t>1</a:t>
                      </a:r>
                      <a:r>
                        <a:rPr lang="zh-CN" sz="1000" b="1" kern="100" dirty="0">
                          <a:effectLst/>
                          <a:latin typeface="Times New Roman"/>
                          <a:ea typeface="宋体"/>
                        </a:rPr>
                        <a:t>法律法规与标准（</a:t>
                      </a:r>
                      <a:r>
                        <a:rPr lang="en-US" sz="1000" b="1" kern="100" dirty="0">
                          <a:effectLst/>
                          <a:latin typeface="Times New Roman"/>
                          <a:ea typeface="宋体"/>
                        </a:rPr>
                        <a:t>100</a:t>
                      </a:r>
                      <a:r>
                        <a:rPr lang="zh-CN" sz="1000" b="1" kern="100" dirty="0">
                          <a:effectLst/>
                          <a:latin typeface="Times New Roman"/>
                          <a:ea typeface="宋体"/>
                        </a:rPr>
                        <a:t>）</a:t>
                      </a:r>
                      <a:r>
                        <a:rPr lang="en-US" sz="1000" b="1" kern="100" dirty="0">
                          <a:effectLst/>
                          <a:latin typeface="Times New Roman"/>
                          <a:ea typeface="宋体"/>
                        </a:rPr>
                        <a:t>             </a:t>
                      </a:r>
                      <a:r>
                        <a:rPr lang="zh-CN" sz="1000" kern="0" dirty="0">
                          <a:effectLst/>
                          <a:latin typeface="Times New Roman"/>
                          <a:ea typeface="宋体"/>
                        </a:rPr>
                        <a:t>（权重系数</a:t>
                      </a:r>
                      <a:r>
                        <a:rPr lang="en-US" sz="1000" kern="0" dirty="0">
                          <a:effectLst/>
                          <a:latin typeface="Times New Roman"/>
                          <a:ea typeface="宋体"/>
                        </a:rPr>
                        <a:t>0.05</a:t>
                      </a:r>
                      <a:r>
                        <a:rPr lang="zh-CN" sz="1000" kern="0" dirty="0">
                          <a:effectLst/>
                          <a:latin typeface="Times New Roman"/>
                          <a:ea typeface="宋体"/>
                        </a:rPr>
                        <a:t>）</a:t>
                      </a:r>
                      <a:r>
                        <a:rPr lang="en-US" sz="1000" b="1" kern="100" dirty="0">
                          <a:effectLst/>
                          <a:latin typeface="宋体"/>
                          <a:ea typeface="宋体"/>
                        </a:rPr>
                        <a:t>                                                              </a:t>
                      </a:r>
                      <a:r>
                        <a:rPr lang="en-US" sz="1000" b="1" kern="100" dirty="0" smtClean="0">
                          <a:effectLst/>
                          <a:latin typeface="宋体"/>
                          <a:ea typeface="宋体"/>
                        </a:rPr>
                        <a:t>   </a:t>
                      </a:r>
                      <a:r>
                        <a:rPr lang="en-US" sz="1000" b="1" kern="100" dirty="0">
                          <a:effectLst/>
                          <a:latin typeface="宋体"/>
                          <a:ea typeface="宋体"/>
                        </a:rPr>
                        <a:t>(</a:t>
                      </a:r>
                      <a:r>
                        <a:rPr lang="zh-CN" sz="1000" b="1" kern="100" dirty="0">
                          <a:effectLst/>
                          <a:latin typeface="Times New Roman"/>
                          <a:ea typeface="宋体"/>
                        </a:rPr>
                        <a:t>评审得分：</a:t>
                      </a:r>
                      <a:r>
                        <a:rPr lang="en-US" sz="1000" b="1" kern="100" dirty="0">
                          <a:effectLst/>
                          <a:latin typeface="Times New Roman"/>
                          <a:ea typeface="宋体"/>
                        </a:rPr>
                        <a:t>   </a:t>
                      </a:r>
                      <a:r>
                        <a:rPr lang="zh-CN" sz="1000" b="1" kern="100" dirty="0">
                          <a:effectLst/>
                          <a:latin typeface="Times New Roman"/>
                          <a:ea typeface="宋体"/>
                        </a:rPr>
                        <a:t>分）</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502513">
                <a:tc>
                  <a:txBody>
                    <a:bodyPr/>
                    <a:lstStyle/>
                    <a:p>
                      <a:pPr algn="ctr">
                        <a:lnSpc>
                          <a:spcPts val="1900"/>
                        </a:lnSpc>
                        <a:spcAft>
                          <a:spcPts val="0"/>
                        </a:spcAft>
                      </a:pPr>
                      <a:r>
                        <a:rPr lang="en-US" sz="1000" b="1" kern="100">
                          <a:effectLst/>
                          <a:latin typeface="宋体"/>
                          <a:ea typeface="宋体"/>
                        </a:rPr>
                        <a:t>B</a:t>
                      </a:r>
                      <a:r>
                        <a:rPr lang="zh-CN" sz="1000" b="1" kern="100">
                          <a:effectLst/>
                          <a:latin typeface="Times New Roman"/>
                          <a:ea typeface="宋体"/>
                        </a:rPr>
                        <a:t>级要素</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800" b="1" kern="100">
                          <a:effectLst/>
                          <a:latin typeface="Times New Roman"/>
                          <a:ea typeface="宋体"/>
                        </a:rPr>
                        <a:t>扣分</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800" b="1" kern="100">
                          <a:effectLst/>
                          <a:latin typeface="Times New Roman"/>
                          <a:ea typeface="宋体"/>
                        </a:rPr>
                        <a:t>备注</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1282">
                <a:tc>
                  <a:txBody>
                    <a:bodyPr/>
                    <a:lstStyle/>
                    <a:p>
                      <a:pPr algn="just">
                        <a:lnSpc>
                          <a:spcPts val="1900"/>
                        </a:lnSpc>
                        <a:spcAft>
                          <a:spcPts val="0"/>
                        </a:spcAft>
                      </a:pPr>
                      <a:r>
                        <a:rPr lang="en-US" sz="1000" b="1" kern="100" dirty="0">
                          <a:effectLst/>
                          <a:latin typeface="宋体"/>
                          <a:ea typeface="宋体"/>
                        </a:rPr>
                        <a:t>1.1</a:t>
                      </a:r>
                      <a:endParaRPr lang="zh-CN" sz="1000" kern="100" dirty="0">
                        <a:effectLst/>
                        <a:latin typeface="Times New Roman"/>
                        <a:ea typeface="宋体"/>
                      </a:endParaRPr>
                    </a:p>
                    <a:p>
                      <a:pPr algn="just">
                        <a:lnSpc>
                          <a:spcPts val="1900"/>
                        </a:lnSpc>
                        <a:spcAft>
                          <a:spcPts val="0"/>
                        </a:spcAft>
                      </a:pPr>
                      <a:r>
                        <a:rPr lang="zh-CN" sz="1000" b="1" kern="100" dirty="0">
                          <a:effectLst/>
                          <a:latin typeface="Times New Roman"/>
                          <a:ea typeface="宋体"/>
                        </a:rPr>
                        <a:t>法律法规和标准的识别和获取（</a:t>
                      </a:r>
                      <a:r>
                        <a:rPr lang="en-US" sz="1000" b="1" kern="100" dirty="0">
                          <a:effectLst/>
                          <a:latin typeface="Times New Roman"/>
                          <a:ea typeface="宋体"/>
                        </a:rPr>
                        <a:t>50</a:t>
                      </a:r>
                      <a:r>
                        <a:rPr lang="zh-CN" sz="1000" b="1" kern="100" dirty="0">
                          <a:effectLst/>
                          <a:latin typeface="Times New Roman"/>
                          <a:ea typeface="宋体"/>
                        </a:rPr>
                        <a:t>）</a:t>
                      </a:r>
                      <a:endParaRPr lang="zh-CN" sz="10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加油站（或上级公司）应建立识别和获取适用的安全生产法律、法规、标准及其他要求的管理制度，明确责任人，确定获取渠道、方式和时机，及时识别和获取，定期更新。</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建立识别和获取的管理制度；</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明确责任人、获取渠道、方式；</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及时识别和获取；</a:t>
                      </a:r>
                    </a:p>
                    <a:p>
                      <a:pPr algn="just">
                        <a:lnSpc>
                          <a:spcPts val="1900"/>
                        </a:lnSpc>
                        <a:spcAft>
                          <a:spcPts val="0"/>
                        </a:spcAft>
                      </a:pPr>
                      <a:r>
                        <a:rPr lang="en-US" sz="1000" kern="100" dirty="0">
                          <a:effectLst/>
                          <a:latin typeface="宋体"/>
                          <a:ea typeface="宋体"/>
                        </a:rPr>
                        <a:t>4.</a:t>
                      </a:r>
                      <a:r>
                        <a:rPr lang="zh-CN" sz="1000" kern="100" dirty="0">
                          <a:effectLst/>
                          <a:latin typeface="Times New Roman"/>
                          <a:ea typeface="宋体"/>
                        </a:rPr>
                        <a:t>形成清单和文本数据库，并定期更新。</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kern="100" dirty="0">
                          <a:effectLst/>
                          <a:latin typeface="Times New Roman"/>
                          <a:ea typeface="宋体"/>
                        </a:rPr>
                        <a:t>查站内文件或电子文档：</a:t>
                      </a:r>
                    </a:p>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识别和获取的制度；</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清单和文本数据库；</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定期更新记录或上级公司共享记录。</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未明确专门人员定期识别和获取，扣</a:t>
                      </a:r>
                      <a:r>
                        <a:rPr lang="en-US" sz="1000" kern="100" dirty="0">
                          <a:effectLst/>
                          <a:latin typeface="Times New Roman"/>
                          <a:ea typeface="宋体"/>
                        </a:rPr>
                        <a:t>50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识别和获取的法律法规标准等，一项不符合扣</a:t>
                      </a:r>
                      <a:r>
                        <a:rPr lang="en-US" sz="1000" kern="100" dirty="0">
                          <a:effectLst/>
                          <a:latin typeface="Times New Roman"/>
                          <a:ea typeface="宋体"/>
                        </a:rPr>
                        <a:t>2</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未识别到条款，一项扣</a:t>
                      </a:r>
                      <a:r>
                        <a:rPr lang="en-US" sz="1000" kern="100" dirty="0">
                          <a:effectLst/>
                          <a:latin typeface="Times New Roman"/>
                          <a:ea typeface="宋体"/>
                        </a:rPr>
                        <a:t>2</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4.</a:t>
                      </a:r>
                      <a:r>
                        <a:rPr lang="zh-CN" sz="1000" kern="100" dirty="0">
                          <a:effectLst/>
                          <a:latin typeface="Times New Roman"/>
                          <a:ea typeface="宋体"/>
                        </a:rPr>
                        <a:t>未形成清单或文本数据库，扣</a:t>
                      </a:r>
                      <a:r>
                        <a:rPr lang="en-US" sz="1000" kern="100" dirty="0">
                          <a:effectLst/>
                          <a:latin typeface="Times New Roman"/>
                          <a:ea typeface="宋体"/>
                        </a:rPr>
                        <a:t>10</a:t>
                      </a:r>
                      <a:r>
                        <a:rPr lang="zh-CN" sz="1000" kern="100" dirty="0">
                          <a:effectLst/>
                          <a:latin typeface="Times New Roman"/>
                          <a:ea typeface="宋体"/>
                        </a:rPr>
                        <a:t>分；</a:t>
                      </a:r>
                    </a:p>
                    <a:p>
                      <a:pPr algn="just">
                        <a:lnSpc>
                          <a:spcPts val="1900"/>
                        </a:lnSpc>
                        <a:spcAft>
                          <a:spcPts val="0"/>
                        </a:spcAft>
                      </a:pPr>
                      <a:r>
                        <a:rPr lang="en-US" sz="1000" kern="100" dirty="0">
                          <a:effectLst/>
                          <a:latin typeface="宋体"/>
                          <a:ea typeface="宋体"/>
                        </a:rPr>
                        <a:t>5.</a:t>
                      </a:r>
                      <a:r>
                        <a:rPr lang="zh-CN" sz="1000" kern="100" dirty="0">
                          <a:effectLst/>
                          <a:latin typeface="Times New Roman"/>
                          <a:ea typeface="宋体"/>
                        </a:rPr>
                        <a:t>未及时更新清单或文本数据库，扣</a:t>
                      </a:r>
                      <a:r>
                        <a:rPr lang="en-US" sz="1000" kern="100" dirty="0">
                          <a:effectLst/>
                          <a:latin typeface="Times New Roman"/>
                          <a:ea typeface="宋体"/>
                        </a:rPr>
                        <a:t>5</a:t>
                      </a:r>
                      <a:r>
                        <a:rPr lang="zh-CN" sz="1000" kern="100" dirty="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6151">
                <a:tc>
                  <a:txBody>
                    <a:bodyPr/>
                    <a:lstStyle/>
                    <a:p>
                      <a:pPr algn="just">
                        <a:lnSpc>
                          <a:spcPts val="1900"/>
                        </a:lnSpc>
                        <a:spcAft>
                          <a:spcPts val="0"/>
                        </a:spcAft>
                      </a:pPr>
                      <a:r>
                        <a:rPr lang="en-US" sz="1000" b="1" kern="100">
                          <a:effectLst/>
                          <a:latin typeface="宋体"/>
                          <a:ea typeface="宋体"/>
                        </a:rPr>
                        <a:t>1.2</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符合性评价</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a:t>
                      </a:r>
                      <a:r>
                        <a:rPr lang="en-US" sz="1000" b="1" kern="100">
                          <a:effectLst/>
                          <a:latin typeface="Times New Roman"/>
                          <a:ea typeface="宋体"/>
                        </a:rPr>
                        <a:t>50</a:t>
                      </a:r>
                      <a:r>
                        <a:rPr lang="zh-CN" sz="1000" b="1" kern="100">
                          <a:effectLst/>
                          <a:latin typeface="Times New Roman"/>
                          <a:ea typeface="宋体"/>
                        </a:rPr>
                        <a:t>）</a:t>
                      </a:r>
                      <a:endParaRPr lang="zh-CN" sz="10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kern="100">
                          <a:effectLst/>
                          <a:latin typeface="Times New Roman"/>
                          <a:ea typeface="宋体"/>
                        </a:rPr>
                        <a:t>加油站（或上级公司）应每年至少</a:t>
                      </a:r>
                      <a:r>
                        <a:rPr lang="en-US" sz="1000" kern="100">
                          <a:effectLst/>
                          <a:latin typeface="Times New Roman"/>
                          <a:ea typeface="宋体"/>
                        </a:rPr>
                        <a:t>1</a:t>
                      </a:r>
                      <a:r>
                        <a:rPr lang="zh-CN" sz="1000" kern="100">
                          <a:effectLst/>
                          <a:latin typeface="Times New Roman"/>
                          <a:ea typeface="宋体"/>
                        </a:rPr>
                        <a:t>次对适用的安全生产法律、法规、标准及其他要求的执行情况进行符合性评价。</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每年至少进行</a:t>
                      </a:r>
                      <a:r>
                        <a:rPr lang="en-US" sz="1000" kern="100" dirty="0">
                          <a:effectLst/>
                          <a:latin typeface="Times New Roman"/>
                          <a:ea typeface="宋体"/>
                        </a:rPr>
                        <a:t>1</a:t>
                      </a:r>
                      <a:r>
                        <a:rPr lang="zh-CN" sz="1000" kern="100" dirty="0">
                          <a:effectLst/>
                          <a:latin typeface="Times New Roman"/>
                          <a:ea typeface="宋体"/>
                        </a:rPr>
                        <a:t>次符合性评价；</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对不符合项进行原因分析，制定整改计划和措施；</a:t>
                      </a:r>
                    </a:p>
                    <a:p>
                      <a:pPr algn="just">
                        <a:lnSpc>
                          <a:spcPts val="1900"/>
                        </a:lnSpc>
                        <a:spcAft>
                          <a:spcPts val="0"/>
                        </a:spcAft>
                      </a:pPr>
                      <a:r>
                        <a:rPr lang="en-US" sz="1000" kern="100" dirty="0">
                          <a:effectLst/>
                          <a:latin typeface="宋体"/>
                          <a:ea typeface="宋体"/>
                        </a:rPr>
                        <a:t>3.</a:t>
                      </a:r>
                      <a:r>
                        <a:rPr lang="zh-CN" sz="1000" kern="100" dirty="0">
                          <a:effectLst/>
                          <a:latin typeface="Times New Roman"/>
                          <a:ea typeface="宋体"/>
                        </a:rPr>
                        <a:t>编制符合性评价报告。</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kern="100" dirty="0">
                          <a:effectLst/>
                          <a:latin typeface="Times New Roman"/>
                          <a:ea typeface="宋体"/>
                        </a:rPr>
                        <a:t>查站内文件：</a:t>
                      </a:r>
                    </a:p>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符合性评价报告；</a:t>
                      </a: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不符合项整改记录。</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1.</a:t>
                      </a:r>
                      <a:r>
                        <a:rPr lang="zh-CN" sz="1000" kern="100" dirty="0">
                          <a:effectLst/>
                          <a:latin typeface="Times New Roman"/>
                          <a:ea typeface="宋体"/>
                        </a:rPr>
                        <a:t>未进行符合性评价，扣</a:t>
                      </a:r>
                      <a:r>
                        <a:rPr lang="en-US" sz="1000" kern="100" dirty="0">
                          <a:effectLst/>
                          <a:latin typeface="Times New Roman"/>
                          <a:ea typeface="宋体"/>
                        </a:rPr>
                        <a:t>50</a:t>
                      </a:r>
                      <a:r>
                        <a:rPr lang="zh-CN" sz="1000" kern="100" dirty="0">
                          <a:effectLst/>
                          <a:latin typeface="Times New Roman"/>
                          <a:ea typeface="宋体"/>
                        </a:rPr>
                        <a:t>分</a:t>
                      </a:r>
                      <a:r>
                        <a:rPr lang="zh-CN" sz="1000" b="1" kern="100" dirty="0">
                          <a:effectLst/>
                          <a:latin typeface="Times New Roman"/>
                          <a:ea typeface="宋体"/>
                        </a:rPr>
                        <a:t>（</a:t>
                      </a:r>
                      <a:r>
                        <a:rPr lang="en-US" sz="1000" b="1" kern="100" dirty="0">
                          <a:effectLst/>
                          <a:latin typeface="Times New Roman"/>
                          <a:ea typeface="宋体"/>
                        </a:rPr>
                        <a:t>B</a:t>
                      </a:r>
                      <a:r>
                        <a:rPr lang="zh-CN" sz="1000" b="1" kern="100" dirty="0">
                          <a:effectLst/>
                          <a:latin typeface="Times New Roman"/>
                          <a:ea typeface="宋体"/>
                        </a:rPr>
                        <a:t>级要素否决项）。</a:t>
                      </a:r>
                      <a:endParaRPr lang="zh-CN" sz="1000" kern="100" dirty="0">
                        <a:effectLst/>
                        <a:latin typeface="Times New Roman"/>
                        <a:ea typeface="宋体"/>
                      </a:endParaRPr>
                    </a:p>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对不符合项未进行原因分析，未制定整改计划或整改措施不落实，一项扣</a:t>
                      </a:r>
                      <a:r>
                        <a:rPr lang="en-US" sz="1000" kern="100" dirty="0">
                          <a:effectLst/>
                          <a:latin typeface="Times New Roman"/>
                          <a:ea typeface="宋体"/>
                        </a:rPr>
                        <a:t>10</a:t>
                      </a:r>
                      <a:r>
                        <a:rPr lang="zh-CN" sz="1000" kern="100" dirty="0">
                          <a:effectLst/>
                          <a:latin typeface="Times New Roman"/>
                          <a:ea typeface="宋体"/>
                        </a:rPr>
                        <a:t>分。</a:t>
                      </a: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en-US" sz="800" kern="100">
                          <a:effectLst/>
                          <a:latin typeface="宋体"/>
                          <a:ea typeface="宋体"/>
                        </a:rPr>
                        <a:t> </a:t>
                      </a:r>
                      <a:endParaRPr lang="zh-CN" sz="800" kern="10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en-US" sz="800" kern="100" dirty="0">
                          <a:effectLst/>
                          <a:latin typeface="宋体"/>
                          <a:ea typeface="宋体"/>
                        </a:rPr>
                        <a:t> </a:t>
                      </a:r>
                      <a:endParaRPr lang="zh-CN" sz="800" kern="100" dirty="0">
                        <a:effectLst/>
                        <a:latin typeface="Times New Roman"/>
                        <a:ea typeface="宋体"/>
                      </a:endParaRPr>
                    </a:p>
                  </a:txBody>
                  <a:tcPr marL="53197" marR="531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50639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lnSpcReduction="10000"/>
          </a:bodyPr>
          <a:lstStyle/>
          <a:p>
            <a:r>
              <a:rPr lang="zh-CN" altLang="en-US" dirty="0" smtClean="0"/>
              <a:t>评分说明：</a:t>
            </a:r>
            <a:endParaRPr lang="en-US" altLang="zh-CN" dirty="0" smtClean="0"/>
          </a:p>
          <a:p>
            <a:r>
              <a:rPr lang="zh-CN" altLang="en-US" sz="2400" dirty="0" smtClean="0">
                <a:solidFill>
                  <a:srgbClr val="FF0000"/>
                </a:solidFill>
                <a:latin typeface="宋体" pitchFamily="2" charset="-122"/>
                <a:ea typeface="宋体" pitchFamily="2" charset="-122"/>
              </a:rPr>
              <a:t>根据评审方法检查文件、记录、现场等，按评审标准对照打分（以下各要素相同）</a:t>
            </a:r>
            <a:r>
              <a:rPr lang="zh-CN" altLang="en-US" sz="2400" dirty="0" smtClean="0">
                <a:latin typeface="宋体" pitchFamily="2" charset="-122"/>
                <a:ea typeface="宋体" pitchFamily="2" charset="-122"/>
              </a:rPr>
              <a:t>；</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2</a:t>
            </a:r>
            <a:r>
              <a:rPr lang="zh-CN" altLang="en-US" sz="2400" dirty="0" smtClean="0">
                <a:latin typeface="宋体" pitchFamily="2" charset="-122"/>
                <a:ea typeface="宋体" pitchFamily="2" charset="-122"/>
              </a:rPr>
              <a:t>条记录的有无，无则扣分；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重点核查清单和数据库的建立，无则扣分；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根据清单和数据库未突出涉及加油站安全生产法律、法规、宁波主要相关规章、条款识别情况酌情扣</a:t>
            </a:r>
            <a:r>
              <a:rPr lang="en-US" altLang="zh-CN" sz="2400" dirty="0" smtClean="0">
                <a:latin typeface="宋体" pitchFamily="2" charset="-122"/>
                <a:ea typeface="宋体" pitchFamily="2" charset="-122"/>
              </a:rPr>
              <a:t>1</a:t>
            </a:r>
            <a:r>
              <a:rPr lang="zh-CN" altLang="en-US" sz="2400" dirty="0" smtClean="0">
                <a:latin typeface="宋体" pitchFamily="2" charset="-122"/>
                <a:ea typeface="宋体" pitchFamily="2" charset="-122"/>
              </a:rPr>
              <a:t>到</a:t>
            </a:r>
            <a:r>
              <a:rPr lang="en-US" altLang="zh-CN" sz="2400" dirty="0" smtClean="0">
                <a:latin typeface="宋体" pitchFamily="2" charset="-122"/>
                <a:ea typeface="宋体" pitchFamily="2" charset="-122"/>
              </a:rPr>
              <a:t>3</a:t>
            </a:r>
            <a:r>
              <a:rPr lang="zh-CN" altLang="en-US" sz="2400" dirty="0" smtClean="0">
                <a:latin typeface="宋体" pitchFamily="2" charset="-122"/>
                <a:ea typeface="宋体" pitchFamily="2" charset="-122"/>
              </a:rPr>
              <a:t>项分；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首次建立清单和符合性评价允许不定期更新和无不符合性情况原因分析（可能在评审提出更新和整改要求；</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集团化管理加油站可以公司统一样式标准。</a:t>
            </a:r>
            <a:endParaRPr lang="en-US" altLang="zh-CN" sz="2400" dirty="0" smtClean="0">
              <a:latin typeface="宋体" pitchFamily="2" charset="-122"/>
              <a:ea typeface="宋体" pitchFamily="2" charset="-122"/>
            </a:endParaRPr>
          </a:p>
          <a:p>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smtClean="0"/>
              <a:t>三、考评标准现场评分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357942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3684171904"/>
              </p:ext>
            </p:extLst>
          </p:nvPr>
        </p:nvGraphicFramePr>
        <p:xfrm>
          <a:off x="539553" y="1268760"/>
          <a:ext cx="8394898" cy="5336200"/>
        </p:xfrm>
        <a:graphic>
          <a:graphicData uri="http://schemas.openxmlformats.org/drawingml/2006/table">
            <a:tbl>
              <a:tblPr/>
              <a:tblGrid>
                <a:gridCol w="447399"/>
                <a:gridCol w="1864160"/>
                <a:gridCol w="1792896"/>
                <a:gridCol w="1836674"/>
                <a:gridCol w="1602203"/>
                <a:gridCol w="432541"/>
                <a:gridCol w="419025"/>
              </a:tblGrid>
              <a:tr h="402983">
                <a:tc gridSpan="7">
                  <a:txBody>
                    <a:bodyPr/>
                    <a:lstStyle/>
                    <a:p>
                      <a:pPr algn="just">
                        <a:lnSpc>
                          <a:spcPts val="1900"/>
                        </a:lnSpc>
                        <a:spcAft>
                          <a:spcPts val="0"/>
                        </a:spcAft>
                      </a:pPr>
                      <a:r>
                        <a:rPr lang="en-US" sz="1000" b="1" kern="100" dirty="0">
                          <a:effectLst/>
                          <a:latin typeface="宋体"/>
                          <a:ea typeface="宋体"/>
                        </a:rPr>
                        <a:t>2 </a:t>
                      </a:r>
                      <a:r>
                        <a:rPr lang="zh-CN" sz="1000" b="1" kern="100" dirty="0">
                          <a:effectLst/>
                          <a:latin typeface="Times New Roman"/>
                          <a:ea typeface="宋体"/>
                        </a:rPr>
                        <a:t>机构和职责（</a:t>
                      </a:r>
                      <a:r>
                        <a:rPr lang="en-US" sz="1000" b="1" kern="100" dirty="0">
                          <a:effectLst/>
                          <a:latin typeface="Times New Roman"/>
                          <a:ea typeface="宋体"/>
                        </a:rPr>
                        <a:t>100</a:t>
                      </a:r>
                      <a:r>
                        <a:rPr lang="zh-CN" sz="1000" b="1" kern="100" dirty="0">
                          <a:effectLst/>
                          <a:latin typeface="Times New Roman"/>
                          <a:ea typeface="宋体"/>
                        </a:rPr>
                        <a:t>）</a:t>
                      </a:r>
                      <a:r>
                        <a:rPr lang="en-US" sz="1000" b="1" kern="100" dirty="0">
                          <a:effectLst/>
                          <a:latin typeface="Times New Roman"/>
                          <a:ea typeface="宋体"/>
                        </a:rPr>
                        <a:t>                             </a:t>
                      </a:r>
                      <a:r>
                        <a:rPr lang="zh-CN" sz="1000" kern="0" dirty="0">
                          <a:effectLst/>
                          <a:latin typeface="Times New Roman"/>
                          <a:ea typeface="宋体"/>
                        </a:rPr>
                        <a:t>（权重系数</a:t>
                      </a:r>
                      <a:r>
                        <a:rPr lang="en-US" sz="1000" kern="0" dirty="0">
                          <a:effectLst/>
                          <a:latin typeface="Times New Roman"/>
                          <a:ea typeface="宋体"/>
                        </a:rPr>
                        <a:t>0.05</a:t>
                      </a:r>
                      <a:r>
                        <a:rPr lang="zh-CN" sz="1000" kern="0" dirty="0">
                          <a:effectLst/>
                          <a:latin typeface="Times New Roman"/>
                          <a:ea typeface="宋体"/>
                        </a:rPr>
                        <a:t>）</a:t>
                      </a:r>
                      <a:r>
                        <a:rPr lang="en-US" sz="1000" b="1" kern="100" dirty="0">
                          <a:effectLst/>
                          <a:latin typeface="宋体"/>
                          <a:ea typeface="宋体"/>
                        </a:rPr>
                        <a:t>                                                            (</a:t>
                      </a:r>
                      <a:r>
                        <a:rPr lang="zh-CN" sz="1000" b="1" kern="100" dirty="0">
                          <a:effectLst/>
                          <a:latin typeface="Times New Roman"/>
                          <a:ea typeface="宋体"/>
                        </a:rPr>
                        <a:t>评审得分：</a:t>
                      </a:r>
                      <a:r>
                        <a:rPr lang="en-US" sz="1000" b="1" kern="100" dirty="0">
                          <a:effectLst/>
                          <a:latin typeface="Times New Roman"/>
                          <a:ea typeface="宋体"/>
                        </a:rPr>
                        <a:t>   </a:t>
                      </a:r>
                      <a:r>
                        <a:rPr lang="zh-CN" sz="1000" b="1" kern="100" dirty="0">
                          <a:effectLst/>
                          <a:latin typeface="Times New Roman"/>
                          <a:ea typeface="宋体"/>
                        </a:rPr>
                        <a:t>分）</a:t>
                      </a:r>
                      <a:endParaRPr lang="zh-CN" sz="1000" kern="100" dirty="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402983">
                <a:tc>
                  <a:txBody>
                    <a:bodyPr/>
                    <a:lstStyle/>
                    <a:p>
                      <a:pPr algn="ctr">
                        <a:lnSpc>
                          <a:spcPts val="1900"/>
                        </a:lnSpc>
                        <a:spcAft>
                          <a:spcPts val="0"/>
                        </a:spcAft>
                      </a:pPr>
                      <a:r>
                        <a:rPr lang="en-US" sz="1000" b="1" kern="100">
                          <a:effectLst/>
                          <a:latin typeface="宋体"/>
                          <a:ea typeface="宋体"/>
                        </a:rPr>
                        <a:t>B</a:t>
                      </a:r>
                      <a:r>
                        <a:rPr lang="zh-CN" sz="1000" b="1" kern="100">
                          <a:effectLst/>
                          <a:latin typeface="Times New Roman"/>
                          <a:ea typeface="宋体"/>
                        </a:rPr>
                        <a:t>级要素</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标准化要求</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加油站达标标准</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评审方法</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a:effectLst/>
                          <a:latin typeface="Times New Roman"/>
                          <a:ea typeface="宋体"/>
                        </a:rPr>
                        <a:t>评审标准</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dirty="0">
                          <a:effectLst/>
                          <a:latin typeface="Times New Roman"/>
                          <a:ea typeface="宋体"/>
                        </a:rPr>
                        <a:t>扣分</a:t>
                      </a:r>
                      <a:endParaRPr lang="zh-CN" sz="1000" kern="100" dirty="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900"/>
                        </a:lnSpc>
                        <a:spcAft>
                          <a:spcPts val="0"/>
                        </a:spcAft>
                      </a:pPr>
                      <a:r>
                        <a:rPr lang="zh-CN" sz="1000" b="1" kern="100" dirty="0">
                          <a:effectLst/>
                          <a:latin typeface="Times New Roman"/>
                          <a:ea typeface="宋体"/>
                        </a:rPr>
                        <a:t>备注</a:t>
                      </a:r>
                      <a:endParaRPr lang="zh-CN" sz="1000" kern="100" dirty="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4916">
                <a:tc>
                  <a:txBody>
                    <a:bodyPr/>
                    <a:lstStyle/>
                    <a:p>
                      <a:pPr algn="just">
                        <a:lnSpc>
                          <a:spcPts val="1900"/>
                        </a:lnSpc>
                        <a:spcAft>
                          <a:spcPts val="0"/>
                        </a:spcAft>
                      </a:pPr>
                      <a:r>
                        <a:rPr lang="en-US" sz="1000" b="1" kern="100">
                          <a:effectLst/>
                          <a:latin typeface="宋体"/>
                          <a:ea typeface="宋体"/>
                        </a:rPr>
                        <a:t>2.1</a:t>
                      </a:r>
                      <a:r>
                        <a:rPr lang="zh-CN" sz="1000" b="1" kern="100">
                          <a:effectLst/>
                          <a:latin typeface="Times New Roman"/>
                          <a:ea typeface="宋体"/>
                        </a:rPr>
                        <a:t>方针目标（</a:t>
                      </a:r>
                      <a:r>
                        <a:rPr lang="en-US" sz="1000" b="1" kern="100">
                          <a:effectLst/>
                          <a:latin typeface="Times New Roman"/>
                          <a:ea typeface="宋体"/>
                        </a:rPr>
                        <a:t>20</a:t>
                      </a:r>
                      <a:r>
                        <a:rPr lang="zh-CN" sz="1000" b="1" kern="100">
                          <a:effectLst/>
                          <a:latin typeface="Times New Roman"/>
                          <a:ea typeface="宋体"/>
                        </a:rPr>
                        <a:t>）</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加油站（或上级公司）应坚持“安全第一，预防为主，综合治理”的安全生产方针。组织签订安全目标责任书，确定量化的年度安全工作目标，并予以考核。</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 </a:t>
                      </a:r>
                      <a:r>
                        <a:rPr lang="zh-CN" sz="1000" kern="100">
                          <a:effectLst/>
                          <a:latin typeface="Times New Roman"/>
                          <a:ea typeface="宋体"/>
                        </a:rPr>
                        <a:t>加油站将年度安全目标分解到各员工，签订安全生产目标责任书；</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加油站制订年度安全工作计划；</a:t>
                      </a:r>
                    </a:p>
                    <a:p>
                      <a:pPr algn="just">
                        <a:lnSpc>
                          <a:spcPts val="1900"/>
                        </a:lnSpc>
                        <a:spcAft>
                          <a:spcPts val="0"/>
                        </a:spcAft>
                      </a:pPr>
                      <a:r>
                        <a:rPr lang="en-US" sz="1000" kern="100">
                          <a:effectLst/>
                          <a:latin typeface="宋体"/>
                          <a:ea typeface="宋体"/>
                        </a:rPr>
                        <a:t>3.</a:t>
                      </a:r>
                      <a:r>
                        <a:rPr lang="zh-CN" sz="1000" kern="100">
                          <a:effectLst/>
                          <a:latin typeface="Times New Roman"/>
                          <a:ea typeface="宋体"/>
                        </a:rPr>
                        <a:t>定期考核目标完成情况。</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kern="100">
                          <a:effectLst/>
                          <a:latin typeface="Times New Roman"/>
                          <a:ea typeface="宋体"/>
                        </a:rPr>
                        <a:t>查站内文件：</a:t>
                      </a: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加油站的安全生产目标责任书；</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加油站年度安全工作计划；</a:t>
                      </a:r>
                    </a:p>
                    <a:p>
                      <a:pPr algn="just">
                        <a:lnSpc>
                          <a:spcPts val="1900"/>
                        </a:lnSpc>
                        <a:spcAft>
                          <a:spcPts val="0"/>
                        </a:spcAft>
                      </a:pPr>
                      <a:r>
                        <a:rPr lang="en-US" sz="1000" kern="100">
                          <a:effectLst/>
                          <a:latin typeface="宋体"/>
                          <a:ea typeface="宋体"/>
                        </a:rPr>
                        <a:t>3.</a:t>
                      </a:r>
                      <a:r>
                        <a:rPr lang="zh-CN" sz="1000" kern="100">
                          <a:effectLst/>
                          <a:latin typeface="Times New Roman"/>
                          <a:ea typeface="宋体"/>
                        </a:rPr>
                        <a:t>安全生产目标责任书的考核与奖惩记录。</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未签订加油站的安全目标责任书，扣</a:t>
                      </a:r>
                      <a:r>
                        <a:rPr lang="en-US" sz="1000" kern="100">
                          <a:effectLst/>
                          <a:latin typeface="Times New Roman"/>
                          <a:ea typeface="宋体"/>
                        </a:rPr>
                        <a:t>20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加油站未制定年度安全生产工作计划，扣</a:t>
                      </a:r>
                      <a:r>
                        <a:rPr lang="en-US" sz="1000" kern="100">
                          <a:effectLst/>
                          <a:latin typeface="Times New Roman"/>
                          <a:ea typeface="宋体"/>
                        </a:rPr>
                        <a:t>4</a:t>
                      </a:r>
                      <a:r>
                        <a:rPr lang="zh-CN" sz="1000" kern="100">
                          <a:effectLst/>
                          <a:latin typeface="Times New Roman"/>
                          <a:ea typeface="宋体"/>
                        </a:rPr>
                        <a:t>分；</a:t>
                      </a:r>
                    </a:p>
                    <a:p>
                      <a:pPr algn="just">
                        <a:lnSpc>
                          <a:spcPts val="1900"/>
                        </a:lnSpc>
                        <a:spcAft>
                          <a:spcPts val="0"/>
                        </a:spcAft>
                      </a:pPr>
                      <a:r>
                        <a:rPr lang="en-US" sz="1000" kern="100">
                          <a:effectLst/>
                          <a:latin typeface="宋体"/>
                          <a:ea typeface="宋体"/>
                        </a:rPr>
                        <a:t>3.</a:t>
                      </a:r>
                      <a:r>
                        <a:rPr lang="zh-CN" sz="1000" kern="100">
                          <a:effectLst/>
                          <a:latin typeface="Times New Roman"/>
                          <a:ea typeface="宋体"/>
                        </a:rPr>
                        <a:t>未定期考核，扣</a:t>
                      </a:r>
                      <a:r>
                        <a:rPr lang="en-US" sz="1000" kern="100">
                          <a:effectLst/>
                          <a:latin typeface="Times New Roman"/>
                          <a:ea typeface="宋体"/>
                        </a:rPr>
                        <a:t>4</a:t>
                      </a:r>
                      <a:r>
                        <a:rPr lang="zh-CN" sz="1000" kern="100">
                          <a:effectLst/>
                          <a:latin typeface="Times New Roman"/>
                          <a:ea typeface="宋体"/>
                        </a:rPr>
                        <a:t>分；</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b="1"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b="1"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6752">
                <a:tc rowSpan="2">
                  <a:txBody>
                    <a:bodyPr/>
                    <a:lstStyle/>
                    <a:p>
                      <a:pPr algn="just">
                        <a:lnSpc>
                          <a:spcPts val="1900"/>
                        </a:lnSpc>
                        <a:spcAft>
                          <a:spcPts val="0"/>
                        </a:spcAft>
                      </a:pPr>
                      <a:r>
                        <a:rPr lang="en-US" sz="1000" b="1" kern="100">
                          <a:effectLst/>
                          <a:latin typeface="宋体"/>
                          <a:ea typeface="宋体"/>
                        </a:rPr>
                        <a:t>2.2</a:t>
                      </a:r>
                      <a:r>
                        <a:rPr lang="zh-CN" sz="1000" b="1" kern="100">
                          <a:effectLst/>
                          <a:latin typeface="Times New Roman"/>
                          <a:ea typeface="宋体"/>
                        </a:rPr>
                        <a:t>负责人（</a:t>
                      </a:r>
                      <a:r>
                        <a:rPr lang="en-US" sz="1000" b="1" kern="100">
                          <a:effectLst/>
                          <a:latin typeface="Times New Roman"/>
                          <a:ea typeface="宋体"/>
                        </a:rPr>
                        <a:t>20</a:t>
                      </a:r>
                      <a:r>
                        <a:rPr lang="zh-CN" sz="1000" b="1" kern="100">
                          <a:effectLst/>
                          <a:latin typeface="Times New Roman"/>
                          <a:ea typeface="宋体"/>
                        </a:rPr>
                        <a:t>）</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 加油站主要负责人（或站长，下同）应全面负责加油站安全生产工作，并作出明确的安全承诺。</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、主要负责人（或站长，下同）的安全承诺或责任书。</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marL="24765" algn="just">
                        <a:lnSpc>
                          <a:spcPts val="1900"/>
                        </a:lnSpc>
                        <a:spcAft>
                          <a:spcPts val="0"/>
                        </a:spcAft>
                      </a:pPr>
                      <a:r>
                        <a:rPr lang="en-US" sz="1000" kern="100">
                          <a:effectLst/>
                          <a:latin typeface="宋体"/>
                          <a:ea typeface="宋体"/>
                        </a:rPr>
                        <a:t>1.</a:t>
                      </a:r>
                      <a:r>
                        <a:rPr lang="zh-CN" sz="1000" kern="100">
                          <a:effectLst/>
                          <a:latin typeface="Times New Roman"/>
                          <a:ea typeface="宋体"/>
                        </a:rPr>
                        <a:t>主要负责人（或站长，下同）安全承诺书或责任书。</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tabLst>
                          <a:tab pos="156845" algn="l"/>
                        </a:tabLst>
                      </a:pPr>
                      <a:r>
                        <a:rPr lang="en-US" sz="1000" kern="100">
                          <a:effectLst/>
                          <a:latin typeface="宋体"/>
                          <a:ea typeface="宋体"/>
                        </a:rPr>
                        <a:t>1.</a:t>
                      </a:r>
                      <a:r>
                        <a:rPr lang="zh-CN" sz="1000" kern="100">
                          <a:effectLst/>
                          <a:latin typeface="Times New Roman"/>
                          <a:ea typeface="宋体"/>
                        </a:rPr>
                        <a:t>主要负责人（或站长，下同）未签订安全承诺或责任书，扣</a:t>
                      </a:r>
                      <a:r>
                        <a:rPr lang="en-US" sz="1000" kern="100">
                          <a:effectLst/>
                          <a:latin typeface="Times New Roman"/>
                          <a:ea typeface="宋体"/>
                        </a:rPr>
                        <a:t>20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8949">
                <a:tc vMerge="1">
                  <a:txBody>
                    <a:bodyPr/>
                    <a:lstStyle/>
                    <a:p>
                      <a:endParaRPr lang="zh-CN" altLang="en-US"/>
                    </a:p>
                  </a:txBody>
                  <a:tcPr/>
                </a:tc>
                <a:tc>
                  <a:txBody>
                    <a:bodyPr/>
                    <a:lstStyle/>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、加油站主要负责人应定期组织召开安全生产会议。</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、主要负责人定期组织召开安全生产会议。</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查安全生产会议记录或纪要（至少每月一次）。</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dirty="0">
                          <a:effectLst/>
                          <a:latin typeface="宋体"/>
                          <a:ea typeface="宋体"/>
                        </a:rPr>
                        <a:t>2.</a:t>
                      </a:r>
                      <a:r>
                        <a:rPr lang="zh-CN" sz="1000" kern="100" dirty="0">
                          <a:effectLst/>
                          <a:latin typeface="Times New Roman"/>
                          <a:ea typeface="宋体"/>
                        </a:rPr>
                        <a:t>主要负责人未定期召开安全生产会议，缺少一次会议记录，扣</a:t>
                      </a:r>
                      <a:r>
                        <a:rPr lang="en-US" sz="1000" kern="100" dirty="0">
                          <a:effectLst/>
                          <a:latin typeface="Times New Roman"/>
                          <a:ea typeface="宋体"/>
                        </a:rPr>
                        <a:t>10</a:t>
                      </a:r>
                      <a:r>
                        <a:rPr lang="zh-CN" sz="1000" kern="100" dirty="0">
                          <a:effectLst/>
                          <a:latin typeface="Times New Roman"/>
                          <a:ea typeface="宋体"/>
                        </a:rPr>
                        <a:t>分。</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dirty="0">
                          <a:effectLst/>
                          <a:latin typeface="宋体"/>
                          <a:ea typeface="宋体"/>
                        </a:rPr>
                        <a:t> </a:t>
                      </a:r>
                      <a:endParaRPr lang="zh-CN" sz="700" kern="100" dirty="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248688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、考评标准现场评分说明</a:t>
            </a:r>
            <a:endParaRPr lang="zh-CN" altLang="en-US" dirty="0"/>
          </a:p>
        </p:txBody>
      </p:sp>
      <p:graphicFrame>
        <p:nvGraphicFramePr>
          <p:cNvPr id="2" name="表格 1"/>
          <p:cNvGraphicFramePr>
            <a:graphicFrameLocks noGrp="1"/>
          </p:cNvGraphicFramePr>
          <p:nvPr>
            <p:extLst>
              <p:ext uri="{D42A27DB-BD31-4B8C-83A1-F6EECF244321}">
                <p14:modId xmlns:p14="http://schemas.microsoft.com/office/powerpoint/2010/main" val="276033832"/>
              </p:ext>
            </p:extLst>
          </p:nvPr>
        </p:nvGraphicFramePr>
        <p:xfrm>
          <a:off x="395536" y="1412776"/>
          <a:ext cx="8466905" cy="5093598"/>
        </p:xfrm>
        <a:graphic>
          <a:graphicData uri="http://schemas.openxmlformats.org/drawingml/2006/table">
            <a:tbl>
              <a:tblPr/>
              <a:tblGrid>
                <a:gridCol w="576064"/>
                <a:gridCol w="1584176"/>
                <a:gridCol w="1800200"/>
                <a:gridCol w="1440160"/>
                <a:gridCol w="2207436"/>
                <a:gridCol w="436251"/>
                <a:gridCol w="422618"/>
              </a:tblGrid>
              <a:tr h="2045559">
                <a:tc>
                  <a:txBody>
                    <a:bodyPr/>
                    <a:lstStyle/>
                    <a:p>
                      <a:pPr algn="just">
                        <a:lnSpc>
                          <a:spcPts val="1900"/>
                        </a:lnSpc>
                        <a:spcAft>
                          <a:spcPts val="0"/>
                        </a:spcAft>
                      </a:pPr>
                      <a:r>
                        <a:rPr lang="en-US" sz="1000" b="1" kern="100">
                          <a:effectLst/>
                          <a:latin typeface="宋体"/>
                          <a:ea typeface="宋体"/>
                        </a:rPr>
                        <a:t>2.3</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职责（</a:t>
                      </a:r>
                      <a:r>
                        <a:rPr lang="en-US" sz="1000" b="1" kern="100">
                          <a:effectLst/>
                          <a:latin typeface="Times New Roman"/>
                          <a:ea typeface="宋体"/>
                        </a:rPr>
                        <a:t>30</a:t>
                      </a:r>
                      <a:r>
                        <a:rPr lang="zh-CN" sz="1000" b="1" kern="100">
                          <a:effectLst/>
                          <a:latin typeface="Times New Roman"/>
                          <a:ea typeface="宋体"/>
                        </a:rPr>
                        <a:t>）</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加油站应制定主要负责人、各级管理人员和从业人员的安全职责，并予以考核</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、明确管理人员的安全职责，做到“一岗一责”；</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、明确从业人员安全职责，做到“一岗一责”。</a:t>
                      </a:r>
                    </a:p>
                    <a:p>
                      <a:pPr algn="just">
                        <a:lnSpc>
                          <a:spcPts val="1900"/>
                        </a:lnSpc>
                        <a:spcAft>
                          <a:spcPts val="0"/>
                        </a:spcAft>
                      </a:pPr>
                      <a:r>
                        <a:rPr lang="en-US" sz="1000" kern="100">
                          <a:effectLst/>
                          <a:latin typeface="宋体"/>
                          <a:ea typeface="宋体"/>
                        </a:rPr>
                        <a:t>3</a:t>
                      </a:r>
                      <a:r>
                        <a:rPr lang="zh-CN" sz="1000" kern="100">
                          <a:effectLst/>
                          <a:latin typeface="Times New Roman"/>
                          <a:ea typeface="宋体"/>
                        </a:rPr>
                        <a:t>、明确主要负责人、管理人员、从业人员的安全考核</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marL="342900" lvl="0" indent="-342900" algn="just">
                        <a:lnSpc>
                          <a:spcPts val="1900"/>
                        </a:lnSpc>
                        <a:spcAft>
                          <a:spcPts val="0"/>
                        </a:spcAft>
                        <a:buFont typeface="+mj-lt"/>
                        <a:buAutoNum type="arabicPeriod"/>
                      </a:pPr>
                      <a:r>
                        <a:rPr lang="zh-CN" sz="1000" kern="100">
                          <a:effectLst/>
                          <a:latin typeface="Times New Roman"/>
                          <a:ea typeface="宋体"/>
                        </a:rPr>
                        <a:t>安全生产责任及考核制度。</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tabLst>
                          <a:tab pos="337185" algn="l"/>
                        </a:tabLst>
                      </a:pPr>
                      <a:r>
                        <a:rPr lang="en-US" sz="1000" kern="100">
                          <a:effectLst/>
                          <a:latin typeface="宋体"/>
                          <a:ea typeface="宋体"/>
                        </a:rPr>
                        <a:t>1</a:t>
                      </a:r>
                      <a:r>
                        <a:rPr lang="zh-CN" sz="1000" kern="100">
                          <a:effectLst/>
                          <a:latin typeface="Times New Roman"/>
                          <a:ea typeface="宋体"/>
                        </a:rPr>
                        <a:t>、未建立安全生产责任制，扣</a:t>
                      </a:r>
                      <a:r>
                        <a:rPr lang="en-US" sz="1000" kern="100">
                          <a:effectLst/>
                          <a:latin typeface="Times New Roman"/>
                          <a:ea typeface="宋体"/>
                        </a:rPr>
                        <a:t>100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A</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tabLst>
                          <a:tab pos="337185" algn="l"/>
                        </a:tabLst>
                      </a:pPr>
                      <a:r>
                        <a:rPr lang="en-US" sz="1000" kern="100">
                          <a:effectLst/>
                          <a:latin typeface="宋体"/>
                          <a:ea typeface="宋体"/>
                        </a:rPr>
                        <a:t>2</a:t>
                      </a:r>
                      <a:r>
                        <a:rPr lang="zh-CN" sz="1000" kern="100">
                          <a:effectLst/>
                          <a:latin typeface="Times New Roman"/>
                          <a:ea typeface="宋体"/>
                        </a:rPr>
                        <a:t>、主要负责人对其安全职责不清楚，最高扣</a:t>
                      </a:r>
                      <a:r>
                        <a:rPr lang="en-US" sz="1000" kern="100">
                          <a:effectLst/>
                          <a:latin typeface="Times New Roman"/>
                          <a:ea typeface="宋体"/>
                        </a:rPr>
                        <a:t>30</a:t>
                      </a:r>
                      <a:r>
                        <a:rPr lang="zh-CN" sz="1000" kern="100">
                          <a:effectLst/>
                          <a:latin typeface="Times New Roman"/>
                          <a:ea typeface="宋体"/>
                        </a:rPr>
                        <a:t>分</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tabLst>
                          <a:tab pos="337185" algn="l"/>
                        </a:tabLst>
                      </a:pPr>
                      <a:r>
                        <a:rPr lang="en-US" sz="1000" kern="100">
                          <a:effectLst/>
                          <a:latin typeface="宋体"/>
                          <a:ea typeface="宋体"/>
                        </a:rPr>
                        <a:t>3.</a:t>
                      </a:r>
                      <a:r>
                        <a:rPr lang="zh-CN" sz="1000" kern="100">
                          <a:effectLst/>
                          <a:latin typeface="Times New Roman"/>
                          <a:ea typeface="宋体"/>
                        </a:rPr>
                        <a:t>安全职责与其所在岗位职责不符合，一项扣</a:t>
                      </a:r>
                      <a:r>
                        <a:rPr lang="en-US" sz="1000" kern="100">
                          <a:effectLst/>
                          <a:latin typeface="Times New Roman"/>
                          <a:ea typeface="宋体"/>
                        </a:rPr>
                        <a:t>10</a:t>
                      </a:r>
                      <a:r>
                        <a:rPr lang="zh-CN" sz="1000" kern="100">
                          <a:effectLst/>
                          <a:latin typeface="Times New Roman"/>
                          <a:ea typeface="宋体"/>
                        </a:rPr>
                        <a:t>分。</a:t>
                      </a:r>
                    </a:p>
                    <a:p>
                      <a:pPr algn="just">
                        <a:lnSpc>
                          <a:spcPts val="1900"/>
                        </a:lnSpc>
                        <a:spcAft>
                          <a:spcPts val="0"/>
                        </a:spcAft>
                        <a:tabLst>
                          <a:tab pos="337185" algn="l"/>
                        </a:tabLst>
                      </a:pPr>
                      <a:r>
                        <a:rPr lang="en-US" sz="1000" kern="100">
                          <a:effectLst/>
                          <a:latin typeface="宋体"/>
                          <a:ea typeface="宋体"/>
                        </a:rPr>
                        <a:t>4.</a:t>
                      </a:r>
                      <a:r>
                        <a:rPr lang="zh-CN" sz="1000" kern="100">
                          <a:effectLst/>
                          <a:latin typeface="Times New Roman"/>
                          <a:ea typeface="宋体"/>
                        </a:rPr>
                        <a:t>未制定安全生产考核制度扣</a:t>
                      </a:r>
                      <a:r>
                        <a:rPr lang="en-US" sz="1000" kern="100">
                          <a:effectLst/>
                          <a:latin typeface="Times New Roman"/>
                          <a:ea typeface="宋体"/>
                        </a:rPr>
                        <a:t>15</a:t>
                      </a:r>
                      <a:r>
                        <a:rPr lang="zh-CN" sz="1000" kern="100">
                          <a:effectLst/>
                          <a:latin typeface="Times New Roman"/>
                          <a:ea typeface="宋体"/>
                        </a:rPr>
                        <a:t>分。</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tabLst>
                          <a:tab pos="337185" algn="l"/>
                        </a:tabLst>
                      </a:pPr>
                      <a:r>
                        <a:rPr lang="en-US" sz="700"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tabLst>
                          <a:tab pos="337185" algn="l"/>
                        </a:tabLst>
                      </a:pPr>
                      <a:r>
                        <a:rPr lang="en-US" sz="700"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68891">
                <a:tc>
                  <a:txBody>
                    <a:bodyPr/>
                    <a:lstStyle/>
                    <a:p>
                      <a:pPr algn="just">
                        <a:lnSpc>
                          <a:spcPts val="1900"/>
                        </a:lnSpc>
                        <a:spcAft>
                          <a:spcPts val="0"/>
                        </a:spcAft>
                      </a:pPr>
                      <a:r>
                        <a:rPr lang="en-US" sz="1000" b="1" kern="100">
                          <a:effectLst/>
                          <a:latin typeface="宋体"/>
                          <a:ea typeface="宋体"/>
                        </a:rPr>
                        <a:t>2.4</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组织机构（</a:t>
                      </a:r>
                      <a:r>
                        <a:rPr lang="en-US" sz="1000" b="1" kern="100">
                          <a:effectLst/>
                          <a:latin typeface="Times New Roman"/>
                          <a:ea typeface="宋体"/>
                        </a:rPr>
                        <a:t>20</a:t>
                      </a:r>
                      <a:r>
                        <a:rPr lang="zh-CN" sz="1000" b="1" kern="100">
                          <a:effectLst/>
                          <a:latin typeface="Times New Roman"/>
                          <a:ea typeface="宋体"/>
                        </a:rPr>
                        <a:t>）</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加油站应设置安全生产小组，配备专（兼）职安全生产管理人员。</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、设置安全小组，配备专（兼）职安全管理人员。</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安全小组设置资料。</a:t>
                      </a:r>
                    </a:p>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安管员的任命文件。</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tabLst>
                          <a:tab pos="337185" algn="l"/>
                        </a:tabLst>
                      </a:pPr>
                      <a:r>
                        <a:rPr lang="en-US" sz="1000" kern="100">
                          <a:effectLst/>
                          <a:latin typeface="宋体"/>
                          <a:ea typeface="宋体"/>
                        </a:rPr>
                        <a:t>1.</a:t>
                      </a:r>
                      <a:r>
                        <a:rPr lang="zh-CN" sz="1000" kern="100">
                          <a:effectLst/>
                          <a:latin typeface="Times New Roman"/>
                          <a:ea typeface="宋体"/>
                        </a:rPr>
                        <a:t>未设置安全生产小组，扣</a:t>
                      </a:r>
                      <a:r>
                        <a:rPr lang="en-US" sz="1000" kern="100">
                          <a:effectLst/>
                          <a:latin typeface="Times New Roman"/>
                          <a:ea typeface="宋体"/>
                        </a:rPr>
                        <a:t>20</a:t>
                      </a:r>
                      <a:r>
                        <a:rPr lang="zh-CN" sz="1000" kern="100">
                          <a:effectLst/>
                          <a:latin typeface="Times New Roman"/>
                          <a:ea typeface="宋体"/>
                        </a:rPr>
                        <a:t>分 。</a:t>
                      </a:r>
                      <a:r>
                        <a:rPr lang="zh-CN" sz="1000" b="1" kern="100">
                          <a:effectLst/>
                          <a:latin typeface="Times New Roman"/>
                          <a:ea typeface="宋体"/>
                        </a:rPr>
                        <a:t>（</a:t>
                      </a:r>
                      <a:r>
                        <a:rPr lang="en-US" sz="1000" b="1" kern="100">
                          <a:effectLst/>
                          <a:latin typeface="Times New Roman"/>
                          <a:ea typeface="宋体"/>
                        </a:rPr>
                        <a:t>B</a:t>
                      </a:r>
                      <a:r>
                        <a:rPr lang="zh-CN" sz="1000" b="1" kern="100">
                          <a:effectLst/>
                          <a:latin typeface="Times New Roman"/>
                          <a:ea typeface="宋体"/>
                        </a:rPr>
                        <a:t>级要素否决项）。</a:t>
                      </a:r>
                      <a:endParaRPr lang="zh-CN" sz="1000" kern="100">
                        <a:effectLst/>
                        <a:latin typeface="Times New Roman"/>
                        <a:ea typeface="宋体"/>
                      </a:endParaRPr>
                    </a:p>
                    <a:p>
                      <a:pPr algn="just">
                        <a:lnSpc>
                          <a:spcPts val="1900"/>
                        </a:lnSpc>
                        <a:spcAft>
                          <a:spcPts val="0"/>
                        </a:spcAft>
                        <a:tabLst>
                          <a:tab pos="337185" algn="l"/>
                        </a:tabLst>
                      </a:pPr>
                      <a:r>
                        <a:rPr lang="en-US" sz="1000" kern="100">
                          <a:effectLst/>
                          <a:latin typeface="宋体"/>
                          <a:ea typeface="宋体"/>
                        </a:rPr>
                        <a:t>2.</a:t>
                      </a:r>
                      <a:r>
                        <a:rPr lang="zh-CN" sz="1000" kern="100">
                          <a:effectLst/>
                          <a:latin typeface="Times New Roman"/>
                          <a:ea typeface="宋体"/>
                        </a:rPr>
                        <a:t>无安全生产管理人员的任命文件扣</a:t>
                      </a:r>
                      <a:r>
                        <a:rPr lang="en-US" sz="1000" kern="100">
                          <a:effectLst/>
                          <a:latin typeface="Times New Roman"/>
                          <a:ea typeface="宋体"/>
                        </a:rPr>
                        <a:t>10</a:t>
                      </a:r>
                      <a:r>
                        <a:rPr lang="zh-CN" sz="1000" kern="100">
                          <a:effectLst/>
                          <a:latin typeface="Times New Roman"/>
                          <a:ea typeface="宋体"/>
                        </a:rPr>
                        <a:t>分。</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3948">
                <a:tc rowSpan="2">
                  <a:txBody>
                    <a:bodyPr/>
                    <a:lstStyle/>
                    <a:p>
                      <a:pPr algn="just">
                        <a:lnSpc>
                          <a:spcPts val="1900"/>
                        </a:lnSpc>
                        <a:spcAft>
                          <a:spcPts val="0"/>
                        </a:spcAft>
                      </a:pPr>
                      <a:r>
                        <a:rPr lang="en-US" sz="1000" b="1" kern="100">
                          <a:effectLst/>
                          <a:latin typeface="宋体"/>
                          <a:ea typeface="宋体"/>
                        </a:rPr>
                        <a:t>2.5</a:t>
                      </a:r>
                      <a:endParaRPr lang="zh-CN" sz="1000" kern="100">
                        <a:effectLst/>
                        <a:latin typeface="Times New Roman"/>
                        <a:ea typeface="宋体"/>
                      </a:endParaRPr>
                    </a:p>
                    <a:p>
                      <a:pPr algn="just">
                        <a:lnSpc>
                          <a:spcPts val="1900"/>
                        </a:lnSpc>
                        <a:spcAft>
                          <a:spcPts val="0"/>
                        </a:spcAft>
                      </a:pPr>
                      <a:r>
                        <a:rPr lang="zh-CN" sz="1000" b="1" kern="100">
                          <a:effectLst/>
                          <a:latin typeface="Times New Roman"/>
                          <a:ea typeface="宋体"/>
                        </a:rPr>
                        <a:t>安全生产投入（</a:t>
                      </a:r>
                      <a:r>
                        <a:rPr lang="en-US" sz="1000" b="1" kern="100">
                          <a:effectLst/>
                          <a:latin typeface="Times New Roman"/>
                          <a:ea typeface="宋体"/>
                        </a:rPr>
                        <a:t>10</a:t>
                      </a:r>
                      <a:r>
                        <a:rPr lang="zh-CN" sz="1000" b="1" kern="100">
                          <a:effectLst/>
                          <a:latin typeface="Times New Roman"/>
                          <a:ea typeface="宋体"/>
                        </a:rPr>
                        <a:t>）</a:t>
                      </a:r>
                      <a:endParaRPr lang="zh-CN" sz="10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加油站（或上级公司）应建立安全生产费用使用记录。</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建立安全生产费用台帐，载明安全生产费用使用情况。</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安全生产费用支出记录。</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未建立安全生产费用支出记录，扣</a:t>
                      </a:r>
                      <a:r>
                        <a:rPr lang="en-US" sz="1000" kern="100">
                          <a:effectLst/>
                          <a:latin typeface="Times New Roman"/>
                          <a:ea typeface="宋体"/>
                        </a:rPr>
                        <a:t>5</a:t>
                      </a:r>
                      <a:r>
                        <a:rPr lang="zh-CN" sz="1000" kern="100">
                          <a:effectLst/>
                          <a:latin typeface="Times New Roman"/>
                          <a:ea typeface="宋体"/>
                        </a:rPr>
                        <a:t>分。</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b="1"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b="1" kern="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2265">
                <a:tc vMerge="1">
                  <a:txBody>
                    <a:bodyPr/>
                    <a:lstStyle/>
                    <a:p>
                      <a:endParaRPr lang="zh-CN" altLang="en-US"/>
                    </a:p>
                  </a:txBody>
                  <a:tcPr/>
                </a:tc>
                <a:tc>
                  <a:txBody>
                    <a:bodyPr/>
                    <a:lstStyle/>
                    <a:p>
                      <a:pPr algn="just">
                        <a:lnSpc>
                          <a:spcPts val="1900"/>
                        </a:lnSpc>
                        <a:spcAft>
                          <a:spcPts val="0"/>
                        </a:spcAft>
                      </a:pPr>
                      <a:r>
                        <a:rPr lang="en-US" sz="1000" kern="100">
                          <a:effectLst/>
                          <a:latin typeface="宋体"/>
                          <a:ea typeface="宋体"/>
                        </a:rPr>
                        <a:t>2.</a:t>
                      </a:r>
                      <a:r>
                        <a:rPr lang="zh-CN" sz="1000" kern="100">
                          <a:effectLst/>
                          <a:latin typeface="Times New Roman"/>
                          <a:ea typeface="宋体"/>
                        </a:rPr>
                        <a:t>加油站（或上级公司）应依法参加工伤保险或安全责任险，为从业人员缴纳保险费。</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依法参加工伤保险，为全体从业人员缴纳保险费。</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zh-CN" sz="1000" b="1" kern="100">
                          <a:effectLst/>
                          <a:latin typeface="Times New Roman"/>
                          <a:ea typeface="宋体"/>
                        </a:rPr>
                        <a:t>查文件：</a:t>
                      </a:r>
                      <a:endParaRPr lang="zh-CN" sz="1000" kern="100">
                        <a:effectLst/>
                        <a:latin typeface="Times New Roman"/>
                        <a:ea typeface="宋体"/>
                      </a:endParaRPr>
                    </a:p>
                    <a:p>
                      <a:pPr algn="just">
                        <a:lnSpc>
                          <a:spcPts val="1900"/>
                        </a:lnSpc>
                        <a:spcAft>
                          <a:spcPts val="0"/>
                        </a:spcAft>
                      </a:pPr>
                      <a:r>
                        <a:rPr lang="en-US" sz="1000" kern="100">
                          <a:effectLst/>
                          <a:latin typeface="宋体"/>
                          <a:ea typeface="宋体"/>
                        </a:rPr>
                        <a:t>1.</a:t>
                      </a:r>
                      <a:r>
                        <a:rPr lang="zh-CN" sz="1000" kern="100">
                          <a:effectLst/>
                          <a:latin typeface="Times New Roman"/>
                          <a:ea typeface="宋体"/>
                        </a:rPr>
                        <a:t>加油站为从业人员交纳保险资料。</a:t>
                      </a: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1000" kern="100" spc="-100" dirty="0">
                          <a:effectLst/>
                          <a:latin typeface="宋体"/>
                          <a:ea typeface="宋体"/>
                        </a:rPr>
                        <a:t>1.</a:t>
                      </a:r>
                      <a:r>
                        <a:rPr lang="zh-CN" sz="1000" kern="100" dirty="0">
                          <a:effectLst/>
                          <a:latin typeface="Times New Roman"/>
                          <a:ea typeface="宋体"/>
                        </a:rPr>
                        <a:t>未参加工伤社会保险，扣</a:t>
                      </a:r>
                      <a:r>
                        <a:rPr lang="en-US" sz="1000" kern="100" dirty="0">
                          <a:effectLst/>
                          <a:latin typeface="Times New Roman"/>
                          <a:ea typeface="宋体"/>
                        </a:rPr>
                        <a:t>5</a:t>
                      </a:r>
                      <a:r>
                        <a:rPr lang="zh-CN" sz="1000" kern="100" dirty="0">
                          <a:effectLst/>
                          <a:latin typeface="Times New Roman"/>
                          <a:ea typeface="宋体"/>
                        </a:rPr>
                        <a:t>分；每漏缴工伤保险费</a:t>
                      </a:r>
                      <a:r>
                        <a:rPr lang="en-US" sz="1000" kern="100" dirty="0">
                          <a:effectLst/>
                          <a:latin typeface="Times New Roman"/>
                          <a:ea typeface="宋体"/>
                        </a:rPr>
                        <a:t>1</a:t>
                      </a:r>
                      <a:r>
                        <a:rPr lang="zh-CN" sz="1000" kern="100" dirty="0">
                          <a:effectLst/>
                          <a:latin typeface="Times New Roman"/>
                          <a:ea typeface="宋体"/>
                        </a:rPr>
                        <a:t>人次扣</a:t>
                      </a:r>
                      <a:r>
                        <a:rPr lang="en-US" sz="1000" kern="100" dirty="0">
                          <a:effectLst/>
                          <a:latin typeface="Times New Roman"/>
                          <a:ea typeface="宋体"/>
                        </a:rPr>
                        <a:t>1</a:t>
                      </a:r>
                      <a:r>
                        <a:rPr lang="zh-CN" sz="1000" kern="100" dirty="0">
                          <a:effectLst/>
                          <a:latin typeface="Times New Roman"/>
                          <a:ea typeface="宋体"/>
                        </a:rPr>
                        <a:t>分</a:t>
                      </a:r>
                      <a:r>
                        <a:rPr lang="zh-CN" sz="1000" kern="100" spc="-100" dirty="0">
                          <a:effectLst/>
                          <a:latin typeface="Times New Roman"/>
                          <a:ea typeface="宋体"/>
                        </a:rPr>
                        <a:t>。</a:t>
                      </a:r>
                      <a:endParaRPr lang="zh-CN" sz="1000" kern="100" dirty="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spc="-100">
                          <a:effectLst/>
                          <a:latin typeface="宋体"/>
                          <a:ea typeface="宋体"/>
                        </a:rPr>
                        <a:t> </a:t>
                      </a:r>
                      <a:endParaRPr lang="zh-CN" sz="700" kern="10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900"/>
                        </a:lnSpc>
                        <a:spcAft>
                          <a:spcPts val="0"/>
                        </a:spcAft>
                      </a:pPr>
                      <a:r>
                        <a:rPr lang="en-US" sz="700" kern="100" spc="-100" dirty="0">
                          <a:effectLst/>
                          <a:latin typeface="宋体"/>
                          <a:ea typeface="宋体"/>
                        </a:rPr>
                        <a:t> </a:t>
                      </a:r>
                      <a:endParaRPr lang="zh-CN" sz="700" kern="100" dirty="0">
                        <a:effectLst/>
                        <a:latin typeface="Times New Roman"/>
                        <a:ea typeface="宋体"/>
                      </a:endParaRPr>
                    </a:p>
                  </a:txBody>
                  <a:tcPr marL="43470" marR="434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51956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r>
              <a:rPr lang="zh-CN" altLang="en-US" dirty="0" smtClean="0"/>
              <a:t>评分说明：</a:t>
            </a:r>
            <a:endParaRPr lang="en-US" altLang="zh-CN" dirty="0" smtClean="0"/>
          </a:p>
          <a:p>
            <a:r>
              <a:rPr lang="zh-CN" altLang="en-US" sz="2400" dirty="0" smtClean="0">
                <a:latin typeface="宋体" pitchFamily="2" charset="-122"/>
                <a:ea typeface="宋体" pitchFamily="2" charset="-122"/>
              </a:rPr>
              <a:t>重点核查</a:t>
            </a:r>
            <a:r>
              <a:rPr lang="en-US" altLang="zh-CN" sz="2400" dirty="0" smtClean="0">
                <a:latin typeface="宋体" pitchFamily="2" charset="-122"/>
                <a:ea typeface="宋体" pitchFamily="2" charset="-122"/>
              </a:rPr>
              <a:t>A</a:t>
            </a:r>
            <a:r>
              <a:rPr lang="zh-CN" altLang="en-US" sz="2400" dirty="0" smtClean="0">
                <a:latin typeface="宋体" pitchFamily="2" charset="-122"/>
                <a:ea typeface="宋体" pitchFamily="2" charset="-122"/>
              </a:rPr>
              <a:t>级要素</a:t>
            </a:r>
            <a:r>
              <a:rPr lang="en-US" altLang="zh-CN" sz="2400" dirty="0" smtClean="0">
                <a:latin typeface="宋体" pitchFamily="2" charset="-122"/>
                <a:ea typeface="宋体" pitchFamily="2" charset="-122"/>
              </a:rPr>
              <a:t>1</a:t>
            </a:r>
            <a:r>
              <a:rPr lang="zh-CN" altLang="en-US" sz="2400" dirty="0" smtClean="0">
                <a:latin typeface="宋体" pitchFamily="2" charset="-122"/>
                <a:ea typeface="宋体" pitchFamily="2" charset="-122"/>
              </a:rPr>
              <a:t>条、</a:t>
            </a:r>
            <a:r>
              <a:rPr lang="en-US" altLang="zh-CN" sz="2400" dirty="0" smtClean="0">
                <a:latin typeface="宋体" pitchFamily="2" charset="-122"/>
                <a:ea typeface="宋体" pitchFamily="2" charset="-122"/>
              </a:rPr>
              <a:t>B</a:t>
            </a:r>
            <a:r>
              <a:rPr lang="zh-CN" altLang="en-US" sz="2400" dirty="0" smtClean="0">
                <a:latin typeface="宋体" pitchFamily="2" charset="-122"/>
                <a:ea typeface="宋体" pitchFamily="2" charset="-122"/>
              </a:rPr>
              <a:t>级要求</a:t>
            </a:r>
            <a:r>
              <a:rPr lang="en-US" altLang="zh-CN" sz="2400" dirty="0" smtClean="0">
                <a:latin typeface="宋体" pitchFamily="2" charset="-122"/>
                <a:ea typeface="宋体" pitchFamily="2" charset="-122"/>
              </a:rPr>
              <a:t>3</a:t>
            </a:r>
            <a:r>
              <a:rPr lang="zh-CN" altLang="en-US" sz="2400" dirty="0" smtClean="0">
                <a:latin typeface="宋体" pitchFamily="2" charset="-122"/>
                <a:ea typeface="宋体" pitchFamily="2" charset="-122"/>
              </a:rPr>
              <a:t>条文件资料，无则扣分；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重点核查考核制度及落实情况的记录，无则扣分；</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责任书签订主要有两个层面：上级单位或乡镇政府与油站主要负责人层面；油站主要负责人与班组或个人层面；</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安全会议记录需参加人员个人签名；</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单个加油站法人代表同时又是主要负责人无需任命文件，但需提供资证或有关的记录证明；</a:t>
            </a:r>
            <a:endParaRPr lang="en-US" altLang="zh-CN" sz="2400" dirty="0" smtClean="0">
              <a:latin typeface="宋体" pitchFamily="2" charset="-122"/>
              <a:ea typeface="宋体" pitchFamily="2" charset="-122"/>
            </a:endParaRPr>
          </a:p>
          <a:p>
            <a:r>
              <a:rPr lang="zh-CN" altLang="en-US" sz="2400" dirty="0" smtClean="0">
                <a:latin typeface="宋体" pitchFamily="2" charset="-122"/>
                <a:ea typeface="宋体" pitchFamily="2" charset="-122"/>
              </a:rPr>
              <a:t>集团化管理加油站允许以公司财务安全费用支出记录清单作为台账记录；单个加油站可以以清单或单独台账的方式。</a:t>
            </a:r>
            <a:endParaRPr lang="en-US" altLang="zh-CN" sz="2400" dirty="0" smtClean="0">
              <a:latin typeface="宋体" pitchFamily="2" charset="-122"/>
              <a:ea typeface="宋体" pitchFamily="2" charset="-122"/>
            </a:endParaRPr>
          </a:p>
          <a:p>
            <a:endParaRPr lang="zh-CN" altLang="en-US" sz="2400" dirty="0">
              <a:latin typeface="宋体" pitchFamily="2" charset="-122"/>
              <a:ea typeface="宋体" pitchFamily="2" charset="-122"/>
            </a:endParaRPr>
          </a:p>
        </p:txBody>
      </p:sp>
      <p:sp>
        <p:nvSpPr>
          <p:cNvPr id="4" name="标题 1"/>
          <p:cNvSpPr>
            <a:spLocks noGrp="1"/>
          </p:cNvSpPr>
          <p:nvPr>
            <p:ph type="title"/>
          </p:nvPr>
        </p:nvSpPr>
        <p:spPr/>
        <p:txBody>
          <a:bodyPr/>
          <a:lstStyle/>
          <a:p>
            <a:r>
              <a:rPr lang="zh-CN" altLang="en-US" dirty="0">
                <a:solidFill>
                  <a:srgbClr val="4F271C">
                    <a:satMod val="130000"/>
                  </a:srgbClr>
                </a:solidFill>
              </a:rPr>
              <a:t>三</a:t>
            </a:r>
            <a:r>
              <a:rPr lang="zh-CN" altLang="en-US" dirty="0" smtClean="0"/>
              <a:t>、考评标准现场评分</a:t>
            </a:r>
            <a:r>
              <a:rPr lang="zh-CN" altLang="en-US" dirty="0" smtClean="0">
                <a:solidFill>
                  <a:srgbClr val="4F271C">
                    <a:satMod val="130000"/>
                  </a:srgbClr>
                </a:solidFill>
              </a:rPr>
              <a:t>说明</a:t>
            </a:r>
            <a:endParaRPr lang="zh-CN" altLang="en-US" dirty="0"/>
          </a:p>
        </p:txBody>
      </p:sp>
    </p:spTree>
    <p:extLst>
      <p:ext uri="{BB962C8B-B14F-4D97-AF65-F5344CB8AC3E}">
        <p14:creationId xmlns:p14="http://schemas.microsoft.com/office/powerpoint/2010/main" val="19460021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662</TotalTime>
  <Words>9032</Words>
  <Application>Microsoft Office PowerPoint</Application>
  <PresentationFormat>全屏显示(4:3)</PresentationFormat>
  <Paragraphs>939</Paragraphs>
  <Slides>37</Slides>
  <Notes>0</Notes>
  <HiddenSlides>0</HiddenSlides>
  <MMClips>0</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夏至</vt:lpstr>
      <vt:lpstr>宁波市加油站安全生产标准化</vt:lpstr>
      <vt:lpstr>目录</vt:lpstr>
      <vt:lpstr>一、现场评审程序</vt:lpstr>
      <vt:lpstr>二、评分原则</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三、考评标准现场评分说明</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宁波市加油站安全生产标准化</dc:title>
  <dc:creator>Tang, Hong Jian 谭红剑</dc:creator>
  <cp:lastModifiedBy>谭红剑</cp:lastModifiedBy>
  <cp:revision>55</cp:revision>
  <dcterms:created xsi:type="dcterms:W3CDTF">2015-08-11T02:06:19Z</dcterms:created>
  <dcterms:modified xsi:type="dcterms:W3CDTF">2015-08-11T22:58:58Z</dcterms:modified>
</cp:coreProperties>
</file>