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256" r:id="rId2"/>
    <p:sldId id="587" r:id="rId3"/>
    <p:sldId id="588" r:id="rId4"/>
    <p:sldId id="589" r:id="rId5"/>
    <p:sldId id="590" r:id="rId6"/>
    <p:sldId id="591" r:id="rId7"/>
    <p:sldId id="592" r:id="rId8"/>
    <p:sldId id="593" r:id="rId9"/>
    <p:sldId id="594" r:id="rId10"/>
    <p:sldId id="595" r:id="rId11"/>
    <p:sldId id="596" r:id="rId12"/>
    <p:sldId id="597" r:id="rId13"/>
    <p:sldId id="598" r:id="rId14"/>
    <p:sldId id="599" r:id="rId15"/>
    <p:sldId id="600" r:id="rId16"/>
    <p:sldId id="601" r:id="rId17"/>
    <p:sldId id="602" r:id="rId18"/>
    <p:sldId id="603" r:id="rId19"/>
    <p:sldId id="604" r:id="rId20"/>
    <p:sldId id="605" r:id="rId21"/>
    <p:sldId id="606" r:id="rId22"/>
    <p:sldId id="607" r:id="rId23"/>
    <p:sldId id="608" r:id="rId24"/>
    <p:sldId id="609" r:id="rId25"/>
    <p:sldId id="610" r:id="rId26"/>
    <p:sldId id="611" r:id="rId27"/>
    <p:sldId id="612" r:id="rId28"/>
    <p:sldId id="613" r:id="rId29"/>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37FA911F-7A1C-40FE-9CD5-2F44FA28327B}">
          <p14:sldIdLst>
            <p14:sldId id="256"/>
            <p14:sldId id="587"/>
            <p14:sldId id="588"/>
            <p14:sldId id="589"/>
            <p14:sldId id="590"/>
            <p14:sldId id="591"/>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77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88" autoAdjust="0"/>
    <p:restoredTop sz="88766" autoAdjust="0"/>
  </p:normalViewPr>
  <p:slideViewPr>
    <p:cSldViewPr>
      <p:cViewPr>
        <p:scale>
          <a:sx n="80" d="100"/>
          <a:sy n="80" d="100"/>
        </p:scale>
        <p:origin x="-756" y="-20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198"/>
    </p:cViewPr>
  </p:sorterViewPr>
  <p:notesViewPr>
    <p:cSldViewPr>
      <p:cViewPr>
        <p:scale>
          <a:sx n="100" d="100"/>
          <a:sy n="100" d="100"/>
        </p:scale>
        <p:origin x="-1890" y="93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B8F3272-82D3-4C94-9409-0957BCA83781}" type="datetimeFigureOut">
              <a:rPr lang="zh-CN" altLang="en-US" smtClean="0"/>
              <a:t>2022/5/5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A318BB8-4441-47F4-8C50-E88216D70737}" type="slidenum">
              <a:rPr lang="zh-CN" altLang="en-US" smtClean="0"/>
              <a:t>‹#›</a:t>
            </a:fld>
            <a:endParaRPr lang="zh-CN" altLang="en-US"/>
          </a:p>
        </p:txBody>
      </p:sp>
    </p:spTree>
    <p:extLst>
      <p:ext uri="{BB962C8B-B14F-4D97-AF65-F5344CB8AC3E}">
        <p14:creationId xmlns:p14="http://schemas.microsoft.com/office/powerpoint/2010/main" val="35686865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411544-4FE8-4CDA-B6DC-D113B1A4A469}" type="datetimeFigureOut">
              <a:rPr lang="zh-CN" altLang="en-US" smtClean="0"/>
              <a:t>2022/5/5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B7EC-5F9F-4608-968F-10351E208799}" type="slidenum">
              <a:rPr lang="zh-CN" altLang="en-US" smtClean="0"/>
              <a:t>‹#›</a:t>
            </a:fld>
            <a:endParaRPr lang="zh-CN" altLang="en-US"/>
          </a:p>
        </p:txBody>
      </p:sp>
    </p:spTree>
    <p:extLst>
      <p:ext uri="{BB962C8B-B14F-4D97-AF65-F5344CB8AC3E}">
        <p14:creationId xmlns:p14="http://schemas.microsoft.com/office/powerpoint/2010/main" val="36133933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215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C5642895-9B45-42EF-8B72-CDE08302857C}" type="slidenum">
              <a:rPr lang="zh-CN" altLang="en-US" sz="1200"/>
              <a:t>1</a:t>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10</a:t>
            </a:fld>
            <a:endParaRPr lang="zh-CN" altLang="en-US" sz="120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11</a:t>
            </a:fld>
            <a:endParaRPr lang="zh-CN" altLang="en-US" sz="120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12</a:t>
            </a:fld>
            <a:endParaRPr lang="zh-CN" altLang="en-US" sz="120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13</a:t>
            </a:fld>
            <a:endParaRPr lang="zh-CN" altLang="en-US" sz="120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14</a:t>
            </a:fld>
            <a:endParaRPr lang="zh-CN" altLang="en-US" sz="120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15</a:t>
            </a:fld>
            <a:endParaRPr lang="zh-CN" altLang="en-US" sz="120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16</a:t>
            </a:fld>
            <a:endParaRPr lang="zh-CN" altLang="en-US" sz="120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17</a:t>
            </a:fld>
            <a:endParaRPr lang="zh-CN" altLang="en-US" sz="120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18</a:t>
            </a:fld>
            <a:endParaRPr lang="zh-CN" altLang="en-US" sz="120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19</a:t>
            </a:fld>
            <a:endParaRPr lang="zh-CN" altLang="en-US" sz="120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t>2</a:t>
            </a:fld>
            <a:endParaRPr lang="zh-CN" altLang="en-US" sz="120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20</a:t>
            </a:fld>
            <a:endParaRPr lang="zh-CN" altLang="en-US" sz="120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21</a:t>
            </a:fld>
            <a:endParaRPr lang="zh-CN" altLang="en-US" sz="120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22</a:t>
            </a:fld>
            <a:endParaRPr lang="zh-CN" altLang="en-US" sz="120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23</a:t>
            </a:fld>
            <a:endParaRPr lang="zh-CN" altLang="en-US" sz="120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24</a:t>
            </a:fld>
            <a:endParaRPr lang="zh-CN" altLang="en-US" sz="120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25</a:t>
            </a:fld>
            <a:endParaRPr lang="zh-CN" altLang="en-US" sz="120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26</a:t>
            </a:fld>
            <a:endParaRPr lang="zh-CN" altLang="en-US" sz="120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27</a:t>
            </a:fld>
            <a:endParaRPr lang="zh-CN" altLang="en-US" sz="120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28</a:t>
            </a:fld>
            <a:endParaRPr lang="zh-CN" altLang="en-US" sz="120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3</a:t>
            </a:fld>
            <a:endParaRPr lang="zh-CN" altLang="en-US" sz="120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4</a:t>
            </a:fld>
            <a:endParaRPr lang="zh-CN" altLang="en-US" sz="120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5</a:t>
            </a:fld>
            <a:endParaRPr lang="zh-CN" altLang="en-US" sz="120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6</a:t>
            </a:fld>
            <a:endParaRPr lang="zh-CN" altLang="en-US" sz="120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7</a:t>
            </a:fld>
            <a:endParaRPr lang="zh-CN" altLang="en-US" sz="120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8</a:t>
            </a:fld>
            <a:endParaRPr lang="zh-CN" altLang="en-US" sz="120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100">
                <a:solidFill>
                  <a:schemeClr val="tx1"/>
                </a:solidFill>
                <a:latin typeface="Calibri" panose="020F0502020204030204" pitchFamily="34" charset="0"/>
                <a:ea typeface="宋体" panose="02010600030101010101" pitchFamily="2" charset="-122"/>
              </a:defRPr>
            </a:lvl1pPr>
            <a:lvl2pPr marL="742950" indent="-285750">
              <a:defRPr sz="2100">
                <a:solidFill>
                  <a:schemeClr val="tx1"/>
                </a:solidFill>
                <a:latin typeface="Calibri" panose="020F0502020204030204" pitchFamily="34" charset="0"/>
                <a:ea typeface="宋体" panose="02010600030101010101" pitchFamily="2" charset="-122"/>
              </a:defRPr>
            </a:lvl2pPr>
            <a:lvl3pPr marL="1143000" indent="-228600">
              <a:defRPr sz="2100">
                <a:solidFill>
                  <a:schemeClr val="tx1"/>
                </a:solidFill>
                <a:latin typeface="Calibri" panose="020F0502020204030204" pitchFamily="34" charset="0"/>
                <a:ea typeface="宋体" panose="02010600030101010101" pitchFamily="2" charset="-122"/>
              </a:defRPr>
            </a:lvl3pPr>
            <a:lvl4pPr marL="1600200" indent="-228600">
              <a:defRPr sz="2100">
                <a:solidFill>
                  <a:schemeClr val="tx1"/>
                </a:solidFill>
                <a:latin typeface="Calibri" panose="020F0502020204030204" pitchFamily="34" charset="0"/>
                <a:ea typeface="宋体" panose="02010600030101010101" pitchFamily="2" charset="-122"/>
              </a:defRPr>
            </a:lvl4pPr>
            <a:lvl5pPr marL="2057400" indent="-228600">
              <a:defRPr sz="2100">
                <a:solidFill>
                  <a:schemeClr val="tx1"/>
                </a:solidFill>
                <a:latin typeface="Calibri" panose="020F0502020204030204" pitchFamily="34" charset="0"/>
                <a:ea typeface="宋体" panose="02010600030101010101" pitchFamily="2" charset="-122"/>
              </a:defRPr>
            </a:lvl5pPr>
            <a:lvl6pPr marL="25146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29718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4290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3886200" indent="-228600" defTabSz="10877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defTabSz="1087755" fontAlgn="base">
              <a:spcBef>
                <a:spcPct val="0"/>
              </a:spcBef>
              <a:spcAft>
                <a:spcPct val="0"/>
              </a:spcAft>
            </a:pPr>
            <a:fld id="{39DAA803-8AB5-490C-AA7D-1EBAADBDE056}" type="slidenum">
              <a:rPr lang="zh-CN" altLang="en-US" sz="1200">
                <a:solidFill>
                  <a:prstClr val="black"/>
                </a:solidFill>
              </a:rPr>
              <a:pPr defTabSz="1087755" fontAlgn="base">
                <a:spcBef>
                  <a:spcPct val="0"/>
                </a:spcBef>
                <a:spcAft>
                  <a:spcPct val="0"/>
                </a:spcAft>
              </a:pPr>
              <a:t>9</a:t>
            </a:fld>
            <a:endParaRPr lang="zh-CN" altLang="en-US" sz="120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30"/>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9" y="274643"/>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43"/>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advClick="0" advTm="0">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60" y="4406905"/>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60"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8" y="1600205"/>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5"/>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2022/5/5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2022/5/5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2022/5/5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2022/5/5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5"/>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3"/>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2022/5/5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2022/5/5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5"/>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5"/>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2022/5/5</a:t>
            </a:fld>
            <a:endParaRPr lang="zh-CN" altLang="en-US"/>
          </a:p>
        </p:txBody>
      </p:sp>
      <p:sp>
        <p:nvSpPr>
          <p:cNvPr id="5" name="页脚占位符 4"/>
          <p:cNvSpPr>
            <a:spLocks noGrp="1"/>
          </p:cNvSpPr>
          <p:nvPr>
            <p:ph type="ftr" sz="quarter" idx="3"/>
          </p:nvPr>
        </p:nvSpPr>
        <p:spPr>
          <a:xfrm>
            <a:off x="4165058" y="6356355"/>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5"/>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ideo" Target="NULL" TargetMode="External"/><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42" name="矩形 41"/>
          <p:cNvSpPr/>
          <p:nvPr/>
        </p:nvSpPr>
        <p:spPr>
          <a:xfrm>
            <a:off x="1777870" y="3212976"/>
            <a:ext cx="8806479" cy="569980"/>
          </a:xfrm>
          <a:prstGeom prst="rect">
            <a:avLst/>
          </a:prstGeom>
          <a:noFill/>
          <a:ln>
            <a:noFill/>
          </a:ln>
          <a:effectLst>
            <a:glow rad="1905000">
              <a:srgbClr val="F14124">
                <a:alpha val="40000"/>
              </a:srgbClr>
            </a:glow>
            <a:softEdge rad="1270000"/>
          </a:effectLst>
        </p:spPr>
        <p:txBody>
          <a:bodyPr wrap="none" lIns="76786" tIns="38394" rIns="76786" bIns="38394">
            <a:spAutoFit/>
          </a:bodyPr>
          <a:lstStyle/>
          <a:p>
            <a:pPr algn="ctr">
              <a:defRPr/>
            </a:pPr>
            <a:r>
              <a:rPr lang="en-US" altLang="zh-CN" sz="3200" b="1" dirty="0">
                <a:latin typeface="Impact" panose="020B0806030902050204" pitchFamily="34" charset="0"/>
                <a:ea typeface="宋体" panose="02010600030101010101" pitchFamily="2" charset="-122"/>
              </a:rPr>
              <a:t>《</a:t>
            </a:r>
            <a:r>
              <a:rPr lang="zh-CN" altLang="en-US" sz="3200" b="1" dirty="0">
                <a:latin typeface="Impact" panose="020B0806030902050204" pitchFamily="34" charset="0"/>
                <a:ea typeface="宋体" panose="02010600030101010101" pitchFamily="2" charset="-122"/>
              </a:rPr>
              <a:t>危险化学品企业特殊作业安全规范</a:t>
            </a:r>
            <a:r>
              <a:rPr lang="en-US" altLang="zh-CN" sz="3200" b="1" dirty="0">
                <a:latin typeface="Impact" panose="020B0806030902050204" pitchFamily="34" charset="0"/>
                <a:ea typeface="宋体" panose="02010600030101010101" pitchFamily="2" charset="-122"/>
              </a:rPr>
              <a:t>》</a:t>
            </a:r>
            <a:r>
              <a:rPr lang="zh-CN" altLang="en-US" sz="3200" b="1" dirty="0">
                <a:latin typeface="Impact" panose="020B0806030902050204" pitchFamily="34" charset="0"/>
                <a:ea typeface="宋体" panose="02010600030101010101" pitchFamily="2" charset="-122"/>
              </a:rPr>
              <a:t>新旧</a:t>
            </a:r>
            <a:r>
              <a:rPr lang="zh-CN" altLang="en-US" sz="3200" b="1" dirty="0" smtClean="0">
                <a:latin typeface="Impact" panose="020B0806030902050204" pitchFamily="34" charset="0"/>
                <a:ea typeface="宋体" panose="02010600030101010101" pitchFamily="2" charset="-122"/>
              </a:rPr>
              <a:t>对比</a:t>
            </a:r>
            <a:endParaRPr lang="zh-CN" altLang="en-US" sz="3200" b="1" dirty="0">
              <a:latin typeface="Impact" panose="020B0806030902050204" pitchFamily="34" charset="0"/>
              <a:ea typeface="宋体" panose="02010600030101010101" pitchFamily="2" charset="-122"/>
            </a:endParaRPr>
          </a:p>
        </p:txBody>
      </p:sp>
      <p:sp>
        <p:nvSpPr>
          <p:cNvPr id="43" name="文本框 5"/>
          <p:cNvSpPr txBox="1"/>
          <p:nvPr/>
        </p:nvSpPr>
        <p:spPr>
          <a:xfrm>
            <a:off x="4899065" y="4786792"/>
            <a:ext cx="2309508" cy="446870"/>
          </a:xfrm>
          <a:prstGeom prst="rect">
            <a:avLst/>
          </a:prstGeom>
          <a:noFill/>
        </p:spPr>
        <p:txBody>
          <a:bodyPr wrap="none" lIns="76786" tIns="38394" rIns="76786" bIns="38394">
            <a:spAutoFit/>
          </a:bodyPr>
          <a:lstStyle/>
          <a:p>
            <a:pPr algn="ctr" defTabSz="914400">
              <a:defRPr/>
            </a:pPr>
            <a:r>
              <a:rPr lang="zh-CN" altLang="en-US" sz="2400" dirty="0" smtClean="0">
                <a:solidFill>
                  <a:schemeClr val="tx1">
                    <a:lumMod val="85000"/>
                    <a:lumOff val="15000"/>
                  </a:schemeClr>
                </a:solidFill>
                <a:latin typeface="楷体_GB2312" panose="02010609030101010101" pitchFamily="49" charset="-122"/>
                <a:ea typeface="楷体_GB2312" panose="02010609030101010101" pitchFamily="49" charset="-122"/>
                <a:cs typeface="Times New Roman" panose="02020603050405020304" pitchFamily="18" charset="0"/>
              </a:rPr>
              <a:t>二〇二二年五月</a:t>
            </a:r>
            <a:endParaRPr lang="en-US" altLang="zh-CN" sz="2400" dirty="0">
              <a:solidFill>
                <a:schemeClr val="tx1">
                  <a:lumMod val="85000"/>
                  <a:lumOff val="15000"/>
                </a:schemeClr>
              </a:solidFill>
              <a:latin typeface="楷体_GB2312" panose="02010609030101010101" pitchFamily="49" charset="-122"/>
              <a:ea typeface="楷体_GB2312" panose="02010609030101010101" pitchFamily="49" charset="-122"/>
              <a:cs typeface="Times New Roman" panose="02020603050405020304" pitchFamily="18" charset="0"/>
            </a:endParaRPr>
          </a:p>
        </p:txBody>
      </p:sp>
      <p:cxnSp>
        <p:nvCxnSpPr>
          <p:cNvPr id="44" name="直接连接符 43"/>
          <p:cNvCxnSpPr/>
          <p:nvPr/>
        </p:nvCxnSpPr>
        <p:spPr>
          <a:xfrm>
            <a:off x="2640018" y="4528090"/>
            <a:ext cx="6910387" cy="0"/>
          </a:xfrm>
          <a:prstGeom prst="line">
            <a:avLst/>
          </a:prstGeom>
          <a:ln>
            <a:solidFill>
              <a:srgbClr val="38B1BF"/>
            </a:solidFill>
          </a:ln>
        </p:spPr>
        <p:style>
          <a:lnRef idx="1">
            <a:schemeClr val="accent1"/>
          </a:lnRef>
          <a:fillRef idx="0">
            <a:schemeClr val="accent1"/>
          </a:fillRef>
          <a:effectRef idx="0">
            <a:schemeClr val="accent1"/>
          </a:effectRef>
          <a:fontRef idx="minor">
            <a:schemeClr val="tx1"/>
          </a:fontRef>
        </p:style>
      </p:cxnSp>
      <p:pic>
        <p:nvPicPr>
          <p:cNvPr id="46" name="商务.mp3">
            <a:hlinkClick r:id="" action="ppaction://media"/>
          </p:cNvPr>
          <p:cNvPicPr>
            <a:picLocks noChangeAspect="1"/>
          </p:cNvPicPr>
          <p:nvPr>
            <a:videoFile r:link="rId1"/>
          </p:nvPr>
        </p:nvPicPr>
        <p:blipFill>
          <a:blip r:embed="rId5">
            <a:extLst>
              <a:ext uri="{28A0092B-C50C-407E-A947-70E740481C1C}">
                <a14:useLocalDpi xmlns:a14="http://schemas.microsoft.com/office/drawing/2010/main" val="0"/>
              </a:ext>
            </a:extLst>
          </a:blip>
          <a:srcRect/>
          <a:stretch>
            <a:fillRect/>
          </a:stretch>
        </p:blipFill>
        <p:spPr bwMode="auto">
          <a:xfrm>
            <a:off x="12417425" y="6196165"/>
            <a:ext cx="812800" cy="81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6"/>
                                        </p:tgtEl>
                                      </p:cBhvr>
                                    </p:cmd>
                                  </p:childTnLst>
                                </p:cTn>
                              </p:par>
                            </p:childTnLst>
                          </p:cTn>
                        </p:par>
                        <p:par>
                          <p:cTn id="7" fill="hold">
                            <p:stCondLst>
                              <p:cond delay="0"/>
                            </p:stCondLst>
                            <p:childTnLst>
                              <p:par>
                                <p:cTn id="8" presetID="16" presetClass="entr" presetSubtype="37" fill="hold" nodeType="after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barn(outVertical)">
                                      <p:cBhvr>
                                        <p:cTn id="10" dur="1000"/>
                                        <p:tgtEl>
                                          <p:spTgt spid="42"/>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500"/>
                                        <p:tgtEl>
                                          <p:spTgt spid="44"/>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p:tgtEl>
                                          <p:spTgt spid="43"/>
                                        </p:tgtEl>
                                        <p:attrNameLst>
                                          <p:attrName>ppt_y</p:attrName>
                                        </p:attrNameLst>
                                      </p:cBhvr>
                                      <p:tavLst>
                                        <p:tav tm="0">
                                          <p:val>
                                            <p:strVal val="#ppt_y+#ppt_h*1.125000"/>
                                          </p:val>
                                        </p:tav>
                                        <p:tav tm="100000">
                                          <p:val>
                                            <p:strVal val="#ppt_y"/>
                                          </p:val>
                                        </p:tav>
                                      </p:tavLst>
                                    </p:anim>
                                    <p:animEffect transition="in" filter="wipe(up)">
                                      <p:cBhvr>
                                        <p:cTn id="1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0" repeatCount="indefinite" fill="hold" display="0">
                  <p:stCondLst>
                    <p:cond delay="indefinite"/>
                  </p:stCondLst>
                  <p:endCondLst>
                    <p:cond evt="onStopAudio" delay="0">
                      <p:tgtEl>
                        <p:sldTgt/>
                      </p:tgtEl>
                    </p:cond>
                  </p:endCondLst>
                </p:cTn>
                <p:tgtEl>
                  <p:spTgt spid="46"/>
                </p:tgtEl>
              </p:cMediaNode>
            </p:video>
          </p:childTnLst>
        </p:cTn>
      </p:par>
    </p:tnLst>
    <p:bldLst>
      <p:bldP spid="4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1484784"/>
            <a:ext cx="9649072" cy="5611793"/>
          </a:xfrm>
          <a:prstGeom prst="rect">
            <a:avLst/>
          </a:prstGeom>
        </p:spPr>
        <p:txBody>
          <a:bodyPr wrap="square">
            <a:spAutoFit/>
          </a:bodyPr>
          <a:lstStyle/>
          <a:p>
            <a:pPr indent="356870" eaLnBrk="0" fontAlgn="base" hangingPunct="0">
              <a:lnSpc>
                <a:spcPts val="2600"/>
              </a:lnSpc>
              <a:spcBef>
                <a:spcPts val="1200"/>
              </a:spcBef>
              <a:spcAft>
                <a:spcPct val="0"/>
              </a:spcAft>
              <a:buClr>
                <a:srgbClr val="477AB1"/>
              </a:buClr>
              <a:buSzPct val="50000"/>
            </a:pPr>
            <a:r>
              <a:rPr lang="zh-CN"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zh-CN" sz="2000" b="1" kern="0" dirty="0">
                <a:solidFill>
                  <a:srgbClr val="000000"/>
                </a:solidFill>
                <a:latin typeface="楷体_GB2312" panose="02010609030101010101" pitchFamily="49" charset="-122"/>
                <a:ea typeface="楷体_GB2312" panose="02010609030101010101" pitchFamily="49" charset="-122"/>
              </a:rPr>
              <a:t>增加了作业前安全交底的内容（见</a:t>
            </a:r>
            <a:r>
              <a:rPr lang="en-US" altLang="zh-CN" sz="2000" b="1" kern="0" dirty="0">
                <a:solidFill>
                  <a:srgbClr val="000000"/>
                </a:solidFill>
                <a:latin typeface="楷体_GB2312" panose="02010609030101010101" pitchFamily="49" charset="-122"/>
                <a:ea typeface="楷体_GB2312" panose="02010609030101010101" pitchFamily="49" charset="-122"/>
              </a:rPr>
              <a:t>4.4</a:t>
            </a:r>
            <a:r>
              <a:rPr lang="zh-CN" altLang="zh-CN"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  </a:t>
            </a:r>
            <a:endParaRPr lang="zh-CN" altLang="zh-CN" sz="2000" b="1" kern="0" dirty="0">
              <a:solidFill>
                <a:srgbClr val="000000"/>
              </a:solidFill>
              <a:latin typeface="楷体_GB2312" panose="02010609030101010101" pitchFamily="49" charset="-122"/>
              <a:ea typeface="楷体_GB2312" panose="02010609030101010101" pitchFamily="49" charset="-122"/>
            </a:endParaRPr>
          </a:p>
          <a:p>
            <a:pPr indent="356870"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 </a:t>
            </a:r>
            <a:endParaRPr lang="zh-CN" altLang="zh-CN" sz="2000" b="1" kern="0" dirty="0">
              <a:solidFill>
                <a:srgbClr val="000000"/>
              </a:solidFill>
              <a:latin typeface="楷体_GB2312" panose="02010609030101010101" pitchFamily="49" charset="-122"/>
              <a:ea typeface="楷体_GB2312" panose="02010609030101010101" pitchFamily="49" charset="-122"/>
            </a:endParaRPr>
          </a:p>
          <a:p>
            <a:pPr indent="356870"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 </a:t>
            </a:r>
            <a:endParaRPr lang="zh-CN" altLang="zh-CN" sz="2000" b="1" kern="0" dirty="0">
              <a:solidFill>
                <a:srgbClr val="000000"/>
              </a:solidFill>
              <a:latin typeface="楷体_GB2312" panose="02010609030101010101" pitchFamily="49" charset="-122"/>
              <a:ea typeface="楷体_GB2312" panose="02010609030101010101" pitchFamily="49" charset="-122"/>
            </a:endParaRPr>
          </a:p>
          <a:p>
            <a:pPr indent="356870" eaLnBrk="0" fontAlgn="base" hangingPunct="0">
              <a:lnSpc>
                <a:spcPts val="2600"/>
              </a:lnSpc>
              <a:spcBef>
                <a:spcPts val="1200"/>
              </a:spcBef>
              <a:spcAft>
                <a:spcPct val="0"/>
              </a:spcAft>
              <a:buClr>
                <a:srgbClr val="477AB1"/>
              </a:buClr>
              <a:buSzPct val="50000"/>
            </a:pPr>
            <a:endParaRPr lang="en-US" altLang="zh-CN" sz="2000" b="1" kern="0" dirty="0" smtClean="0">
              <a:solidFill>
                <a:srgbClr val="000000"/>
              </a:solidFill>
              <a:latin typeface="楷体_GB2312" panose="02010609030101010101" pitchFamily="49" charset="-122"/>
              <a:ea typeface="楷体_GB2312" panose="02010609030101010101" pitchFamily="49" charset="-122"/>
            </a:endParaRPr>
          </a:p>
          <a:p>
            <a:pPr indent="356870" eaLnBrk="0" fontAlgn="base" hangingPunct="0">
              <a:lnSpc>
                <a:spcPts val="2600"/>
              </a:lnSpc>
              <a:spcBef>
                <a:spcPts val="1200"/>
              </a:spcBef>
              <a:spcAft>
                <a:spcPct val="0"/>
              </a:spcAft>
              <a:buClr>
                <a:srgbClr val="477AB1"/>
              </a:buClr>
              <a:buSzPct val="50000"/>
            </a:pPr>
            <a:endParaRPr lang="en-US" altLang="zh-CN" sz="2000" b="1" kern="0" dirty="0">
              <a:solidFill>
                <a:srgbClr val="000000"/>
              </a:solidFill>
              <a:latin typeface="楷体_GB2312" panose="02010609030101010101" pitchFamily="49" charset="-122"/>
              <a:ea typeface="楷体_GB2312" panose="02010609030101010101" pitchFamily="49" charset="-122"/>
            </a:endParaRPr>
          </a:p>
          <a:p>
            <a:pPr indent="356870" eaLnBrk="0" fontAlgn="base" hangingPunct="0">
              <a:lnSpc>
                <a:spcPts val="2600"/>
              </a:lnSpc>
              <a:spcBef>
                <a:spcPts val="1200"/>
              </a:spcBef>
              <a:spcAft>
                <a:spcPct val="0"/>
              </a:spcAft>
              <a:buClr>
                <a:srgbClr val="477AB1"/>
              </a:buClr>
              <a:buSzPct val="50000"/>
            </a:pPr>
            <a:r>
              <a:rPr lang="en-US" altLang="zh-CN" sz="2000" b="1" kern="0" dirty="0" smtClean="0">
                <a:solidFill>
                  <a:srgbClr val="FF0000"/>
                </a:solidFill>
                <a:latin typeface="楷体_GB2312" panose="02010609030101010101" pitchFamily="49" charset="-122"/>
                <a:ea typeface="楷体_GB2312" panose="02010609030101010101" pitchFamily="49" charset="-122"/>
              </a:rPr>
              <a:t>Q</a:t>
            </a:r>
            <a:r>
              <a:rPr lang="zh-CN" altLang="zh-CN" sz="2000" b="1" kern="0" dirty="0">
                <a:solidFill>
                  <a:srgbClr val="FF0000"/>
                </a:solidFill>
                <a:latin typeface="楷体_GB2312" panose="02010609030101010101" pitchFamily="49" charset="-122"/>
                <a:ea typeface="楷体_GB2312" panose="02010609030101010101" pitchFamily="49" charset="-122"/>
              </a:rPr>
              <a:t>：如果一项检修工作涉及多种特殊作业，每一项特殊作业都要分别交底吗？</a:t>
            </a:r>
          </a:p>
          <a:p>
            <a:pPr indent="356870"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a:t>
            </a:r>
            <a:r>
              <a:rPr lang="zh-CN" altLang="zh-CN" sz="2000" b="1" kern="0" dirty="0">
                <a:solidFill>
                  <a:srgbClr val="000000"/>
                </a:solidFill>
                <a:latin typeface="楷体_GB2312" panose="02010609030101010101" pitchFamily="49" charset="-122"/>
                <a:ea typeface="楷体_GB2312" panose="02010609030101010101" pitchFamily="49" charset="-122"/>
              </a:rPr>
              <a:t>：一项检修工作如果同时涉及多种特殊作业，如在管廊上进行电焊作业，可能同时涉及高处作业、动火作业、临时用电作业，则可以结合这项检修工作，做总体的安全交底，不必单独针对每一项特殊作业分别进行安全交底。</a:t>
            </a:r>
          </a:p>
          <a:p>
            <a:pPr indent="355600" algn="just">
              <a:lnSpc>
                <a:spcPct val="150000"/>
              </a:lnSpc>
              <a:spcAft>
                <a:spcPts val="0"/>
              </a:spcAft>
            </a:pPr>
            <a:r>
              <a:rPr lang="en-US" altLang="zh-CN" sz="2400" kern="100" dirty="0">
                <a:solidFill>
                  <a:srgbClr val="000000"/>
                </a:solidFill>
                <a:latin typeface="Times New Roman"/>
              </a:rPr>
              <a:t> </a:t>
            </a:r>
            <a:endParaRPr lang="zh-CN" altLang="zh-CN" sz="1600" kern="100" dirty="0">
              <a:latin typeface="Times New Roman"/>
            </a:endParaRPr>
          </a:p>
          <a:p>
            <a:pPr indent="356870" algn="just">
              <a:lnSpc>
                <a:spcPct val="150000"/>
              </a:lnSpc>
              <a:spcAft>
                <a:spcPts val="0"/>
              </a:spcAft>
            </a:pPr>
            <a:r>
              <a:rPr lang="en-US" altLang="zh-CN" sz="2400" b="1" kern="100" dirty="0">
                <a:latin typeface="Times New Roman"/>
              </a:rPr>
              <a:t> </a:t>
            </a:r>
            <a:endParaRPr lang="zh-CN" altLang="zh-CN" sz="1600" kern="100" dirty="0">
              <a:latin typeface="Times New Roman"/>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8662" y="2132856"/>
            <a:ext cx="10555737" cy="1742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81068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14559" y="692696"/>
            <a:ext cx="9649072" cy="425758"/>
          </a:xfrm>
          <a:prstGeom prst="rect">
            <a:avLst/>
          </a:prstGeom>
        </p:spPr>
        <p:txBody>
          <a:bodyPr wrap="square">
            <a:spAutoFit/>
          </a:bodyPr>
          <a:lstStyle/>
          <a:p>
            <a:pPr eaLnBrk="0" fontAlgn="base" hangingPunct="0">
              <a:lnSpc>
                <a:spcPts val="2600"/>
              </a:lnSpc>
              <a:spcBef>
                <a:spcPts val="1200"/>
              </a:spcBef>
              <a:spcAft>
                <a:spcPct val="0"/>
              </a:spcAft>
              <a:buClr>
                <a:srgbClr val="477AB1"/>
              </a:buClr>
              <a:buSzPct val="50000"/>
            </a:pPr>
            <a:r>
              <a:rPr lang="zh-CN" altLang="en-US" sz="2400" b="1" kern="0" dirty="0" smtClean="0">
                <a:solidFill>
                  <a:srgbClr val="000000"/>
                </a:solidFill>
                <a:latin typeface="楷体_GB2312" panose="02010609030101010101" pitchFamily="49" charset="-122"/>
                <a:ea typeface="楷体_GB2312" panose="02010609030101010101" pitchFamily="49" charset="-122"/>
              </a:rPr>
              <a:t>   </a:t>
            </a: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增加了监护人的职责，规定了监护人应培训考核、持证上岗（见</a:t>
            </a:r>
            <a:r>
              <a:rPr lang="en-US" altLang="zh-CN" sz="2000" b="1" kern="0" dirty="0">
                <a:solidFill>
                  <a:srgbClr val="000000"/>
                </a:solidFill>
                <a:latin typeface="楷体_GB2312" panose="02010609030101010101" pitchFamily="49" charset="-122"/>
                <a:ea typeface="楷体_GB2312" panose="02010609030101010101" pitchFamily="49" charset="-122"/>
              </a:rPr>
              <a:t>4.10</a:t>
            </a:r>
            <a:r>
              <a:rPr lang="zh-CN" altLang="en-US" sz="2000" b="1" kern="0" dirty="0">
                <a:solidFill>
                  <a:srgbClr val="000000"/>
                </a:solidFill>
                <a:latin typeface="楷体_GB2312" panose="02010609030101010101" pitchFamily="49" charset="-122"/>
                <a:ea typeface="楷体_GB2312" panose="02010609030101010101" pitchFamily="49" charset="-122"/>
              </a:rPr>
              <a:t>）。</a:t>
            </a:r>
            <a:endParaRPr lang="zh-CN" altLang="zh-CN" sz="2000" b="1" kern="0" dirty="0">
              <a:solidFill>
                <a:srgbClr val="000000"/>
              </a:solidFill>
              <a:latin typeface="楷体_GB2312" panose="02010609030101010101" pitchFamily="49" charset="-122"/>
              <a:ea typeface="楷体_GB2312" panose="02010609030101010101" pitchFamily="49" charset="-122"/>
            </a:endParaRP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1998820" y="1412776"/>
            <a:ext cx="8704897" cy="4464496"/>
          </a:xfrm>
          <a:prstGeom prst="rect">
            <a:avLst/>
          </a:prstGeom>
        </p:spPr>
      </p:pic>
    </p:spTree>
    <p:extLst>
      <p:ext uri="{BB962C8B-B14F-4D97-AF65-F5344CB8AC3E}">
        <p14:creationId xmlns:p14="http://schemas.microsoft.com/office/powerpoint/2010/main" val="11081068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1484784"/>
            <a:ext cx="9649072" cy="509755"/>
          </a:xfrm>
          <a:prstGeom prst="rect">
            <a:avLst/>
          </a:prstGeom>
        </p:spPr>
        <p:txBody>
          <a:bodyPr wrap="square">
            <a:spAutoFit/>
          </a:bodyPr>
          <a:lstStyle/>
          <a:p>
            <a:pPr eaLnBrk="0" fontAlgn="base" hangingPunct="0">
              <a:lnSpc>
                <a:spcPts val="3800"/>
              </a:lnSpc>
              <a:spcBef>
                <a:spcPts val="1200"/>
              </a:spcBef>
              <a:spcAft>
                <a:spcPct val="0"/>
              </a:spcAft>
              <a:buClr>
                <a:srgbClr val="477AB1"/>
              </a:buClr>
              <a:buSzPct val="50000"/>
            </a:pPr>
            <a:r>
              <a:rPr lang="zh-CN" altLang="en-US" sz="2400" b="1" kern="0" dirty="0" smtClean="0">
                <a:solidFill>
                  <a:srgbClr val="000000"/>
                </a:solidFill>
                <a:latin typeface="楷体_GB2312" panose="02010609030101010101" pitchFamily="49" charset="-122"/>
                <a:ea typeface="楷体_GB2312" panose="02010609030101010101" pitchFamily="49" charset="-122"/>
              </a:rPr>
              <a:t>     </a:t>
            </a:r>
            <a:endParaRPr lang="zh-CN" altLang="zh-CN" sz="2400" kern="0" dirty="0">
              <a:solidFill>
                <a:srgbClr val="000000"/>
              </a:solidFill>
              <a:latin typeface="楷体_GB2312" panose="02010609030101010101" pitchFamily="49" charset="-122"/>
              <a:ea typeface="楷体_GB2312" panose="02010609030101010101" pitchFamily="49" charset="-122"/>
            </a:endParaRPr>
          </a:p>
        </p:txBody>
      </p:sp>
      <p:pic>
        <p:nvPicPr>
          <p:cNvPr id="5" name="图片 4"/>
          <p:cNvPicPr/>
          <p:nvPr/>
        </p:nvPicPr>
        <p:blipFill>
          <a:blip r:embed="rId3">
            <a:extLst>
              <a:ext uri="{28A0092B-C50C-407E-A947-70E740481C1C}">
                <a14:useLocalDpi xmlns:a14="http://schemas.microsoft.com/office/drawing/2010/main" val="0"/>
              </a:ext>
            </a:extLst>
          </a:blip>
          <a:srcRect/>
          <a:stretch>
            <a:fillRect/>
          </a:stretch>
        </p:blipFill>
        <p:spPr bwMode="auto">
          <a:xfrm>
            <a:off x="1990749" y="1124744"/>
            <a:ext cx="8388805" cy="4752527"/>
          </a:xfrm>
          <a:prstGeom prst="rect">
            <a:avLst/>
          </a:prstGeom>
          <a:noFill/>
        </p:spPr>
      </p:pic>
    </p:spTree>
    <p:extLst>
      <p:ext uri="{BB962C8B-B14F-4D97-AF65-F5344CB8AC3E}">
        <p14:creationId xmlns:p14="http://schemas.microsoft.com/office/powerpoint/2010/main" val="11081068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77006" y="764704"/>
            <a:ext cx="9649072" cy="579646"/>
          </a:xfrm>
          <a:prstGeom prst="rect">
            <a:avLst/>
          </a:prstGeom>
        </p:spPr>
        <p:txBody>
          <a:bodyPr wrap="square">
            <a:spAutoFit/>
          </a:bodyPr>
          <a:lstStyle/>
          <a:p>
            <a:pPr eaLnBrk="0" fontAlgn="base" hangingPunct="0">
              <a:lnSpc>
                <a:spcPts val="3800"/>
              </a:lnSpc>
              <a:spcBef>
                <a:spcPts val="1200"/>
              </a:spcBef>
              <a:spcAft>
                <a:spcPct val="0"/>
              </a:spcAft>
              <a:buClr>
                <a:srgbClr val="477AB1"/>
              </a:buClr>
              <a:buSzPct val="50000"/>
            </a:pPr>
            <a:r>
              <a:rPr lang="zh-CN" altLang="en-US" sz="2400" b="1" kern="0" dirty="0" smtClean="0">
                <a:solidFill>
                  <a:srgbClr val="000000"/>
                </a:solidFill>
                <a:latin typeface="楷体_GB2312" panose="02010609030101010101" pitchFamily="49" charset="-122"/>
                <a:ea typeface="楷体_GB2312" panose="02010609030101010101" pitchFamily="49" charset="-122"/>
              </a:rPr>
              <a:t> </a:t>
            </a: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增加了“固定动火区</a:t>
            </a:r>
            <a:r>
              <a:rPr lang="en-US" altLang="zh-CN" sz="2000" b="1" kern="0" dirty="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的术语和定义及管理要求</a:t>
            </a:r>
            <a:r>
              <a:rPr lang="en-US" altLang="zh-CN" sz="2000" b="1" kern="0" dirty="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见</a:t>
            </a:r>
            <a:r>
              <a:rPr lang="en-US" altLang="zh-CN" sz="2000" b="1" kern="0" dirty="0">
                <a:solidFill>
                  <a:srgbClr val="000000"/>
                </a:solidFill>
                <a:latin typeface="楷体_GB2312" panose="02010609030101010101" pitchFamily="49" charset="-122"/>
                <a:ea typeface="楷体_GB2312" panose="02010609030101010101" pitchFamily="49" charset="-122"/>
              </a:rPr>
              <a:t>3.3</a:t>
            </a:r>
            <a:r>
              <a:rPr lang="zh-CN" altLang="en-US" sz="2000" b="1" kern="0" dirty="0">
                <a:solidFill>
                  <a:srgbClr val="000000"/>
                </a:solidFill>
                <a:latin typeface="楷体_GB2312" panose="02010609030101010101" pitchFamily="49" charset="-122"/>
                <a:ea typeface="楷体_GB2312" panose="02010609030101010101" pitchFamily="49" charset="-122"/>
              </a:rPr>
              <a:t>及</a:t>
            </a:r>
            <a:r>
              <a:rPr lang="en-US" altLang="zh-CN" sz="2000" b="1" kern="0" dirty="0">
                <a:solidFill>
                  <a:srgbClr val="000000"/>
                </a:solidFill>
                <a:latin typeface="楷体_GB2312" panose="02010609030101010101" pitchFamily="49" charset="-122"/>
                <a:ea typeface="楷体_GB2312" panose="02010609030101010101" pitchFamily="49" charset="-122"/>
              </a:rPr>
              <a:t>5.5)</a:t>
            </a:r>
            <a:r>
              <a:rPr lang="zh-CN" altLang="en-US" sz="2000" b="1" kern="0" dirty="0">
                <a:solidFill>
                  <a:srgbClr val="000000"/>
                </a:solidFill>
                <a:latin typeface="楷体_GB2312" panose="02010609030101010101" pitchFamily="49" charset="-122"/>
                <a:ea typeface="楷体_GB2312" panose="02010609030101010101" pitchFamily="49" charset="-122"/>
              </a:rPr>
              <a:t>。</a:t>
            </a:r>
            <a:endParaRPr lang="zh-CN" altLang="zh-CN" sz="2000" b="1" kern="0" dirty="0">
              <a:solidFill>
                <a:srgbClr val="000000"/>
              </a:solidFill>
              <a:latin typeface="楷体_GB2312" panose="02010609030101010101" pitchFamily="49" charset="-122"/>
              <a:ea typeface="楷体_GB2312" panose="02010609030101010101" pitchFamily="49" charset="-122"/>
            </a:endParaRP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1477006" y="1386812"/>
            <a:ext cx="9370728" cy="1178091"/>
          </a:xfrm>
          <a:prstGeom prst="rect">
            <a:avLst/>
          </a:prstGeom>
        </p:spPr>
      </p:pic>
      <p:pic>
        <p:nvPicPr>
          <p:cNvPr id="6" name="图片 5"/>
          <p:cNvPicPr/>
          <p:nvPr/>
        </p:nvPicPr>
        <p:blipFill>
          <a:blip r:embed="rId4">
            <a:extLst>
              <a:ext uri="{28A0092B-C50C-407E-A947-70E740481C1C}">
                <a14:useLocalDpi xmlns:a14="http://schemas.microsoft.com/office/drawing/2010/main" val="0"/>
              </a:ext>
            </a:extLst>
          </a:blip>
          <a:stretch>
            <a:fillRect/>
          </a:stretch>
        </p:blipFill>
        <p:spPr>
          <a:xfrm>
            <a:off x="1630710" y="2636912"/>
            <a:ext cx="9145016" cy="3888432"/>
          </a:xfrm>
          <a:prstGeom prst="rect">
            <a:avLst/>
          </a:prstGeom>
        </p:spPr>
      </p:pic>
    </p:spTree>
    <p:extLst>
      <p:ext uri="{BB962C8B-B14F-4D97-AF65-F5344CB8AC3E}">
        <p14:creationId xmlns:p14="http://schemas.microsoft.com/office/powerpoint/2010/main" val="1566529422"/>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985543"/>
            <a:ext cx="9649072" cy="1066959"/>
          </a:xfrm>
          <a:prstGeom prst="rect">
            <a:avLst/>
          </a:prstGeom>
        </p:spPr>
        <p:txBody>
          <a:bodyPr wrap="square">
            <a:spAutoFit/>
          </a:bodyPr>
          <a:lstStyle/>
          <a:p>
            <a:pPr eaLnBrk="0" fontAlgn="base" hangingPunct="0">
              <a:lnSpc>
                <a:spcPts val="3800"/>
              </a:lnSpc>
              <a:spcBef>
                <a:spcPts val="1200"/>
              </a:spcBef>
              <a:spcAft>
                <a:spcPct val="0"/>
              </a:spcAft>
              <a:buClr>
                <a:srgbClr val="477AB1"/>
              </a:buClr>
              <a:buSzPct val="50000"/>
            </a:pPr>
            <a:r>
              <a:rPr lang="zh-CN" altLang="en-US" sz="2000" b="1" kern="0" dirty="0" smtClean="0">
                <a:solidFill>
                  <a:srgbClr val="000000"/>
                </a:solidFill>
                <a:latin typeface="楷体_GB2312" panose="02010609030101010101" pitchFamily="49" charset="-122"/>
                <a:ea typeface="楷体_GB2312" panose="02010609030101010101" pitchFamily="49" charset="-122"/>
              </a:rPr>
              <a:t> </a:t>
            </a: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加强了对安全作业票的管理力度，将附录中的一些推荐性要求上升为强制性条款</a:t>
            </a:r>
            <a:r>
              <a:rPr lang="en-US" altLang="zh-CN" sz="2000" b="1" kern="0" dirty="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见</a:t>
            </a:r>
            <a:r>
              <a:rPr lang="en-US" altLang="zh-CN" sz="2000" b="1" kern="0" dirty="0">
                <a:solidFill>
                  <a:srgbClr val="000000"/>
                </a:solidFill>
                <a:latin typeface="楷体_GB2312" panose="02010609030101010101" pitchFamily="49" charset="-122"/>
                <a:ea typeface="楷体_GB2312" panose="02010609030101010101" pitchFamily="49" charset="-122"/>
              </a:rPr>
              <a:t>4.15</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4.16</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4.17)</a:t>
            </a:r>
            <a:r>
              <a:rPr lang="zh-CN" altLang="en-US" sz="2000" b="1" kern="0" dirty="0" smtClean="0">
                <a:solidFill>
                  <a:srgbClr val="000000"/>
                </a:solidFill>
                <a:latin typeface="楷体_GB2312" panose="02010609030101010101" pitchFamily="49" charset="-122"/>
                <a:ea typeface="楷体_GB2312" panose="02010609030101010101" pitchFamily="49" charset="-122"/>
              </a:rPr>
              <a:t>。</a:t>
            </a:r>
            <a:endParaRPr lang="zh-CN" altLang="zh-CN" sz="2000" kern="0" dirty="0">
              <a:solidFill>
                <a:srgbClr val="000000"/>
              </a:solidFill>
              <a:latin typeface="楷体_GB2312" panose="02010609030101010101" pitchFamily="49" charset="-122"/>
              <a:ea typeface="楷体_GB2312" panose="02010609030101010101" pitchFamily="49" charset="-122"/>
            </a:endParaRP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1774726" y="2636912"/>
            <a:ext cx="9073008" cy="1944216"/>
          </a:xfrm>
          <a:prstGeom prst="rect">
            <a:avLst/>
          </a:prstGeom>
        </p:spPr>
      </p:pic>
    </p:spTree>
    <p:extLst>
      <p:ext uri="{BB962C8B-B14F-4D97-AF65-F5344CB8AC3E}">
        <p14:creationId xmlns:p14="http://schemas.microsoft.com/office/powerpoint/2010/main" val="77619155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334566" y="404664"/>
            <a:ext cx="11665296" cy="6632585"/>
          </a:xfrm>
          <a:prstGeom prst="rect">
            <a:avLst/>
          </a:prstGeom>
        </p:spPr>
        <p:txBody>
          <a:bodyPr wrap="square">
            <a:spAutoFit/>
          </a:bodyPr>
          <a:lstStyle/>
          <a:p>
            <a:pPr eaLnBrk="0" fontAlgn="base" hangingPunct="0">
              <a:lnSpc>
                <a:spcPts val="2600"/>
              </a:lnSpc>
              <a:spcBef>
                <a:spcPts val="1200"/>
              </a:spcBef>
              <a:spcAft>
                <a:spcPct val="0"/>
              </a:spcAft>
              <a:buClr>
                <a:srgbClr val="477AB1"/>
              </a:buClr>
              <a:buSzPct val="50000"/>
            </a:pP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更改了动火作业分级的叫法，将动火作业分级由“特殊、一级、二级”修正为“特级、一级、二级”，并提出了夜间动火作业也应提级管理的要求</a:t>
            </a:r>
            <a:r>
              <a:rPr lang="en-US" altLang="zh-CN" sz="2000" b="1" kern="0" dirty="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见</a:t>
            </a:r>
            <a:r>
              <a:rPr lang="en-US" altLang="zh-CN" sz="2000" b="1" kern="0" dirty="0">
                <a:solidFill>
                  <a:srgbClr val="000000"/>
                </a:solidFill>
                <a:latin typeface="楷体_GB2312" panose="02010609030101010101" pitchFamily="49" charset="-122"/>
                <a:ea typeface="楷体_GB2312" panose="02010609030101010101" pitchFamily="49" charset="-122"/>
              </a:rPr>
              <a:t>5.1.1</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2014</a:t>
            </a:r>
            <a:r>
              <a:rPr lang="zh-CN" altLang="en-US" sz="2000" b="1" kern="0" dirty="0">
                <a:solidFill>
                  <a:srgbClr val="000000"/>
                </a:solidFill>
                <a:latin typeface="楷体_GB2312" panose="02010609030101010101" pitchFamily="49" charset="-122"/>
                <a:ea typeface="楷体_GB2312" panose="02010609030101010101" pitchFamily="49" charset="-122"/>
              </a:rPr>
              <a:t>年版的</a:t>
            </a:r>
            <a:r>
              <a:rPr lang="en-US" altLang="zh-CN" sz="2000" b="1" kern="0" dirty="0">
                <a:solidFill>
                  <a:srgbClr val="000000"/>
                </a:solidFill>
                <a:latin typeface="楷体_GB2312" panose="02010609030101010101" pitchFamily="49" charset="-122"/>
                <a:ea typeface="楷体_GB2312" panose="02010609030101010101" pitchFamily="49" charset="-122"/>
              </a:rPr>
              <a:t>5.1.1)</a:t>
            </a:r>
            <a:r>
              <a:rPr lang="zh-CN" altLang="en-US"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zh-CN" altLang="en-US" sz="2000" b="1" kern="0" dirty="0">
                <a:solidFill>
                  <a:srgbClr val="000000"/>
                </a:solidFill>
                <a:latin typeface="楷体_GB2312" panose="02010609030101010101" pitchFamily="49" charset="-122"/>
                <a:ea typeface="楷体_GB2312" panose="02010609030101010101" pitchFamily="49" charset="-122"/>
              </a:rPr>
              <a:t> </a:t>
            </a:r>
          </a:p>
          <a:p>
            <a:pPr eaLnBrk="0" fontAlgn="base" hangingPunct="0">
              <a:lnSpc>
                <a:spcPts val="2400"/>
              </a:lnSpc>
              <a:spcBef>
                <a:spcPts val="1200"/>
              </a:spcBef>
              <a:spcAft>
                <a:spcPct val="0"/>
              </a:spcAft>
              <a:buClr>
                <a:srgbClr val="477AB1"/>
              </a:buClr>
              <a:buSzPct val="50000"/>
            </a:pPr>
            <a:endParaRPr lang="en-US" altLang="zh-CN" sz="2000" b="1" kern="0" dirty="0" smtClean="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400"/>
              </a:lnSpc>
              <a:spcBef>
                <a:spcPts val="1200"/>
              </a:spcBef>
              <a:spcAft>
                <a:spcPct val="0"/>
              </a:spcAft>
              <a:buClr>
                <a:srgbClr val="477AB1"/>
              </a:buClr>
              <a:buSzPct val="50000"/>
            </a:pPr>
            <a:r>
              <a:rPr lang="en-US" altLang="zh-CN" sz="2000" b="1" kern="0" dirty="0" smtClean="0">
                <a:solidFill>
                  <a:srgbClr val="FF0000"/>
                </a:solidFill>
                <a:latin typeface="楷体_GB2312" panose="02010609030101010101" pitchFamily="49" charset="-122"/>
                <a:ea typeface="楷体_GB2312" panose="02010609030101010101" pitchFamily="49" charset="-122"/>
              </a:rPr>
              <a:t>Q</a:t>
            </a:r>
            <a:r>
              <a:rPr lang="zh-CN" altLang="en-US" sz="2000" b="1" kern="0" dirty="0">
                <a:solidFill>
                  <a:srgbClr val="FF0000"/>
                </a:solidFill>
                <a:latin typeface="楷体_GB2312" panose="02010609030101010101" pitchFamily="49" charset="-122"/>
                <a:ea typeface="楷体_GB2312" panose="02010609030101010101" pitchFamily="49" charset="-122"/>
              </a:rPr>
              <a:t>：白天开展二级动火作业，需要在夜间继续作业，是否需要升级，该如何升级？</a:t>
            </a:r>
          </a:p>
          <a:p>
            <a:pPr eaLnBrk="0" fontAlgn="base" hangingPunct="0">
              <a:lnSpc>
                <a:spcPts val="24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2022</a:t>
            </a:r>
            <a:r>
              <a:rPr lang="zh-CN" altLang="en-US" sz="2000" b="1" kern="0" dirty="0">
                <a:solidFill>
                  <a:srgbClr val="000000"/>
                </a:solidFill>
                <a:latin typeface="楷体_GB2312" panose="02010609030101010101" pitchFamily="49" charset="-122"/>
                <a:ea typeface="楷体_GB2312" panose="02010609030101010101" pitchFamily="49" charset="-122"/>
              </a:rPr>
              <a:t>版</a:t>
            </a:r>
            <a:r>
              <a:rPr lang="en-US" altLang="zh-CN" sz="2000" b="1" kern="0" dirty="0">
                <a:solidFill>
                  <a:srgbClr val="000000"/>
                </a:solidFill>
                <a:latin typeface="楷体_GB2312" panose="02010609030101010101" pitchFamily="49" charset="-122"/>
                <a:ea typeface="楷体_GB2312" panose="02010609030101010101" pitchFamily="49" charset="-122"/>
              </a:rPr>
              <a:t>GB 30871</a:t>
            </a:r>
            <a:r>
              <a:rPr lang="zh-CN" altLang="en-US" sz="2000" b="1" kern="0" dirty="0">
                <a:solidFill>
                  <a:srgbClr val="000000"/>
                </a:solidFill>
                <a:latin typeface="楷体_GB2312" panose="02010609030101010101" pitchFamily="49" charset="-122"/>
                <a:ea typeface="楷体_GB2312" panose="02010609030101010101" pitchFamily="49" charset="-122"/>
              </a:rPr>
              <a:t>在</a:t>
            </a:r>
            <a:r>
              <a:rPr lang="en-US" altLang="zh-CN" sz="2000" b="1" kern="0" dirty="0">
                <a:solidFill>
                  <a:srgbClr val="000000"/>
                </a:solidFill>
                <a:latin typeface="楷体_GB2312" panose="02010609030101010101" pitchFamily="49" charset="-122"/>
                <a:ea typeface="楷体_GB2312" panose="02010609030101010101" pitchFamily="49" charset="-122"/>
              </a:rPr>
              <a:t>5.1.1</a:t>
            </a:r>
            <a:r>
              <a:rPr lang="zh-CN" altLang="en-US" sz="2000" b="1" kern="0" dirty="0">
                <a:solidFill>
                  <a:srgbClr val="000000"/>
                </a:solidFill>
                <a:latin typeface="楷体_GB2312" panose="02010609030101010101" pitchFamily="49" charset="-122"/>
                <a:ea typeface="楷体_GB2312" panose="02010609030101010101" pitchFamily="49" charset="-122"/>
              </a:rPr>
              <a:t>条提出了夜间动火作业升级管理的要求，二级动火作业夜间应升为一级动火作业管理。因二级动火作业与一级动火作业的现场管控要求相同，只是作业票审批单位不同。为便于实际操作，二级动火作业在夜间升级可如此操作：由一级动火作业票的审批人（一般为企业安全管理部门人员）在对原二级动火作业现场各项安全措施及夜间作业需要落实的各项措施进行检查核实确认后，在原二级动火作业票上签署检查确认意见并签字，可视为作业升级管理，不必再重新办理一级动火作业证。</a:t>
            </a:r>
          </a:p>
          <a:p>
            <a:pPr eaLnBrk="0" fontAlgn="base" hangingPunct="0">
              <a:lnSpc>
                <a:spcPts val="2400"/>
              </a:lnSpc>
              <a:spcBef>
                <a:spcPts val="1200"/>
              </a:spcBef>
              <a:spcAft>
                <a:spcPct val="0"/>
              </a:spcAft>
              <a:buClr>
                <a:srgbClr val="477AB1"/>
              </a:buClr>
              <a:buSzPct val="50000"/>
            </a:pPr>
            <a:r>
              <a:rPr lang="en-US" altLang="zh-CN" sz="2000" b="1" kern="0" dirty="0">
                <a:solidFill>
                  <a:srgbClr val="FF0000"/>
                </a:solidFill>
                <a:latin typeface="楷体_GB2312" panose="02010609030101010101" pitchFamily="49" charset="-122"/>
                <a:ea typeface="楷体_GB2312" panose="02010609030101010101" pitchFamily="49" charset="-122"/>
              </a:rPr>
              <a:t>Q: </a:t>
            </a:r>
            <a:r>
              <a:rPr lang="zh-CN" altLang="en-US" sz="2000" b="1" kern="0" dirty="0">
                <a:solidFill>
                  <a:srgbClr val="FF0000"/>
                </a:solidFill>
                <a:latin typeface="楷体_GB2312" panose="02010609030101010101" pitchFamily="49" charset="-122"/>
                <a:ea typeface="楷体_GB2312" panose="02010609030101010101" pitchFamily="49" charset="-122"/>
              </a:rPr>
              <a:t>企业生产岗位</a:t>
            </a:r>
            <a:r>
              <a:rPr lang="en-US" altLang="zh-CN" sz="2000" b="1" kern="0" dirty="0">
                <a:solidFill>
                  <a:srgbClr val="FF0000"/>
                </a:solidFill>
                <a:latin typeface="楷体_GB2312" panose="02010609030101010101" pitchFamily="49" charset="-122"/>
                <a:ea typeface="楷体_GB2312" panose="02010609030101010101" pitchFamily="49" charset="-122"/>
              </a:rPr>
              <a:t>24</a:t>
            </a:r>
            <a:r>
              <a:rPr lang="zh-CN" altLang="en-US" sz="2000" b="1" kern="0" dirty="0">
                <a:solidFill>
                  <a:srgbClr val="FF0000"/>
                </a:solidFill>
                <a:latin typeface="楷体_GB2312" panose="02010609030101010101" pitchFamily="49" charset="-122"/>
                <a:ea typeface="楷体_GB2312" panose="02010609030101010101" pitchFamily="49" charset="-122"/>
              </a:rPr>
              <a:t>小时连续生产（包括节假日、公休日），动火作业在节假日、公休日也要升级管理吗</a:t>
            </a:r>
            <a:r>
              <a:rPr lang="zh-CN" altLang="en-US" sz="2000" b="1" kern="0" dirty="0" smtClean="0">
                <a:solidFill>
                  <a:srgbClr val="FF0000"/>
                </a:solidFill>
                <a:latin typeface="楷体_GB2312" panose="02010609030101010101" pitchFamily="49" charset="-122"/>
                <a:ea typeface="楷体_GB2312" panose="02010609030101010101" pitchFamily="49" charset="-122"/>
              </a:rPr>
              <a:t>？</a:t>
            </a:r>
            <a:endParaRPr lang="zh-CN" altLang="en-US" sz="2000" b="1" kern="0" dirty="0">
              <a:solidFill>
                <a:srgbClr val="FF0000"/>
              </a:solidFill>
              <a:latin typeface="楷体_GB2312" panose="02010609030101010101" pitchFamily="49" charset="-122"/>
              <a:ea typeface="楷体_GB2312" panose="02010609030101010101" pitchFamily="49" charset="-122"/>
            </a:endParaRPr>
          </a:p>
          <a:p>
            <a:pPr eaLnBrk="0" fontAlgn="base" hangingPunct="0">
              <a:lnSpc>
                <a:spcPts val="24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 </a:t>
            </a:r>
            <a:r>
              <a:rPr lang="zh-CN" altLang="en-US" sz="2000" b="1" kern="0" dirty="0">
                <a:solidFill>
                  <a:srgbClr val="000000"/>
                </a:solidFill>
                <a:latin typeface="楷体_GB2312" panose="02010609030101010101" pitchFamily="49" charset="-122"/>
                <a:ea typeface="楷体_GB2312" panose="02010609030101010101" pitchFamily="49" charset="-122"/>
              </a:rPr>
              <a:t>在节假日、公休日期间尽管企业的生产岗位</a:t>
            </a:r>
            <a:r>
              <a:rPr lang="en-US" altLang="zh-CN" sz="2000" b="1" kern="0" dirty="0">
                <a:solidFill>
                  <a:srgbClr val="000000"/>
                </a:solidFill>
                <a:latin typeface="楷体_GB2312" panose="02010609030101010101" pitchFamily="49" charset="-122"/>
                <a:ea typeface="楷体_GB2312" panose="02010609030101010101" pitchFamily="49" charset="-122"/>
              </a:rPr>
              <a:t>24</a:t>
            </a:r>
            <a:r>
              <a:rPr lang="zh-CN" altLang="en-US" sz="2000" b="1" kern="0" dirty="0">
                <a:solidFill>
                  <a:srgbClr val="000000"/>
                </a:solidFill>
                <a:latin typeface="楷体_GB2312" panose="02010609030101010101" pitchFamily="49" charset="-122"/>
                <a:ea typeface="楷体_GB2312" panose="02010609030101010101" pitchFamily="49" charset="-122"/>
              </a:rPr>
              <a:t>小时连续生产，但技术、管理岗位很多人员不在岗，可能会导致某些方面的技术管理及应对突发状况力量不足。同时企业员工在节假日、公休日等时间段内工作时，容易出现倦怠、疲劳心理和疲惫状态，在此情况下开展特殊作业的员工易出现操作失误等，作业风险相对较高。所以无论企业的生产岗位是否</a:t>
            </a:r>
            <a:r>
              <a:rPr lang="en-US" altLang="zh-CN" sz="2000" b="1" kern="0" dirty="0">
                <a:solidFill>
                  <a:srgbClr val="000000"/>
                </a:solidFill>
                <a:latin typeface="楷体_GB2312" panose="02010609030101010101" pitchFamily="49" charset="-122"/>
                <a:ea typeface="楷体_GB2312" panose="02010609030101010101" pitchFamily="49" charset="-122"/>
              </a:rPr>
              <a:t>24</a:t>
            </a:r>
            <a:r>
              <a:rPr lang="zh-CN" altLang="en-US" sz="2000" b="1" kern="0" dirty="0">
                <a:solidFill>
                  <a:srgbClr val="000000"/>
                </a:solidFill>
                <a:latin typeface="楷体_GB2312" panose="02010609030101010101" pitchFamily="49" charset="-122"/>
                <a:ea typeface="楷体_GB2312" panose="02010609030101010101" pitchFamily="49" charset="-122"/>
              </a:rPr>
              <a:t>小时连续生产，节假日、公休日都要升级</a:t>
            </a:r>
            <a:r>
              <a:rPr lang="zh-CN" altLang="en-US" sz="2000" b="1" kern="0" dirty="0" smtClean="0">
                <a:solidFill>
                  <a:srgbClr val="000000"/>
                </a:solidFill>
                <a:latin typeface="楷体_GB2312" panose="02010609030101010101" pitchFamily="49" charset="-122"/>
                <a:ea typeface="楷体_GB2312" panose="02010609030101010101" pitchFamily="49" charset="-122"/>
              </a:rPr>
              <a:t>管理。</a:t>
            </a:r>
            <a:endParaRPr lang="zh-CN" altLang="en-US" sz="2000" b="1" kern="0" dirty="0">
              <a:solidFill>
                <a:srgbClr val="000000"/>
              </a:solidFill>
              <a:latin typeface="楷体_GB2312" panose="02010609030101010101" pitchFamily="49" charset="-122"/>
              <a:ea typeface="楷体_GB2312" panose="02010609030101010101" pitchFamily="49"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4646" y="1232076"/>
            <a:ext cx="10009112" cy="741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570710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908720"/>
            <a:ext cx="9649072" cy="5632311"/>
          </a:xfrm>
          <a:prstGeom prst="rect">
            <a:avLst/>
          </a:prstGeom>
        </p:spPr>
        <p:txBody>
          <a:bodyPr wrap="square">
            <a:spAutoFit/>
          </a:bodyPr>
          <a:lstStyle/>
          <a:p>
            <a:pPr eaLnBrk="0" fontAlgn="base" hangingPunct="0">
              <a:lnSpc>
                <a:spcPts val="2400"/>
              </a:lnSpc>
              <a:spcBef>
                <a:spcPts val="1200"/>
              </a:spcBef>
              <a:spcAft>
                <a:spcPct val="0"/>
              </a:spcAft>
              <a:buClr>
                <a:srgbClr val="477AB1"/>
              </a:buClr>
              <a:buSzPct val="50000"/>
            </a:pP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更改了特级动火的划分范围，将“在火灾爆炸危险场所处于运行状态下的生产装置设备、管道、储罐、容器等部位上进行的动火作业（包括带压不置换动火作业）；存有易燃易爆介质的重大危险源罐区防火堤内的动火作业划为特级动火（见</a:t>
            </a:r>
            <a:r>
              <a:rPr lang="en-US" altLang="zh-CN" sz="2000" b="1" kern="0" dirty="0">
                <a:solidFill>
                  <a:srgbClr val="000000"/>
                </a:solidFill>
                <a:latin typeface="楷体_GB2312" panose="02010609030101010101" pitchFamily="49" charset="-122"/>
                <a:ea typeface="楷体_GB2312" panose="02010609030101010101" pitchFamily="49" charset="-122"/>
              </a:rPr>
              <a:t>5.1.2</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2014</a:t>
            </a:r>
            <a:r>
              <a:rPr lang="zh-CN" altLang="en-US" sz="2000" b="1" kern="0" dirty="0">
                <a:solidFill>
                  <a:srgbClr val="000000"/>
                </a:solidFill>
                <a:latin typeface="楷体_GB2312" panose="02010609030101010101" pitchFamily="49" charset="-122"/>
                <a:ea typeface="楷体_GB2312" panose="02010609030101010101" pitchFamily="49" charset="-122"/>
              </a:rPr>
              <a:t>年版的</a:t>
            </a:r>
            <a:r>
              <a:rPr lang="en-US" altLang="zh-CN" sz="2000" b="1" kern="0" dirty="0">
                <a:solidFill>
                  <a:srgbClr val="000000"/>
                </a:solidFill>
                <a:latin typeface="楷体_GB2312" panose="02010609030101010101" pitchFamily="49" charset="-122"/>
                <a:ea typeface="楷体_GB2312" panose="02010609030101010101" pitchFamily="49" charset="-122"/>
              </a:rPr>
              <a:t>5.1.4</a:t>
            </a:r>
            <a:r>
              <a:rPr lang="zh-CN" altLang="en-US"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400"/>
              </a:lnSpc>
              <a:spcBef>
                <a:spcPts val="1200"/>
              </a:spcBef>
              <a:spcAft>
                <a:spcPct val="0"/>
              </a:spcAft>
              <a:buClr>
                <a:srgbClr val="477AB1"/>
              </a:buClr>
              <a:buSzPct val="50000"/>
            </a:pPr>
            <a:r>
              <a:rPr lang="zh-CN" altLang="en-US" sz="2000" b="1" kern="0" dirty="0">
                <a:solidFill>
                  <a:srgbClr val="000000"/>
                </a:solidFill>
                <a:latin typeface="楷体_GB2312" panose="02010609030101010101" pitchFamily="49" charset="-122"/>
                <a:ea typeface="楷体_GB2312" panose="02010609030101010101" pitchFamily="49" charset="-122"/>
              </a:rPr>
              <a:t> </a:t>
            </a:r>
          </a:p>
          <a:p>
            <a:pPr eaLnBrk="0" fontAlgn="base" hangingPunct="0">
              <a:lnSpc>
                <a:spcPts val="2400"/>
              </a:lnSpc>
              <a:spcBef>
                <a:spcPts val="1200"/>
              </a:spcBef>
              <a:spcAft>
                <a:spcPct val="0"/>
              </a:spcAft>
              <a:buClr>
                <a:srgbClr val="477AB1"/>
              </a:buClr>
              <a:buSzPct val="50000"/>
            </a:pPr>
            <a:endParaRPr lang="zh-CN" altLang="en-US"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400"/>
              </a:lnSpc>
              <a:spcBef>
                <a:spcPts val="1200"/>
              </a:spcBef>
              <a:spcAft>
                <a:spcPct val="0"/>
              </a:spcAft>
              <a:buClr>
                <a:srgbClr val="477AB1"/>
              </a:buClr>
              <a:buSzPct val="50000"/>
            </a:pPr>
            <a:endParaRPr lang="en-US" altLang="zh-CN" sz="2000" b="1" kern="0" dirty="0" smtClean="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400"/>
              </a:lnSpc>
              <a:spcBef>
                <a:spcPts val="1200"/>
              </a:spcBef>
              <a:spcAft>
                <a:spcPct val="0"/>
              </a:spcAft>
              <a:buClr>
                <a:srgbClr val="477AB1"/>
              </a:buClr>
              <a:buSzPct val="50000"/>
            </a:pPr>
            <a:r>
              <a:rPr lang="en-US" altLang="zh-CN" sz="2000" b="1" kern="0" dirty="0" smtClean="0">
                <a:solidFill>
                  <a:srgbClr val="FF0000"/>
                </a:solidFill>
                <a:latin typeface="楷体_GB2312" panose="02010609030101010101" pitchFamily="49" charset="-122"/>
                <a:ea typeface="楷体_GB2312" panose="02010609030101010101" pitchFamily="49" charset="-122"/>
              </a:rPr>
              <a:t>Q</a:t>
            </a:r>
            <a:r>
              <a:rPr lang="en-US" altLang="zh-CN" sz="2000" b="1" kern="0" dirty="0">
                <a:solidFill>
                  <a:srgbClr val="FF0000"/>
                </a:solidFill>
                <a:latin typeface="楷体_GB2312" panose="02010609030101010101" pitchFamily="49" charset="-122"/>
                <a:ea typeface="楷体_GB2312" panose="02010609030101010101" pitchFamily="49" charset="-122"/>
              </a:rPr>
              <a:t>: </a:t>
            </a:r>
            <a:r>
              <a:rPr lang="zh-CN" altLang="en-US" sz="2000" b="1" kern="0" dirty="0">
                <a:solidFill>
                  <a:srgbClr val="FF0000"/>
                </a:solidFill>
                <a:latin typeface="楷体_GB2312" panose="02010609030101010101" pitchFamily="49" charset="-122"/>
                <a:ea typeface="楷体_GB2312" panose="02010609030101010101" pitchFamily="49" charset="-122"/>
              </a:rPr>
              <a:t>涉及易燃易爆介质但未构成重大危险源的罐区防火堤内动火作业如何划分等级？在重大危险源生产装置里动火作业如何划分等级？</a:t>
            </a:r>
          </a:p>
          <a:p>
            <a:pPr eaLnBrk="0" fontAlgn="base" hangingPunct="0">
              <a:lnSpc>
                <a:spcPts val="24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 </a:t>
            </a:r>
            <a:r>
              <a:rPr lang="zh-CN" altLang="en-US" sz="2000" b="1" kern="0" dirty="0">
                <a:solidFill>
                  <a:srgbClr val="000000"/>
                </a:solidFill>
                <a:latin typeface="楷体_GB2312" panose="02010609030101010101" pitchFamily="49" charset="-122"/>
                <a:ea typeface="楷体_GB2312" panose="02010609030101010101" pitchFamily="49" charset="-122"/>
              </a:rPr>
              <a:t>涉及易燃易爆介质但未构成重大危险源的罐区防火堤内属于火灾爆炸危险场所。如果罐区处于运行状态，则在防火堤内设备、管道、储罐、容器等部位上进行的动火作业为特级动火，其他动火为一级动火。如果罐区内所有设备设施经清洗、置换、分析合格并采取安全隔离措施后，经企业生产负责人或安全管理负责人批准，动火作业可按二级动火作业管理。</a:t>
            </a:r>
          </a:p>
          <a:p>
            <a:pPr eaLnBrk="0" fontAlgn="base" hangingPunct="0">
              <a:lnSpc>
                <a:spcPts val="2400"/>
              </a:lnSpc>
              <a:spcBef>
                <a:spcPts val="1200"/>
              </a:spcBef>
              <a:spcAft>
                <a:spcPct val="0"/>
              </a:spcAft>
              <a:buClr>
                <a:srgbClr val="477AB1"/>
              </a:buClr>
              <a:buSzPct val="50000"/>
            </a:pPr>
            <a:r>
              <a:rPr lang="zh-CN" altLang="en-US" sz="2000" b="1" kern="0" dirty="0">
                <a:solidFill>
                  <a:srgbClr val="000000"/>
                </a:solidFill>
                <a:latin typeface="楷体_GB2312" panose="02010609030101010101" pitchFamily="49" charset="-122"/>
                <a:ea typeface="楷体_GB2312" panose="02010609030101010101" pitchFamily="49" charset="-122"/>
              </a:rPr>
              <a:t>在涉及易燃易爆介质重大危险源生产装置里面动火要求同上。</a:t>
            </a: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1486694" y="2348880"/>
            <a:ext cx="9433048" cy="1080120"/>
          </a:xfrm>
          <a:prstGeom prst="rect">
            <a:avLst/>
          </a:prstGeom>
        </p:spPr>
      </p:pic>
    </p:spTree>
    <p:extLst>
      <p:ext uri="{BB962C8B-B14F-4D97-AF65-F5344CB8AC3E}">
        <p14:creationId xmlns:p14="http://schemas.microsoft.com/office/powerpoint/2010/main" val="2380316322"/>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918570"/>
            <a:ext cx="9649072" cy="1066959"/>
          </a:xfrm>
          <a:prstGeom prst="rect">
            <a:avLst/>
          </a:prstGeom>
        </p:spPr>
        <p:txBody>
          <a:bodyPr wrap="square">
            <a:spAutoFit/>
          </a:bodyPr>
          <a:lstStyle/>
          <a:p>
            <a:pPr eaLnBrk="0" fontAlgn="base" hangingPunct="0">
              <a:lnSpc>
                <a:spcPts val="3800"/>
              </a:lnSpc>
              <a:spcBef>
                <a:spcPts val="1200"/>
              </a:spcBef>
              <a:spcAft>
                <a:spcPct val="0"/>
              </a:spcAft>
              <a:buClr>
                <a:srgbClr val="477AB1"/>
              </a:buClr>
              <a:buSzPct val="50000"/>
            </a:pP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更改了动火作业中应采取的安全措施（见</a:t>
            </a:r>
            <a:r>
              <a:rPr lang="en-US" altLang="zh-CN" sz="2000" b="1" kern="0" dirty="0">
                <a:solidFill>
                  <a:srgbClr val="000000"/>
                </a:solidFill>
                <a:latin typeface="楷体_GB2312" panose="02010609030101010101" pitchFamily="49" charset="-122"/>
                <a:ea typeface="楷体_GB2312" panose="02010609030101010101" pitchFamily="49" charset="-122"/>
              </a:rPr>
              <a:t>5.2.2</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5.2.4</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5.3.1</a:t>
            </a:r>
            <a:r>
              <a:rPr lang="zh-CN" altLang="en-US" sz="2000" b="1" kern="0" dirty="0">
                <a:solidFill>
                  <a:srgbClr val="000000"/>
                </a:solidFill>
                <a:latin typeface="楷体_GB2312" panose="02010609030101010101" pitchFamily="49" charset="-122"/>
                <a:ea typeface="楷体_GB2312" panose="02010609030101010101" pitchFamily="49" charset="-122"/>
              </a:rPr>
              <a:t>的</a:t>
            </a:r>
            <a:r>
              <a:rPr lang="en-US" altLang="zh-CN" sz="2000" b="1" kern="0" dirty="0">
                <a:solidFill>
                  <a:srgbClr val="000000"/>
                </a:solidFill>
                <a:latin typeface="楷体_GB2312" panose="02010609030101010101" pitchFamily="49" charset="-122"/>
                <a:ea typeface="楷体_GB2312" panose="02010609030101010101" pitchFamily="49" charset="-122"/>
              </a:rPr>
              <a:t>b) </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5.4.2</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2014</a:t>
            </a:r>
            <a:r>
              <a:rPr lang="zh-CN" altLang="en-US" sz="2000" b="1" kern="0" dirty="0">
                <a:solidFill>
                  <a:srgbClr val="000000"/>
                </a:solidFill>
                <a:latin typeface="楷体_GB2312" panose="02010609030101010101" pitchFamily="49" charset="-122"/>
                <a:ea typeface="楷体_GB2312" panose="02010609030101010101" pitchFamily="49" charset="-122"/>
              </a:rPr>
              <a:t>年版的</a:t>
            </a:r>
            <a:r>
              <a:rPr lang="en-US" altLang="zh-CN" sz="2000" b="1" kern="0" dirty="0">
                <a:solidFill>
                  <a:srgbClr val="000000"/>
                </a:solidFill>
                <a:latin typeface="楷体_GB2312" panose="02010609030101010101" pitchFamily="49" charset="-122"/>
                <a:ea typeface="楷体_GB2312" panose="02010609030101010101" pitchFamily="49" charset="-122"/>
              </a:rPr>
              <a:t>5.2.3</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5.2.7</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5.3</a:t>
            </a:r>
            <a:r>
              <a:rPr lang="zh-CN" altLang="en-US" sz="2000" b="1" kern="0" dirty="0">
                <a:solidFill>
                  <a:srgbClr val="000000"/>
                </a:solidFill>
                <a:latin typeface="楷体_GB2312" panose="02010609030101010101" pitchFamily="49" charset="-122"/>
                <a:ea typeface="楷体_GB2312" panose="02010609030101010101" pitchFamily="49" charset="-122"/>
              </a:rPr>
              <a:t>）。</a:t>
            </a:r>
            <a:endParaRPr lang="zh-CN" altLang="zh-CN" sz="2000" b="1" kern="0" dirty="0">
              <a:solidFill>
                <a:srgbClr val="000000"/>
              </a:solidFill>
              <a:latin typeface="楷体_GB2312" panose="02010609030101010101" pitchFamily="49" charset="-122"/>
              <a:ea typeface="楷体_GB2312" panose="02010609030101010101" pitchFamily="49" charset="-122"/>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4646" y="2023082"/>
            <a:ext cx="9967859" cy="974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6293" y="3260533"/>
            <a:ext cx="9903086" cy="1326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8662" y="5013176"/>
            <a:ext cx="9084965" cy="724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660137"/>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1484784"/>
            <a:ext cx="9649072" cy="4401205"/>
          </a:xfrm>
          <a:prstGeom prst="rect">
            <a:avLst/>
          </a:prstGeom>
        </p:spPr>
        <p:txBody>
          <a:bodyPr wrap="square">
            <a:spAutoFit/>
          </a:bodyPr>
          <a:lstStyle/>
          <a:p>
            <a:pPr eaLnBrk="0" fontAlgn="base" hangingPunct="0">
              <a:lnSpc>
                <a:spcPts val="2400"/>
              </a:lnSpc>
              <a:spcBef>
                <a:spcPts val="1200"/>
              </a:spcBef>
              <a:spcAft>
                <a:spcPct val="0"/>
              </a:spcAft>
              <a:buClr>
                <a:srgbClr val="477AB1"/>
              </a:buClr>
              <a:buSzPct val="50000"/>
            </a:pP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增加厂特级动火作业应采集全过程作业影像的要求（见</a:t>
            </a:r>
            <a:r>
              <a:rPr lang="en-US" altLang="zh-CN" sz="2000" b="1" kern="0" dirty="0">
                <a:solidFill>
                  <a:srgbClr val="000000"/>
                </a:solidFill>
                <a:latin typeface="楷体_GB2312" panose="02010609030101010101" pitchFamily="49" charset="-122"/>
                <a:ea typeface="楷体_GB2312" panose="02010609030101010101" pitchFamily="49" charset="-122"/>
              </a:rPr>
              <a:t>5.2.11)</a:t>
            </a:r>
            <a:r>
              <a:rPr lang="zh-CN" altLang="en-US"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400"/>
              </a:lnSpc>
              <a:spcBef>
                <a:spcPts val="1200"/>
              </a:spcBef>
              <a:spcAft>
                <a:spcPct val="0"/>
              </a:spcAft>
              <a:buClr>
                <a:srgbClr val="477AB1"/>
              </a:buClr>
              <a:buSzPct val="50000"/>
            </a:pPr>
            <a:endParaRPr lang="zh-CN" altLang="en-US"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400"/>
              </a:lnSpc>
              <a:spcBef>
                <a:spcPts val="1200"/>
              </a:spcBef>
              <a:spcAft>
                <a:spcPct val="0"/>
              </a:spcAft>
              <a:buClr>
                <a:srgbClr val="477AB1"/>
              </a:buClr>
              <a:buSzPct val="50000"/>
            </a:pPr>
            <a:r>
              <a:rPr lang="zh-CN" altLang="en-US" sz="2000" b="1" kern="0" dirty="0">
                <a:solidFill>
                  <a:srgbClr val="000000"/>
                </a:solidFill>
                <a:latin typeface="楷体_GB2312" panose="02010609030101010101" pitchFamily="49" charset="-122"/>
                <a:ea typeface="楷体_GB2312" panose="02010609030101010101" pitchFamily="49" charset="-122"/>
              </a:rPr>
              <a:t> </a:t>
            </a:r>
          </a:p>
          <a:p>
            <a:pPr eaLnBrk="0" fontAlgn="base" hangingPunct="0">
              <a:lnSpc>
                <a:spcPts val="2400"/>
              </a:lnSpc>
              <a:spcBef>
                <a:spcPts val="1200"/>
              </a:spcBef>
              <a:spcAft>
                <a:spcPct val="0"/>
              </a:spcAft>
              <a:buClr>
                <a:srgbClr val="477AB1"/>
              </a:buClr>
              <a:buSzPct val="50000"/>
            </a:pPr>
            <a:r>
              <a:rPr lang="en-US" altLang="zh-CN" sz="2000" b="1" kern="0" dirty="0" smtClean="0">
                <a:solidFill>
                  <a:srgbClr val="FF0000"/>
                </a:solidFill>
                <a:latin typeface="楷体_GB2312" panose="02010609030101010101" pitchFamily="49" charset="-122"/>
                <a:ea typeface="楷体_GB2312" panose="02010609030101010101" pitchFamily="49" charset="-122"/>
              </a:rPr>
              <a:t>Q</a:t>
            </a:r>
            <a:r>
              <a:rPr lang="zh-CN" altLang="en-US" sz="2000" b="1" kern="0" dirty="0">
                <a:solidFill>
                  <a:srgbClr val="FF0000"/>
                </a:solidFill>
                <a:latin typeface="楷体_GB2312" panose="02010609030101010101" pitchFamily="49" charset="-122"/>
                <a:ea typeface="楷体_GB2312" panose="02010609030101010101" pitchFamily="49" charset="-122"/>
              </a:rPr>
              <a:t>：特级动火过程影像采集从什么时候开始？摄录设备必须是防爆型的吗？采集范围是否包括监护人行为？影像采集记录需要存留多长时间？厂区内的固定式视频监控可以作为摄录设备吗？</a:t>
            </a:r>
          </a:p>
          <a:p>
            <a:pPr eaLnBrk="0" fontAlgn="base" hangingPunct="0">
              <a:lnSpc>
                <a:spcPts val="24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a:t>
            </a:r>
            <a:r>
              <a:rPr lang="zh-CN" altLang="en-US" sz="2000" b="1" kern="0" dirty="0">
                <a:solidFill>
                  <a:srgbClr val="000000"/>
                </a:solidFill>
                <a:latin typeface="楷体_GB2312" panose="02010609030101010101" pitchFamily="49" charset="-122"/>
                <a:ea typeface="楷体_GB2312" panose="02010609030101010101" pitchFamily="49" charset="-122"/>
              </a:rPr>
              <a:t>：特级动火作业影像可以从正式动火开始采集，可以不包括作业准备过程。摄录设备如果在动火点附近（距离不超过</a:t>
            </a:r>
            <a:r>
              <a:rPr lang="en-US" altLang="zh-CN" sz="2000" b="1" kern="0" dirty="0">
                <a:solidFill>
                  <a:srgbClr val="000000"/>
                </a:solidFill>
                <a:latin typeface="楷体_GB2312" panose="02010609030101010101" pitchFamily="49" charset="-122"/>
                <a:ea typeface="楷体_GB2312" panose="02010609030101010101" pitchFamily="49" charset="-122"/>
              </a:rPr>
              <a:t>10</a:t>
            </a:r>
            <a:r>
              <a:rPr lang="zh-CN" altLang="en-US" sz="2000" b="1" kern="0" dirty="0">
                <a:solidFill>
                  <a:srgbClr val="000000"/>
                </a:solidFill>
                <a:latin typeface="楷体_GB2312" panose="02010609030101010101" pitchFamily="49" charset="-122"/>
                <a:ea typeface="楷体_GB2312" panose="02010609030101010101" pitchFamily="49" charset="-122"/>
              </a:rPr>
              <a:t>米），可以是非防爆设备，但应保证摄录设备处于可燃气体采样范围内。影像采集应该把监护人的行为也采集进去。在</a:t>
            </a:r>
            <a:r>
              <a:rPr lang="en-US" altLang="zh-CN" sz="2000" b="1" kern="0" dirty="0">
                <a:solidFill>
                  <a:srgbClr val="000000"/>
                </a:solidFill>
                <a:latin typeface="楷体_GB2312" panose="02010609030101010101" pitchFamily="49" charset="-122"/>
                <a:ea typeface="楷体_GB2312" panose="02010609030101010101" pitchFamily="49" charset="-122"/>
              </a:rPr>
              <a:t>2022</a:t>
            </a:r>
            <a:r>
              <a:rPr lang="zh-CN" altLang="en-US" sz="2000" b="1" kern="0" dirty="0">
                <a:solidFill>
                  <a:srgbClr val="000000"/>
                </a:solidFill>
                <a:latin typeface="楷体_GB2312" panose="02010609030101010101" pitchFamily="49" charset="-122"/>
                <a:ea typeface="楷体_GB2312" panose="02010609030101010101" pitchFamily="49" charset="-122"/>
              </a:rPr>
              <a:t>版</a:t>
            </a:r>
            <a:r>
              <a:rPr lang="en-US" altLang="zh-CN" sz="2000" b="1" kern="0" dirty="0">
                <a:solidFill>
                  <a:srgbClr val="000000"/>
                </a:solidFill>
                <a:latin typeface="楷体_GB2312" panose="02010609030101010101" pitchFamily="49" charset="-122"/>
                <a:ea typeface="楷体_GB2312" panose="02010609030101010101" pitchFamily="49" charset="-122"/>
              </a:rPr>
              <a:t>GB 30871</a:t>
            </a:r>
            <a:r>
              <a:rPr lang="zh-CN" altLang="en-US" sz="2000" b="1" kern="0" dirty="0">
                <a:solidFill>
                  <a:srgbClr val="000000"/>
                </a:solidFill>
                <a:latin typeface="楷体_GB2312" panose="02010609030101010101" pitchFamily="49" charset="-122"/>
                <a:ea typeface="楷体_GB2312" panose="02010609030101010101" pitchFamily="49" charset="-122"/>
              </a:rPr>
              <a:t>中未对采集记录保存时限做出具体要求，一般应存留至少一个月。如果企业厂区内固定式视频监控设备清晰度、位置满足要求，可以作为动火作业的摄录装备，否则应在作业时设置其他符合要求的摄录设备。</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6694" y="2132856"/>
            <a:ext cx="11017224"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33778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1484784"/>
            <a:ext cx="9649072" cy="501099"/>
          </a:xfrm>
          <a:prstGeom prst="rect">
            <a:avLst/>
          </a:prstGeom>
        </p:spPr>
        <p:txBody>
          <a:bodyPr wrap="square">
            <a:spAutoFit/>
          </a:bodyPr>
          <a:lstStyle/>
          <a:p>
            <a:pPr eaLnBrk="0" fontAlgn="base" hangingPunct="0">
              <a:lnSpc>
                <a:spcPts val="3800"/>
              </a:lnSpc>
              <a:spcBef>
                <a:spcPts val="1200"/>
              </a:spcBef>
              <a:spcAft>
                <a:spcPct val="0"/>
              </a:spcAft>
              <a:buClr>
                <a:srgbClr val="477AB1"/>
              </a:buClr>
              <a:buSzPct val="50000"/>
            </a:pP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增加了在可燃、易爆性粉尘环境下进行特殊作业的安全要求（见</a:t>
            </a:r>
            <a:r>
              <a:rPr lang="en-US" altLang="zh-CN" sz="2000" b="1" kern="0" dirty="0">
                <a:solidFill>
                  <a:srgbClr val="000000"/>
                </a:solidFill>
                <a:latin typeface="楷体_GB2312" panose="02010609030101010101" pitchFamily="49" charset="-122"/>
                <a:ea typeface="楷体_GB2312" panose="02010609030101010101" pitchFamily="49" charset="-122"/>
              </a:rPr>
              <a:t>5.2.9</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5.2.16</a:t>
            </a:r>
            <a:r>
              <a:rPr lang="en-US" altLang="zh-CN" sz="2000" b="1" kern="0" dirty="0" smtClean="0">
                <a:solidFill>
                  <a:srgbClr val="000000"/>
                </a:solidFill>
                <a:latin typeface="楷体_GB2312" panose="02010609030101010101" pitchFamily="49" charset="-122"/>
                <a:ea typeface="楷体_GB2312" panose="02010609030101010101" pitchFamily="49" charset="-122"/>
              </a:rPr>
              <a:t>)</a:t>
            </a:r>
            <a:endParaRPr lang="zh-CN" altLang="zh-CN" sz="2000" b="1" kern="0" dirty="0">
              <a:solidFill>
                <a:srgbClr val="000000"/>
              </a:solidFill>
              <a:latin typeface="楷体_GB2312" panose="02010609030101010101" pitchFamily="49" charset="-122"/>
              <a:ea typeface="楷体_GB2312" panose="02010609030101010101" pitchFamily="49" charset="-122"/>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726" y="2205037"/>
            <a:ext cx="9577064" cy="955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4726" y="3246437"/>
            <a:ext cx="10297144" cy="470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0010055"/>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chemeClr val="accent6">
                  <a:lumMod val="50000"/>
                </a:scheme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1484784"/>
            <a:ext cx="9649072" cy="2528897"/>
          </a:xfrm>
          <a:prstGeom prst="rect">
            <a:avLst/>
          </a:prstGeom>
        </p:spPr>
        <p:txBody>
          <a:bodyPr wrap="square">
            <a:spAutoFit/>
          </a:bodyPr>
          <a:lstStyle/>
          <a:p>
            <a:pPr lvl="0" eaLnBrk="0" fontAlgn="base" hangingPunct="0">
              <a:lnSpc>
                <a:spcPts val="3800"/>
              </a:lnSpc>
              <a:spcBef>
                <a:spcPts val="1200"/>
              </a:spcBef>
              <a:spcAft>
                <a:spcPct val="0"/>
              </a:spcAft>
              <a:buClr>
                <a:srgbClr val="477AB1"/>
              </a:buClr>
              <a:buSzPct val="50000"/>
            </a:pPr>
            <a:r>
              <a:rPr lang="zh-CN" altLang="en-US" sz="2400" b="1" kern="0" dirty="0" smtClean="0">
                <a:solidFill>
                  <a:srgbClr val="000000"/>
                </a:solidFill>
                <a:latin typeface="楷体_GB2312" panose="02010609030101010101" pitchFamily="49" charset="-122"/>
                <a:ea typeface="楷体_GB2312" panose="02010609030101010101" pitchFamily="49" charset="-122"/>
              </a:rPr>
              <a:t>     近日</a:t>
            </a:r>
            <a:r>
              <a:rPr lang="zh-CN" altLang="en-US" sz="2400" b="1" kern="0" dirty="0">
                <a:solidFill>
                  <a:srgbClr val="000000"/>
                </a:solidFill>
                <a:latin typeface="楷体_GB2312" panose="02010609030101010101" pitchFamily="49" charset="-122"/>
                <a:ea typeface="楷体_GB2312" panose="02010609030101010101" pitchFamily="49" charset="-122"/>
              </a:rPr>
              <a:t>，国家市场监督管理总局（国家标准化管理委员会）发布公告，批准发布</a:t>
            </a:r>
            <a:r>
              <a:rPr lang="en-US" altLang="zh-CN" sz="2400" b="1" kern="0" dirty="0">
                <a:solidFill>
                  <a:srgbClr val="000000"/>
                </a:solidFill>
                <a:latin typeface="楷体_GB2312" panose="02010609030101010101" pitchFamily="49" charset="-122"/>
                <a:ea typeface="楷体_GB2312" panose="02010609030101010101" pitchFamily="49" charset="-122"/>
              </a:rPr>
              <a:t>《</a:t>
            </a:r>
            <a:r>
              <a:rPr lang="zh-CN" altLang="en-US" sz="2400" b="1" kern="0" dirty="0">
                <a:solidFill>
                  <a:srgbClr val="000000"/>
                </a:solidFill>
                <a:latin typeface="楷体_GB2312" panose="02010609030101010101" pitchFamily="49" charset="-122"/>
                <a:ea typeface="楷体_GB2312" panose="02010609030101010101" pitchFamily="49" charset="-122"/>
              </a:rPr>
              <a:t>危险化学品企业特殊作业安全规范</a:t>
            </a:r>
            <a:r>
              <a:rPr lang="en-US" altLang="zh-CN" sz="2400" b="1" kern="0" dirty="0">
                <a:solidFill>
                  <a:srgbClr val="000000"/>
                </a:solidFill>
                <a:latin typeface="楷体_GB2312" panose="02010609030101010101" pitchFamily="49" charset="-122"/>
                <a:ea typeface="楷体_GB2312" panose="02010609030101010101" pitchFamily="49" charset="-122"/>
              </a:rPr>
              <a:t>》</a:t>
            </a:r>
            <a:r>
              <a:rPr lang="zh-CN" altLang="en-US" sz="2400" b="1" kern="0" dirty="0">
                <a:solidFill>
                  <a:srgbClr val="000000"/>
                </a:solidFill>
                <a:latin typeface="楷体_GB2312" panose="02010609030101010101" pitchFamily="49" charset="-122"/>
                <a:ea typeface="楷体_GB2312" panose="02010609030101010101" pitchFamily="49" charset="-122"/>
              </a:rPr>
              <a:t>（</a:t>
            </a:r>
            <a:r>
              <a:rPr lang="en-US" altLang="zh-CN" sz="2400" b="1" kern="0" dirty="0">
                <a:solidFill>
                  <a:srgbClr val="000000"/>
                </a:solidFill>
                <a:latin typeface="楷体_GB2312" panose="02010609030101010101" pitchFamily="49" charset="-122"/>
                <a:ea typeface="楷体_GB2312" panose="02010609030101010101" pitchFamily="49" charset="-122"/>
              </a:rPr>
              <a:t>GB 30871-2022</a:t>
            </a:r>
            <a:r>
              <a:rPr lang="zh-CN" altLang="en-US" sz="2400" b="1" kern="0" dirty="0">
                <a:solidFill>
                  <a:srgbClr val="000000"/>
                </a:solidFill>
                <a:latin typeface="楷体_GB2312" panose="02010609030101010101" pitchFamily="49" charset="-122"/>
                <a:ea typeface="楷体_GB2312" panose="02010609030101010101" pitchFamily="49" charset="-122"/>
              </a:rPr>
              <a:t>）作为国家强制性标准， 新规范将于</a:t>
            </a:r>
            <a:r>
              <a:rPr lang="en-US" altLang="zh-CN" sz="2400" b="1" kern="0" dirty="0">
                <a:solidFill>
                  <a:srgbClr val="000000"/>
                </a:solidFill>
                <a:latin typeface="楷体_GB2312" panose="02010609030101010101" pitchFamily="49" charset="-122"/>
                <a:ea typeface="楷体_GB2312" panose="02010609030101010101" pitchFamily="49" charset="-122"/>
              </a:rPr>
              <a:t>2022</a:t>
            </a:r>
            <a:r>
              <a:rPr lang="zh-CN" altLang="en-US" sz="2400" b="1" kern="0" dirty="0">
                <a:solidFill>
                  <a:srgbClr val="000000"/>
                </a:solidFill>
                <a:latin typeface="楷体_GB2312" panose="02010609030101010101" pitchFamily="49" charset="-122"/>
                <a:ea typeface="楷体_GB2312" panose="02010609030101010101" pitchFamily="49" charset="-122"/>
              </a:rPr>
              <a:t>年</a:t>
            </a:r>
            <a:r>
              <a:rPr lang="en-US" altLang="zh-CN" sz="2400" b="1" kern="0" dirty="0">
                <a:solidFill>
                  <a:srgbClr val="000000"/>
                </a:solidFill>
                <a:latin typeface="楷体_GB2312" panose="02010609030101010101" pitchFamily="49" charset="-122"/>
                <a:ea typeface="楷体_GB2312" panose="02010609030101010101" pitchFamily="49" charset="-122"/>
              </a:rPr>
              <a:t>10</a:t>
            </a:r>
            <a:r>
              <a:rPr lang="zh-CN" altLang="en-US" sz="2400" b="1" kern="0" dirty="0">
                <a:solidFill>
                  <a:srgbClr val="000000"/>
                </a:solidFill>
                <a:latin typeface="楷体_GB2312" panose="02010609030101010101" pitchFamily="49" charset="-122"/>
                <a:ea typeface="楷体_GB2312" panose="02010609030101010101" pitchFamily="49" charset="-122"/>
              </a:rPr>
              <a:t>月</a:t>
            </a:r>
            <a:r>
              <a:rPr lang="en-US" altLang="zh-CN" sz="2400" b="1" kern="0" dirty="0">
                <a:solidFill>
                  <a:srgbClr val="000000"/>
                </a:solidFill>
                <a:latin typeface="楷体_GB2312" panose="02010609030101010101" pitchFamily="49" charset="-122"/>
                <a:ea typeface="楷体_GB2312" panose="02010609030101010101" pitchFamily="49" charset="-122"/>
              </a:rPr>
              <a:t>1</a:t>
            </a:r>
            <a:r>
              <a:rPr lang="zh-CN" altLang="en-US" sz="2400" b="1" kern="0" dirty="0">
                <a:solidFill>
                  <a:srgbClr val="000000"/>
                </a:solidFill>
                <a:latin typeface="楷体_GB2312" panose="02010609030101010101" pitchFamily="49" charset="-122"/>
                <a:ea typeface="楷体_GB2312" panose="02010609030101010101" pitchFamily="49" charset="-122"/>
              </a:rPr>
              <a:t>日起正式实施 ，代替当前现行的</a:t>
            </a:r>
            <a:r>
              <a:rPr lang="en-US" altLang="zh-CN" sz="2400" b="1" kern="0" dirty="0">
                <a:solidFill>
                  <a:srgbClr val="000000"/>
                </a:solidFill>
                <a:latin typeface="楷体_GB2312" panose="02010609030101010101" pitchFamily="49" charset="-122"/>
                <a:ea typeface="楷体_GB2312" panose="02010609030101010101" pitchFamily="49" charset="-122"/>
              </a:rPr>
              <a:t>《</a:t>
            </a:r>
            <a:r>
              <a:rPr lang="zh-CN" altLang="en-US" sz="2400" b="1" kern="0" dirty="0">
                <a:solidFill>
                  <a:srgbClr val="000000"/>
                </a:solidFill>
                <a:latin typeface="楷体_GB2312" panose="02010609030101010101" pitchFamily="49" charset="-122"/>
                <a:ea typeface="楷体_GB2312" panose="02010609030101010101" pitchFamily="49" charset="-122"/>
              </a:rPr>
              <a:t>化学品生产单位特殊作业安全规范</a:t>
            </a:r>
            <a:r>
              <a:rPr lang="en-US" altLang="zh-CN" sz="2400" b="1" kern="0" dirty="0">
                <a:solidFill>
                  <a:srgbClr val="000000"/>
                </a:solidFill>
                <a:latin typeface="楷体_GB2312" panose="02010609030101010101" pitchFamily="49" charset="-122"/>
                <a:ea typeface="楷体_GB2312" panose="02010609030101010101" pitchFamily="49" charset="-122"/>
              </a:rPr>
              <a:t>》</a:t>
            </a:r>
            <a:r>
              <a:rPr lang="zh-CN" altLang="en-US" sz="2400" b="1" kern="0" dirty="0">
                <a:solidFill>
                  <a:srgbClr val="000000"/>
                </a:solidFill>
                <a:latin typeface="楷体_GB2312" panose="02010609030101010101" pitchFamily="49" charset="-122"/>
                <a:ea typeface="楷体_GB2312" panose="02010609030101010101" pitchFamily="49" charset="-122"/>
              </a:rPr>
              <a:t>（</a:t>
            </a:r>
            <a:r>
              <a:rPr lang="en-US" altLang="zh-CN" sz="2400" b="1" kern="0" dirty="0">
                <a:solidFill>
                  <a:srgbClr val="000000"/>
                </a:solidFill>
                <a:latin typeface="楷体_GB2312" panose="02010609030101010101" pitchFamily="49" charset="-122"/>
                <a:ea typeface="楷体_GB2312" panose="02010609030101010101" pitchFamily="49" charset="-122"/>
              </a:rPr>
              <a:t>GB 30871-2014</a:t>
            </a:r>
            <a:r>
              <a:rPr lang="zh-CN" altLang="en-US" sz="2400" b="1" kern="0" dirty="0">
                <a:solidFill>
                  <a:srgbClr val="000000"/>
                </a:solidFill>
                <a:latin typeface="楷体_GB2312" panose="02010609030101010101" pitchFamily="49" charset="-122"/>
                <a:ea typeface="楷体_GB2312" panose="02010609030101010101" pitchFamily="49" charset="-122"/>
              </a:rPr>
              <a:t>）</a:t>
            </a:r>
            <a:r>
              <a:rPr lang="zh-CN" altLang="en-US" sz="2400" b="1" kern="0" dirty="0" smtClean="0">
                <a:solidFill>
                  <a:srgbClr val="000000"/>
                </a:solidFill>
                <a:latin typeface="楷体_GB2312" panose="02010609030101010101" pitchFamily="49" charset="-122"/>
                <a:ea typeface="楷体_GB2312" panose="02010609030101010101" pitchFamily="49" charset="-122"/>
              </a:rPr>
              <a:t>。</a:t>
            </a:r>
            <a:endParaRPr lang="zh-CN" altLang="zh-CN" sz="2400" kern="0" dirty="0">
              <a:solidFill>
                <a:srgbClr val="000000"/>
              </a:solidFill>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244347714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1484784"/>
            <a:ext cx="9649072" cy="579646"/>
          </a:xfrm>
          <a:prstGeom prst="rect">
            <a:avLst/>
          </a:prstGeom>
        </p:spPr>
        <p:txBody>
          <a:bodyPr wrap="square">
            <a:spAutoFit/>
          </a:bodyPr>
          <a:lstStyle/>
          <a:p>
            <a:pPr eaLnBrk="0" fontAlgn="base" hangingPunct="0">
              <a:lnSpc>
                <a:spcPts val="3800"/>
              </a:lnSpc>
              <a:spcBef>
                <a:spcPts val="1200"/>
              </a:spcBef>
              <a:spcAft>
                <a:spcPct val="0"/>
              </a:spcAft>
              <a:buClr>
                <a:srgbClr val="477AB1"/>
              </a:buClr>
              <a:buSzPct val="50000"/>
            </a:pPr>
            <a:r>
              <a:rPr lang="zh-CN" altLang="en-US" sz="2000" b="1" kern="0" dirty="0">
                <a:solidFill>
                  <a:srgbClr val="000000"/>
                </a:solidFill>
                <a:latin typeface="楷体_GB2312" panose="02010609030101010101" pitchFamily="49" charset="-122"/>
                <a:ea typeface="楷体_GB2312" panose="02010609030101010101" pitchFamily="49" charset="-122"/>
              </a:rPr>
              <a:t> </a:t>
            </a: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增加了乙炔气瓶使用时的安全管理要求（见</a:t>
            </a:r>
            <a:r>
              <a:rPr lang="en-US" altLang="zh-CN" sz="2000" b="1" kern="0" dirty="0">
                <a:solidFill>
                  <a:srgbClr val="000000"/>
                </a:solidFill>
                <a:latin typeface="楷体_GB2312" panose="02010609030101010101" pitchFamily="49" charset="-122"/>
                <a:ea typeface="楷体_GB2312" panose="02010609030101010101" pitchFamily="49" charset="-122"/>
              </a:rPr>
              <a:t>5.2.13)</a:t>
            </a:r>
            <a:r>
              <a:rPr lang="zh-CN" altLang="en-US" sz="2000" b="1" kern="0" dirty="0">
                <a:solidFill>
                  <a:srgbClr val="000000"/>
                </a:solidFill>
                <a:latin typeface="楷体_GB2312" panose="02010609030101010101" pitchFamily="49" charset="-122"/>
                <a:ea typeface="楷体_GB2312" panose="02010609030101010101" pitchFamily="49" charset="-122"/>
              </a:rPr>
              <a:t>。</a:t>
            </a:r>
            <a:endParaRPr lang="zh-CN" altLang="zh-CN" sz="2000" b="1" kern="0" dirty="0">
              <a:solidFill>
                <a:srgbClr val="000000"/>
              </a:solidFill>
              <a:latin typeface="楷体_GB2312" panose="02010609030101010101" pitchFamily="49" charset="-122"/>
              <a:ea typeface="楷体_GB2312" panose="02010609030101010101" pitchFamily="49" charset="-122"/>
            </a:endParaRP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1606724" y="2204864"/>
            <a:ext cx="9169001" cy="1944216"/>
          </a:xfrm>
          <a:prstGeom prst="rect">
            <a:avLst/>
          </a:prstGeom>
        </p:spPr>
      </p:pic>
    </p:spTree>
    <p:extLst>
      <p:ext uri="{BB962C8B-B14F-4D97-AF65-F5344CB8AC3E}">
        <p14:creationId xmlns:p14="http://schemas.microsoft.com/office/powerpoint/2010/main" val="257521276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14559" y="404664"/>
            <a:ext cx="9649072" cy="6440225"/>
          </a:xfrm>
          <a:prstGeom prst="rect">
            <a:avLst/>
          </a:prstGeom>
        </p:spPr>
        <p:txBody>
          <a:bodyPr wrap="square">
            <a:spAutoFit/>
          </a:bodyPr>
          <a:lstStyle/>
          <a:p>
            <a:pPr eaLnBrk="0" fontAlgn="base" hangingPunct="0">
              <a:lnSpc>
                <a:spcPts val="2500"/>
              </a:lnSpc>
              <a:spcBef>
                <a:spcPts val="1200"/>
              </a:spcBef>
              <a:spcAft>
                <a:spcPct val="0"/>
              </a:spcAft>
              <a:buClr>
                <a:srgbClr val="477AB1"/>
              </a:buClr>
              <a:buSzPct val="50000"/>
            </a:pP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动火分析更严格（见</a:t>
            </a:r>
            <a:r>
              <a:rPr lang="en-US" altLang="zh-CN" sz="2000" b="1" kern="0" dirty="0">
                <a:solidFill>
                  <a:srgbClr val="000000"/>
                </a:solidFill>
                <a:latin typeface="楷体_GB2312" panose="02010609030101010101" pitchFamily="49" charset="-122"/>
                <a:ea typeface="楷体_GB2312" panose="02010609030101010101" pitchFamily="49" charset="-122"/>
              </a:rPr>
              <a:t>5. 3)</a:t>
            </a:r>
            <a:r>
              <a:rPr lang="zh-CN" altLang="en-US" sz="2000" b="1" kern="0" dirty="0" smtClean="0">
                <a:solidFill>
                  <a:srgbClr val="000000"/>
                </a:solidFill>
                <a:latin typeface="楷体_GB2312" panose="02010609030101010101" pitchFamily="49" charset="-122"/>
                <a:ea typeface="楷体_GB2312" panose="02010609030101010101" pitchFamily="49" charset="-122"/>
              </a:rPr>
              <a:t>。</a:t>
            </a:r>
            <a:endParaRPr lang="en-US" altLang="zh-CN" sz="2000" b="1" kern="0" dirty="0" smtClean="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smtClean="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zh-CN" altLang="en-US"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r>
              <a:rPr lang="zh-CN" altLang="en-US" sz="2000" b="1" kern="0" dirty="0">
                <a:solidFill>
                  <a:srgbClr val="000000"/>
                </a:solidFill>
                <a:latin typeface="楷体_GB2312" panose="02010609030101010101" pitchFamily="49" charset="-122"/>
                <a:ea typeface="楷体_GB2312" panose="02010609030101010101" pitchFamily="49" charset="-122"/>
              </a:rPr>
              <a:t> </a:t>
            </a:r>
          </a:p>
          <a:p>
            <a:pPr eaLnBrk="0" fontAlgn="base" hangingPunct="0">
              <a:lnSpc>
                <a:spcPts val="2500"/>
              </a:lnSpc>
              <a:spcBef>
                <a:spcPts val="1200"/>
              </a:spcBef>
              <a:spcAft>
                <a:spcPct val="0"/>
              </a:spcAft>
              <a:buClr>
                <a:srgbClr val="477AB1"/>
              </a:buClr>
              <a:buSzPct val="50000"/>
            </a:pPr>
            <a:endParaRPr lang="en-US" altLang="zh-CN" sz="2000" b="1" kern="0" dirty="0" smtClean="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smtClean="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zh-CN" altLang="en-US"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r>
              <a:rPr lang="en-US" altLang="zh-CN" sz="2000" b="1" kern="0" dirty="0">
                <a:solidFill>
                  <a:srgbClr val="FF0000"/>
                </a:solidFill>
                <a:latin typeface="楷体_GB2312" panose="02010609030101010101" pitchFamily="49" charset="-122"/>
                <a:ea typeface="楷体_GB2312" panose="02010609030101010101" pitchFamily="49" charset="-122"/>
              </a:rPr>
              <a:t>Q</a:t>
            </a:r>
            <a:r>
              <a:rPr lang="zh-CN" altLang="en-US" sz="2000" b="1" kern="0" dirty="0">
                <a:solidFill>
                  <a:srgbClr val="FF0000"/>
                </a:solidFill>
                <a:latin typeface="楷体_GB2312" panose="02010609030101010101" pitchFamily="49" charset="-122"/>
                <a:ea typeface="楷体_GB2312" panose="02010609030101010101" pitchFamily="49" charset="-122"/>
              </a:rPr>
              <a:t>：</a:t>
            </a:r>
            <a:r>
              <a:rPr lang="en-US" altLang="zh-CN" sz="2000" b="1" kern="0" dirty="0">
                <a:solidFill>
                  <a:srgbClr val="FF0000"/>
                </a:solidFill>
                <a:latin typeface="楷体_GB2312" panose="02010609030101010101" pitchFamily="49" charset="-122"/>
                <a:ea typeface="楷体_GB2312" panose="02010609030101010101" pitchFamily="49" charset="-122"/>
              </a:rPr>
              <a:t>2022</a:t>
            </a:r>
            <a:r>
              <a:rPr lang="zh-CN" altLang="en-US" sz="2000" b="1" kern="0" dirty="0">
                <a:solidFill>
                  <a:srgbClr val="FF0000"/>
                </a:solidFill>
                <a:latin typeface="楷体_GB2312" panose="02010609030101010101" pitchFamily="49" charset="-122"/>
                <a:ea typeface="楷体_GB2312" panose="02010609030101010101" pitchFamily="49" charset="-122"/>
              </a:rPr>
              <a:t>版</a:t>
            </a:r>
            <a:r>
              <a:rPr lang="en-US" altLang="zh-CN" sz="2000" b="1" kern="0" dirty="0">
                <a:solidFill>
                  <a:srgbClr val="FF0000"/>
                </a:solidFill>
                <a:latin typeface="楷体_GB2312" panose="02010609030101010101" pitchFamily="49" charset="-122"/>
                <a:ea typeface="楷体_GB2312" panose="02010609030101010101" pitchFamily="49" charset="-122"/>
              </a:rPr>
              <a:t>GB 30871</a:t>
            </a:r>
            <a:r>
              <a:rPr lang="zh-CN" altLang="en-US" sz="2000" b="1" kern="0" dirty="0">
                <a:solidFill>
                  <a:srgbClr val="FF0000"/>
                </a:solidFill>
                <a:latin typeface="楷体_GB2312" panose="02010609030101010101" pitchFamily="49" charset="-122"/>
                <a:ea typeface="楷体_GB2312" panose="02010609030101010101" pitchFamily="49" charset="-122"/>
              </a:rPr>
              <a:t>中对于动火作业、受限空间作业气体分析要求“检测点要有代表性，在较大的设备内应对上、中、下（左、中、右）各部位进行检测分析”，“较大的设备”如何界定？</a:t>
            </a:r>
          </a:p>
          <a:p>
            <a:pPr eaLnBrk="0" fontAlgn="base" hangingPunct="0">
              <a:lnSpc>
                <a:spcPts val="25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a:t>
            </a:r>
            <a:r>
              <a:rPr lang="zh-CN" altLang="en-US" sz="2000" b="1" kern="0" dirty="0">
                <a:solidFill>
                  <a:srgbClr val="000000"/>
                </a:solidFill>
                <a:latin typeface="楷体_GB2312" panose="02010609030101010101" pitchFamily="49" charset="-122"/>
                <a:ea typeface="楷体_GB2312" panose="02010609030101010101" pitchFamily="49" charset="-122"/>
              </a:rPr>
              <a:t>：这不能一概而论。设备内如果有填料等，应结合实际确定取样点；如果是全部直接连通的设备，结合设备内部空气流动情况、介质情况（比空气重还是比空气轻），综合考虑是否视为较大设备。</a:t>
            </a: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1414559" y="836712"/>
            <a:ext cx="9289159" cy="3528392"/>
          </a:xfrm>
          <a:prstGeom prst="rect">
            <a:avLst/>
          </a:prstGeom>
        </p:spPr>
      </p:pic>
    </p:spTree>
    <p:extLst>
      <p:ext uri="{BB962C8B-B14F-4D97-AF65-F5344CB8AC3E}">
        <p14:creationId xmlns:p14="http://schemas.microsoft.com/office/powerpoint/2010/main" val="1566529422"/>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14559" y="879296"/>
            <a:ext cx="9649072" cy="733534"/>
          </a:xfrm>
          <a:prstGeom prst="rect">
            <a:avLst/>
          </a:prstGeom>
        </p:spPr>
        <p:txBody>
          <a:bodyPr wrap="square">
            <a:spAutoFit/>
          </a:bodyPr>
          <a:lstStyle/>
          <a:p>
            <a:pPr eaLnBrk="0" fontAlgn="base" hangingPunct="0">
              <a:lnSpc>
                <a:spcPts val="2500"/>
              </a:lnSpc>
              <a:spcBef>
                <a:spcPts val="1200"/>
              </a:spcBef>
              <a:spcAft>
                <a:spcPct val="0"/>
              </a:spcAft>
              <a:buClr>
                <a:srgbClr val="477AB1"/>
              </a:buClr>
              <a:buSzPct val="50000"/>
            </a:pP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更改了受限空间内作业个人防护用具的佩戴要求及对监护人的特殊要求（见</a:t>
            </a:r>
            <a:r>
              <a:rPr lang="en-US" altLang="zh-CN" sz="2000" b="1" kern="0" dirty="0">
                <a:solidFill>
                  <a:srgbClr val="000000"/>
                </a:solidFill>
                <a:latin typeface="楷体_GB2312" panose="02010609030101010101" pitchFamily="49" charset="-122"/>
                <a:ea typeface="楷体_GB2312" panose="02010609030101010101" pitchFamily="49" charset="-122"/>
              </a:rPr>
              <a:t>6.6</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6.8</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7.9</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2014</a:t>
            </a:r>
            <a:r>
              <a:rPr lang="zh-CN" altLang="en-US" sz="2000" b="1" kern="0" dirty="0">
                <a:solidFill>
                  <a:srgbClr val="000000"/>
                </a:solidFill>
                <a:latin typeface="楷体_GB2312" panose="02010609030101010101" pitchFamily="49" charset="-122"/>
                <a:ea typeface="楷体_GB2312" panose="02010609030101010101" pitchFamily="49" charset="-122"/>
              </a:rPr>
              <a:t>年版的</a:t>
            </a:r>
            <a:r>
              <a:rPr lang="en-US" altLang="zh-CN" sz="2000" b="1" kern="0" dirty="0">
                <a:solidFill>
                  <a:srgbClr val="000000"/>
                </a:solidFill>
                <a:latin typeface="楷体_GB2312" panose="02010609030101010101" pitchFamily="49" charset="-122"/>
                <a:ea typeface="楷体_GB2312" panose="02010609030101010101" pitchFamily="49" charset="-122"/>
              </a:rPr>
              <a:t>6.5</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6.7</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6.8)</a:t>
            </a:r>
            <a:r>
              <a:rPr lang="zh-CN" altLang="en-US" sz="2000" b="1" kern="0" dirty="0" smtClean="0">
                <a:solidFill>
                  <a:srgbClr val="000000"/>
                </a:solidFill>
                <a:latin typeface="楷体_GB2312" panose="02010609030101010101" pitchFamily="49" charset="-122"/>
                <a:ea typeface="楷体_GB2312" panose="02010609030101010101" pitchFamily="49" charset="-122"/>
              </a:rPr>
              <a:t>。</a:t>
            </a:r>
            <a:endParaRPr lang="zh-CN" altLang="zh-CN" sz="2000" kern="0" dirty="0">
              <a:solidFill>
                <a:srgbClr val="000000"/>
              </a:solidFill>
              <a:latin typeface="楷体_GB2312" panose="02010609030101010101" pitchFamily="49" charset="-122"/>
              <a:ea typeface="楷体_GB2312" panose="02010609030101010101" pitchFamily="49" charset="-122"/>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3688" y="1730375"/>
            <a:ext cx="9212038" cy="3456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619155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7757" y="332656"/>
            <a:ext cx="8219700"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7224" y="3182698"/>
            <a:ext cx="8210233" cy="3169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570710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1484784"/>
            <a:ext cx="9649072" cy="579646"/>
          </a:xfrm>
          <a:prstGeom prst="rect">
            <a:avLst/>
          </a:prstGeom>
        </p:spPr>
        <p:txBody>
          <a:bodyPr wrap="square">
            <a:spAutoFit/>
          </a:bodyPr>
          <a:lstStyle/>
          <a:p>
            <a:pPr eaLnBrk="0" fontAlgn="base" hangingPunct="0">
              <a:lnSpc>
                <a:spcPts val="3800"/>
              </a:lnSpc>
              <a:spcBef>
                <a:spcPts val="1200"/>
              </a:spcBef>
              <a:spcAft>
                <a:spcPct val="0"/>
              </a:spcAft>
              <a:buClr>
                <a:srgbClr val="477AB1"/>
              </a:buClr>
              <a:buSzPct val="50000"/>
            </a:pPr>
            <a:r>
              <a:rPr lang="zh-CN" altLang="en-US" sz="2400" b="1" kern="0" dirty="0" smtClean="0">
                <a:solidFill>
                  <a:srgbClr val="000000"/>
                </a:solidFill>
                <a:latin typeface="楷体_GB2312" panose="02010609030101010101" pitchFamily="49" charset="-122"/>
                <a:ea typeface="楷体_GB2312" panose="02010609030101010101" pitchFamily="49" charset="-122"/>
              </a:rPr>
              <a:t>  </a:t>
            </a: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增加了一张盲板安全作业票只能进行一块盲板抽（堵）作业的要求（见</a:t>
            </a:r>
            <a:r>
              <a:rPr lang="en-US" altLang="zh-CN" sz="2000" b="1" kern="0" dirty="0">
                <a:solidFill>
                  <a:srgbClr val="000000"/>
                </a:solidFill>
                <a:latin typeface="楷体_GB2312" panose="02010609030101010101" pitchFamily="49" charset="-122"/>
                <a:ea typeface="楷体_GB2312" panose="02010609030101010101" pitchFamily="49" charset="-122"/>
              </a:rPr>
              <a:t>7.11)</a:t>
            </a:r>
            <a:r>
              <a:rPr lang="zh-CN" altLang="en-US" sz="2000" b="1" kern="0" dirty="0" smtClean="0">
                <a:solidFill>
                  <a:srgbClr val="000000"/>
                </a:solidFill>
                <a:latin typeface="楷体_GB2312" panose="02010609030101010101" pitchFamily="49" charset="-122"/>
                <a:ea typeface="楷体_GB2312" panose="02010609030101010101" pitchFamily="49" charset="-122"/>
              </a:rPr>
              <a:t>。</a:t>
            </a:r>
            <a:endParaRPr lang="zh-CN" altLang="zh-CN" sz="2000" kern="0" dirty="0">
              <a:solidFill>
                <a:srgbClr val="000000"/>
              </a:solidFill>
              <a:latin typeface="楷体_GB2312" panose="02010609030101010101" pitchFamily="49" charset="-122"/>
              <a:ea typeface="楷体_GB2312" panose="02010609030101010101" pitchFamily="49" charset="-122"/>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2798" y="2588305"/>
            <a:ext cx="8501707" cy="970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0316322"/>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622598" y="332656"/>
            <a:ext cx="11161240" cy="7081426"/>
          </a:xfrm>
          <a:prstGeom prst="rect">
            <a:avLst/>
          </a:prstGeom>
        </p:spPr>
        <p:txBody>
          <a:bodyPr wrap="square">
            <a:spAutoFit/>
          </a:bodyPr>
          <a:lstStyle/>
          <a:p>
            <a:pPr eaLnBrk="0" fontAlgn="base" hangingPunct="0">
              <a:lnSpc>
                <a:spcPts val="2500"/>
              </a:lnSpc>
              <a:spcBef>
                <a:spcPts val="1200"/>
              </a:spcBef>
              <a:spcAft>
                <a:spcPct val="0"/>
              </a:spcAft>
              <a:buClr>
                <a:srgbClr val="477AB1"/>
              </a:buClr>
              <a:buSzPct val="50000"/>
            </a:pP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临时用电管理略有调整（见</a:t>
            </a:r>
            <a:r>
              <a:rPr lang="en-US" altLang="zh-CN" sz="2000" b="1" kern="0" dirty="0">
                <a:solidFill>
                  <a:srgbClr val="000000"/>
                </a:solidFill>
                <a:latin typeface="楷体_GB2312" panose="02010609030101010101" pitchFamily="49" charset="-122"/>
                <a:ea typeface="楷体_GB2312" panose="02010609030101010101" pitchFamily="49" charset="-122"/>
              </a:rPr>
              <a:t>8.2.11)</a:t>
            </a:r>
            <a:r>
              <a:rPr lang="zh-CN" altLang="en-US" sz="2000" b="1" kern="0" dirty="0" smtClean="0">
                <a:solidFill>
                  <a:srgbClr val="000000"/>
                </a:solidFill>
                <a:latin typeface="楷体_GB2312" panose="02010609030101010101" pitchFamily="49" charset="-122"/>
                <a:ea typeface="楷体_GB2312" panose="02010609030101010101" pitchFamily="49" charset="-122"/>
              </a:rPr>
              <a:t>。</a:t>
            </a:r>
            <a:endParaRPr lang="en-US" altLang="zh-CN" sz="2000" b="1" kern="0" dirty="0" smtClean="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smtClean="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en-US" altLang="zh-CN"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r>
              <a:rPr lang="en-US" altLang="zh-CN" sz="2000" b="1" kern="0" dirty="0" smtClean="0">
                <a:solidFill>
                  <a:srgbClr val="FF0000"/>
                </a:solidFill>
                <a:latin typeface="楷体_GB2312" panose="02010609030101010101" pitchFamily="49" charset="-122"/>
                <a:ea typeface="楷体_GB2312" panose="02010609030101010101" pitchFamily="49" charset="-122"/>
              </a:rPr>
              <a:t>Q</a:t>
            </a:r>
            <a:r>
              <a:rPr lang="en-US" altLang="zh-CN" sz="2000" b="1" kern="0" dirty="0">
                <a:solidFill>
                  <a:srgbClr val="FF0000"/>
                </a:solidFill>
                <a:latin typeface="楷体_GB2312" panose="02010609030101010101" pitchFamily="49" charset="-122"/>
                <a:ea typeface="楷体_GB2312" panose="02010609030101010101" pitchFamily="49" charset="-122"/>
              </a:rPr>
              <a:t>: </a:t>
            </a:r>
            <a:r>
              <a:rPr lang="zh-CN" altLang="en-US" sz="2000" b="1" kern="0" dirty="0">
                <a:solidFill>
                  <a:srgbClr val="FF0000"/>
                </a:solidFill>
                <a:latin typeface="楷体_GB2312" panose="02010609030101010101" pitchFamily="49" charset="-122"/>
                <a:ea typeface="楷体_GB2312" panose="02010609030101010101" pitchFamily="49" charset="-122"/>
              </a:rPr>
              <a:t>临时用电安全作业票中的“用电人”“作业人”“安全交底人”“接受交底人”分别指哪些人？</a:t>
            </a:r>
          </a:p>
          <a:p>
            <a:pPr eaLnBrk="0" fontAlgn="base" hangingPunct="0">
              <a:lnSpc>
                <a:spcPts val="25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 2022</a:t>
            </a:r>
            <a:r>
              <a:rPr lang="zh-CN" altLang="en-US" sz="2000" b="1" kern="0" dirty="0" smtClean="0">
                <a:solidFill>
                  <a:srgbClr val="000000"/>
                </a:solidFill>
                <a:latin typeface="楷体_GB2312" panose="02010609030101010101" pitchFamily="49" charset="-122"/>
                <a:ea typeface="楷体_GB2312" panose="02010609030101010101" pitchFamily="49" charset="-122"/>
              </a:rPr>
              <a:t>版</a:t>
            </a:r>
            <a:r>
              <a:rPr lang="en-US" altLang="zh-CN" sz="2000" b="1" kern="0" dirty="0" smtClean="0">
                <a:solidFill>
                  <a:srgbClr val="000000"/>
                </a:solidFill>
                <a:latin typeface="楷体_GB2312" panose="02010609030101010101" pitchFamily="49" charset="-122"/>
                <a:ea typeface="楷体_GB2312" panose="02010609030101010101" pitchFamily="49" charset="-122"/>
              </a:rPr>
              <a:t>GB30871</a:t>
            </a:r>
            <a:r>
              <a:rPr lang="zh-CN" altLang="en-US" sz="2000" b="1" kern="0" dirty="0">
                <a:solidFill>
                  <a:srgbClr val="000000"/>
                </a:solidFill>
                <a:latin typeface="楷体_GB2312" panose="02010609030101010101" pitchFamily="49" charset="-122"/>
                <a:ea typeface="楷体_GB2312" panose="02010609030101010101" pitchFamily="49" charset="-122"/>
              </a:rPr>
              <a:t>临时用电作业票中“用电人”是指使用电气设备设施（电焊机、切割机、电灯等）开展各种作业活动的具体人员，包括承包商。“作业人”是指临时用电接线、拆线人员，一般是指企业的专业电工。“安全交底人”应由“作业人”即企业的专业电工来担任，必要时作业点所在的车间人员也可以作为交底人对相关要求进行交底。“接受交底人”是指“用电人”。</a:t>
            </a:r>
          </a:p>
          <a:p>
            <a:pPr eaLnBrk="0" fontAlgn="base" hangingPunct="0">
              <a:lnSpc>
                <a:spcPts val="3800"/>
              </a:lnSpc>
              <a:spcBef>
                <a:spcPts val="1200"/>
              </a:spcBef>
              <a:spcAft>
                <a:spcPct val="0"/>
              </a:spcAft>
              <a:buClr>
                <a:srgbClr val="477AB1"/>
              </a:buClr>
              <a:buSzPct val="50000"/>
            </a:pPr>
            <a:endParaRPr lang="zh-CN" altLang="zh-CN" sz="2000" kern="0" dirty="0">
              <a:solidFill>
                <a:srgbClr val="000000"/>
              </a:solidFill>
              <a:latin typeface="楷体_GB2312" panose="02010609030101010101" pitchFamily="49" charset="-122"/>
              <a:ea typeface="楷体_GB2312" panose="02010609030101010101" pitchFamily="49" charset="-122"/>
            </a:endParaRP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1616485" y="764704"/>
            <a:ext cx="8667750" cy="3640455"/>
          </a:xfrm>
          <a:prstGeom prst="rect">
            <a:avLst/>
          </a:prstGeom>
        </p:spPr>
      </p:pic>
    </p:spTree>
    <p:extLst>
      <p:ext uri="{BB962C8B-B14F-4D97-AF65-F5344CB8AC3E}">
        <p14:creationId xmlns:p14="http://schemas.microsoft.com/office/powerpoint/2010/main" val="319660137"/>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620688"/>
            <a:ext cx="9649072" cy="5657959"/>
          </a:xfrm>
          <a:prstGeom prst="rect">
            <a:avLst/>
          </a:prstGeom>
        </p:spPr>
        <p:txBody>
          <a:bodyPr wrap="square">
            <a:spAutoFit/>
          </a:bodyPr>
          <a:lstStyle/>
          <a:p>
            <a:pPr eaLnBrk="0" fontAlgn="base" hangingPunct="0">
              <a:lnSpc>
                <a:spcPts val="2500"/>
              </a:lnSpc>
              <a:spcBef>
                <a:spcPts val="1200"/>
              </a:spcBef>
              <a:spcAft>
                <a:spcPct val="0"/>
              </a:spcAft>
              <a:buClr>
                <a:srgbClr val="477AB1"/>
              </a:buClr>
              <a:buSzPct val="50000"/>
            </a:pP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增加了高处安全作业票有</a:t>
            </a:r>
            <a:r>
              <a:rPr lang="en-US" altLang="zh-CN" sz="2000" b="1" kern="0" dirty="0">
                <a:solidFill>
                  <a:srgbClr val="000000"/>
                </a:solidFill>
                <a:latin typeface="楷体_GB2312" panose="02010609030101010101" pitchFamily="49" charset="-122"/>
                <a:ea typeface="楷体_GB2312" panose="02010609030101010101" pitchFamily="49" charset="-122"/>
              </a:rPr>
              <a:t>7</a:t>
            </a:r>
            <a:r>
              <a:rPr lang="zh-CN" altLang="en-US" sz="2000" b="1" kern="0" dirty="0">
                <a:solidFill>
                  <a:srgbClr val="000000"/>
                </a:solidFill>
                <a:latin typeface="楷体_GB2312" panose="02010609030101010101" pitchFamily="49" charset="-122"/>
                <a:ea typeface="楷体_GB2312" panose="02010609030101010101" pitchFamily="49" charset="-122"/>
              </a:rPr>
              <a:t>天有效期的要求（见</a:t>
            </a:r>
            <a:r>
              <a:rPr lang="en-US" altLang="zh-CN" sz="2000" b="1" kern="0" dirty="0">
                <a:solidFill>
                  <a:srgbClr val="000000"/>
                </a:solidFill>
                <a:latin typeface="楷体_GB2312" panose="02010609030101010101" pitchFamily="49" charset="-122"/>
                <a:ea typeface="楷体_GB2312" panose="02010609030101010101" pitchFamily="49" charset="-122"/>
              </a:rPr>
              <a:t>8.2.11)</a:t>
            </a:r>
            <a:r>
              <a:rPr lang="zh-CN" altLang="en-US" sz="2000" b="1" kern="0" dirty="0" smtClean="0">
                <a:solidFill>
                  <a:srgbClr val="000000"/>
                </a:solidFill>
                <a:latin typeface="楷体_GB2312" panose="02010609030101010101" pitchFamily="49" charset="-122"/>
                <a:ea typeface="楷体_GB2312" panose="02010609030101010101" pitchFamily="49" charset="-122"/>
              </a:rPr>
              <a:t>。</a:t>
            </a:r>
            <a:endParaRPr lang="en-US" altLang="zh-CN" sz="2000" b="1" kern="0" dirty="0" smtClean="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endParaRPr lang="zh-CN" altLang="en-US"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r>
              <a:rPr lang="zh-CN" altLang="en-US" sz="2000" b="1" kern="0" dirty="0">
                <a:solidFill>
                  <a:srgbClr val="000000"/>
                </a:solidFill>
                <a:latin typeface="楷体_GB2312" panose="02010609030101010101" pitchFamily="49" charset="-122"/>
                <a:ea typeface="楷体_GB2312" panose="02010609030101010101" pitchFamily="49" charset="-122"/>
              </a:rPr>
              <a:t> </a:t>
            </a:r>
          </a:p>
          <a:p>
            <a:pPr eaLnBrk="0" fontAlgn="base" hangingPunct="0">
              <a:lnSpc>
                <a:spcPts val="2500"/>
              </a:lnSpc>
              <a:spcBef>
                <a:spcPts val="1200"/>
              </a:spcBef>
              <a:spcAft>
                <a:spcPct val="0"/>
              </a:spcAft>
              <a:buClr>
                <a:srgbClr val="477AB1"/>
              </a:buClr>
              <a:buSzPct val="50000"/>
            </a:pPr>
            <a:endParaRPr lang="zh-CN" altLang="en-US"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r>
              <a:rPr lang="en-US" altLang="zh-CN" sz="2000" b="1" kern="0" dirty="0">
                <a:solidFill>
                  <a:srgbClr val="FF0000"/>
                </a:solidFill>
                <a:latin typeface="楷体_GB2312" panose="02010609030101010101" pitchFamily="49" charset="-122"/>
                <a:ea typeface="楷体_GB2312" panose="02010609030101010101" pitchFamily="49" charset="-122"/>
              </a:rPr>
              <a:t>Q</a:t>
            </a:r>
            <a:r>
              <a:rPr lang="zh-CN" altLang="en-US" sz="2000" b="1" kern="0" dirty="0">
                <a:solidFill>
                  <a:srgbClr val="FF0000"/>
                </a:solidFill>
                <a:latin typeface="楷体_GB2312" panose="02010609030101010101" pitchFamily="49" charset="-122"/>
                <a:ea typeface="楷体_GB2312" panose="02010609030101010101" pitchFamily="49" charset="-122"/>
              </a:rPr>
              <a:t>：在管廊上为同一根管线进行包保温作业，高度一直保持一致是否可以办理一张高处票证？</a:t>
            </a:r>
          </a:p>
          <a:p>
            <a:pPr eaLnBrk="0" fontAlgn="base" hangingPunct="0">
              <a:lnSpc>
                <a:spcPts val="25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a:t>
            </a:r>
            <a:r>
              <a:rPr lang="zh-CN" altLang="en-US" sz="2000" b="1" kern="0" dirty="0">
                <a:solidFill>
                  <a:srgbClr val="000000"/>
                </a:solidFill>
                <a:latin typeface="楷体_GB2312" panose="02010609030101010101" pitchFamily="49" charset="-122"/>
                <a:ea typeface="楷体_GB2312" panose="02010609030101010101" pitchFamily="49" charset="-122"/>
              </a:rPr>
              <a:t>：同一区域内管廊上的同一根管线的高处作业可以办理一张高处作业票，但应在作业票中作业地点栏中明确管线的起止位置。如果这条管道跨越多个不同的区域，应视情况分别办理作业票</a:t>
            </a:r>
            <a:r>
              <a:rPr lang="zh-CN" altLang="en-US" sz="2000" b="1" kern="0" dirty="0" smtClean="0">
                <a:solidFill>
                  <a:srgbClr val="000000"/>
                </a:solidFill>
                <a:latin typeface="楷体_GB2312" panose="02010609030101010101" pitchFamily="49" charset="-122"/>
                <a:ea typeface="楷体_GB2312" panose="02010609030101010101" pitchFamily="49" charset="-122"/>
              </a:rPr>
              <a:t>。</a:t>
            </a:r>
            <a:endParaRPr lang="zh-CN" altLang="en-US"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500"/>
              </a:lnSpc>
              <a:spcBef>
                <a:spcPts val="1200"/>
              </a:spcBef>
              <a:spcAft>
                <a:spcPct val="0"/>
              </a:spcAft>
              <a:buClr>
                <a:srgbClr val="477AB1"/>
              </a:buClr>
              <a:buSzPct val="50000"/>
            </a:pPr>
            <a:r>
              <a:rPr lang="en-US" altLang="zh-CN" sz="2000" b="1" kern="0" dirty="0">
                <a:solidFill>
                  <a:srgbClr val="FF0000"/>
                </a:solidFill>
                <a:latin typeface="楷体_GB2312" panose="02010609030101010101" pitchFamily="49" charset="-122"/>
                <a:ea typeface="楷体_GB2312" panose="02010609030101010101" pitchFamily="49" charset="-122"/>
              </a:rPr>
              <a:t>Q</a:t>
            </a:r>
            <a:r>
              <a:rPr lang="zh-CN" altLang="en-US" sz="2000" b="1" kern="0" dirty="0">
                <a:solidFill>
                  <a:srgbClr val="FF0000"/>
                </a:solidFill>
                <a:latin typeface="楷体_GB2312" panose="02010609030101010101" pitchFamily="49" charset="-122"/>
                <a:ea typeface="楷体_GB2312" panose="02010609030101010101" pitchFamily="49" charset="-122"/>
              </a:rPr>
              <a:t>：高处作业有效期</a:t>
            </a:r>
            <a:r>
              <a:rPr lang="en-US" altLang="zh-CN" sz="2000" b="1" kern="0" dirty="0">
                <a:solidFill>
                  <a:srgbClr val="FF0000"/>
                </a:solidFill>
                <a:latin typeface="楷体_GB2312" panose="02010609030101010101" pitchFamily="49" charset="-122"/>
                <a:ea typeface="楷体_GB2312" panose="02010609030101010101" pitchFamily="49" charset="-122"/>
              </a:rPr>
              <a:t>7</a:t>
            </a:r>
            <a:r>
              <a:rPr lang="zh-CN" altLang="en-US" sz="2000" b="1" kern="0" dirty="0">
                <a:solidFill>
                  <a:srgbClr val="FF0000"/>
                </a:solidFill>
                <a:latin typeface="楷体_GB2312" panose="02010609030101010101" pitchFamily="49" charset="-122"/>
                <a:ea typeface="楷体_GB2312" panose="02010609030101010101" pitchFamily="49" charset="-122"/>
              </a:rPr>
              <a:t>天，每天作业开始前均需再次确认吗？必须由原作业票的批准人来确认吗？</a:t>
            </a:r>
          </a:p>
          <a:p>
            <a:pPr eaLnBrk="0" fontAlgn="base" hangingPunct="0">
              <a:lnSpc>
                <a:spcPts val="25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a:t>
            </a:r>
            <a:r>
              <a:rPr lang="zh-CN" altLang="en-US" sz="2000" b="1" kern="0" dirty="0">
                <a:solidFill>
                  <a:srgbClr val="000000"/>
                </a:solidFill>
                <a:latin typeface="楷体_GB2312" panose="02010609030101010101" pitchFamily="49" charset="-122"/>
                <a:ea typeface="楷体_GB2312" panose="02010609030101010101" pitchFamily="49" charset="-122"/>
              </a:rPr>
              <a:t>：同一项高处作业需要多天完成的，中断</a:t>
            </a:r>
            <a:r>
              <a:rPr lang="en-US" altLang="zh-CN" sz="2000" b="1" kern="0" dirty="0">
                <a:solidFill>
                  <a:srgbClr val="000000"/>
                </a:solidFill>
                <a:latin typeface="楷体_GB2312" panose="02010609030101010101" pitchFamily="49" charset="-122"/>
                <a:ea typeface="楷体_GB2312" panose="02010609030101010101" pitchFamily="49" charset="-122"/>
              </a:rPr>
              <a:t>1</a:t>
            </a:r>
            <a:r>
              <a:rPr lang="zh-CN" altLang="en-US" sz="2000" b="1" kern="0" dirty="0">
                <a:solidFill>
                  <a:srgbClr val="000000"/>
                </a:solidFill>
                <a:latin typeface="楷体_GB2312" panose="02010609030101010101" pitchFamily="49" charset="-122"/>
                <a:ea typeface="楷体_GB2312" panose="02010609030101010101" pitchFamily="49" charset="-122"/>
              </a:rPr>
              <a:t>小时及以上再作业前均需要再次确认。由原作业票的批准人，或其他可批准作业票的人（企业在制度中作出明确规定）来进行再确认，并在作业票上签署确认意见</a:t>
            </a:r>
            <a:r>
              <a:rPr lang="zh-CN" altLang="en-US" sz="2000" b="1" kern="0" dirty="0" smtClean="0">
                <a:solidFill>
                  <a:srgbClr val="000000"/>
                </a:solidFill>
                <a:latin typeface="楷体_GB2312" panose="02010609030101010101" pitchFamily="49" charset="-122"/>
                <a:ea typeface="楷体_GB2312" panose="02010609030101010101" pitchFamily="49" charset="-122"/>
              </a:rPr>
              <a:t>。</a:t>
            </a:r>
            <a:endParaRPr lang="zh-CN" altLang="en-US" sz="2000" b="1" kern="0" dirty="0">
              <a:solidFill>
                <a:srgbClr val="000000"/>
              </a:solidFill>
              <a:latin typeface="楷体_GB2312" panose="02010609030101010101" pitchFamily="49" charset="-122"/>
              <a:ea typeface="楷体_GB2312" panose="02010609030101010101" pitchFamily="49" charset="-122"/>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466" y="1412776"/>
            <a:ext cx="11305257" cy="77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33778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1484784"/>
            <a:ext cx="9649072" cy="4555093"/>
          </a:xfrm>
          <a:prstGeom prst="rect">
            <a:avLst/>
          </a:prstGeom>
        </p:spPr>
        <p:txBody>
          <a:bodyPr wrap="square">
            <a:spAutoFit/>
          </a:bodyPr>
          <a:lstStyle/>
          <a:p>
            <a:pPr eaLnBrk="0" fontAlgn="base" hangingPunct="0">
              <a:lnSpc>
                <a:spcPts val="2400"/>
              </a:lnSpc>
              <a:spcBef>
                <a:spcPts val="1200"/>
              </a:spcBef>
              <a:spcAft>
                <a:spcPct val="0"/>
              </a:spcAft>
              <a:buClr>
                <a:srgbClr val="477AB1"/>
              </a:buClr>
              <a:buSzPct val="50000"/>
            </a:pPr>
            <a:r>
              <a:rPr lang="en-US" altLang="zh-CN" sz="2000" b="1" kern="0" dirty="0" smtClean="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增加了动土作业挖掘深度超过</a:t>
            </a:r>
            <a:r>
              <a:rPr lang="en-US" altLang="zh-CN" sz="2000" b="1" kern="0" dirty="0" smtClean="0">
                <a:solidFill>
                  <a:srgbClr val="000000"/>
                </a:solidFill>
                <a:latin typeface="楷体_GB2312" panose="02010609030101010101" pitchFamily="49" charset="-122"/>
                <a:ea typeface="楷体_GB2312" panose="02010609030101010101" pitchFamily="49" charset="-122"/>
              </a:rPr>
              <a:t>1.2m</a:t>
            </a:r>
            <a:r>
              <a:rPr lang="zh-CN" altLang="en-US" sz="2000" b="1" kern="0" dirty="0">
                <a:solidFill>
                  <a:srgbClr val="000000"/>
                </a:solidFill>
                <a:latin typeface="楷体_GB2312" panose="02010609030101010101" pitchFamily="49" charset="-122"/>
                <a:ea typeface="楷体_GB2312" panose="02010609030101010101" pitchFamily="49" charset="-122"/>
              </a:rPr>
              <a:t>且可能存在一定危险物料积聚时，应执行受限空间作业相关规定的要求</a:t>
            </a:r>
            <a:r>
              <a:rPr lang="en-US" altLang="zh-CN" sz="2000" b="1" kern="0" dirty="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见</a:t>
            </a:r>
            <a:r>
              <a:rPr lang="en-US" altLang="zh-CN" sz="2000" b="1" kern="0" dirty="0">
                <a:solidFill>
                  <a:srgbClr val="000000"/>
                </a:solidFill>
                <a:latin typeface="楷体_GB2312" panose="02010609030101010101" pitchFamily="49" charset="-122"/>
                <a:ea typeface="楷体_GB2312" panose="02010609030101010101" pitchFamily="49" charset="-122"/>
              </a:rPr>
              <a:t>11.10)</a:t>
            </a:r>
            <a:r>
              <a:rPr lang="zh-CN" altLang="en-US"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400"/>
              </a:lnSpc>
              <a:spcBef>
                <a:spcPts val="1200"/>
              </a:spcBef>
              <a:spcAft>
                <a:spcPct val="0"/>
              </a:spcAft>
              <a:buClr>
                <a:srgbClr val="477AB1"/>
              </a:buClr>
              <a:buSzPct val="50000"/>
            </a:pPr>
            <a:r>
              <a:rPr lang="zh-CN" altLang="en-US" sz="2000" b="1" kern="0" dirty="0">
                <a:solidFill>
                  <a:srgbClr val="000000"/>
                </a:solidFill>
                <a:latin typeface="楷体_GB2312" panose="02010609030101010101" pitchFamily="49" charset="-122"/>
                <a:ea typeface="楷体_GB2312" panose="02010609030101010101" pitchFamily="49" charset="-122"/>
              </a:rPr>
              <a:t>  </a:t>
            </a:r>
          </a:p>
          <a:p>
            <a:pPr eaLnBrk="0" fontAlgn="base" hangingPunct="0">
              <a:lnSpc>
                <a:spcPts val="2400"/>
              </a:lnSpc>
              <a:spcBef>
                <a:spcPts val="1200"/>
              </a:spcBef>
              <a:spcAft>
                <a:spcPct val="0"/>
              </a:spcAft>
              <a:buClr>
                <a:srgbClr val="477AB1"/>
              </a:buClr>
              <a:buSzPct val="50000"/>
            </a:pPr>
            <a:endParaRPr lang="zh-CN" altLang="en-US" sz="20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400"/>
              </a:lnSpc>
              <a:spcBef>
                <a:spcPts val="1200"/>
              </a:spcBef>
              <a:spcAft>
                <a:spcPct val="0"/>
              </a:spcAft>
              <a:buClr>
                <a:srgbClr val="477AB1"/>
              </a:buClr>
              <a:buSzPct val="50000"/>
            </a:pPr>
            <a:r>
              <a:rPr lang="en-US" altLang="zh-CN" sz="2000" b="1" kern="0" dirty="0">
                <a:solidFill>
                  <a:srgbClr val="FF0000"/>
                </a:solidFill>
                <a:latin typeface="楷体_GB2312" panose="02010609030101010101" pitchFamily="49" charset="-122"/>
                <a:ea typeface="楷体_GB2312" panose="02010609030101010101" pitchFamily="49" charset="-122"/>
              </a:rPr>
              <a:t>Q</a:t>
            </a:r>
            <a:r>
              <a:rPr lang="zh-CN" altLang="en-US" sz="2000" b="1" kern="0" dirty="0">
                <a:solidFill>
                  <a:srgbClr val="FF0000"/>
                </a:solidFill>
                <a:latin typeface="楷体_GB2312" panose="02010609030101010101" pitchFamily="49" charset="-122"/>
                <a:ea typeface="楷体_GB2312" panose="02010609030101010101" pitchFamily="49" charset="-122"/>
              </a:rPr>
              <a:t>：生产区内所有作业深度超过</a:t>
            </a:r>
            <a:r>
              <a:rPr lang="en-US" altLang="zh-CN" sz="2000" b="1" kern="0" dirty="0">
                <a:solidFill>
                  <a:srgbClr val="FF0000"/>
                </a:solidFill>
                <a:latin typeface="楷体_GB2312" panose="02010609030101010101" pitchFamily="49" charset="-122"/>
                <a:ea typeface="楷体_GB2312" panose="02010609030101010101" pitchFamily="49" charset="-122"/>
              </a:rPr>
              <a:t>1.2</a:t>
            </a:r>
            <a:r>
              <a:rPr lang="zh-CN" altLang="en-US" sz="2000" b="1" kern="0" dirty="0">
                <a:solidFill>
                  <a:srgbClr val="FF0000"/>
                </a:solidFill>
                <a:latin typeface="楷体_GB2312" panose="02010609030101010101" pitchFamily="49" charset="-122"/>
                <a:ea typeface="楷体_GB2312" panose="02010609030101010101" pitchFamily="49" charset="-122"/>
              </a:rPr>
              <a:t>米的动土作业，都视为受限空间作业管理吗？</a:t>
            </a:r>
          </a:p>
          <a:p>
            <a:pPr eaLnBrk="0" fontAlgn="base" hangingPunct="0">
              <a:lnSpc>
                <a:spcPts val="24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2022</a:t>
            </a:r>
            <a:r>
              <a:rPr lang="zh-CN" altLang="en-US" sz="2000" b="1" kern="0" dirty="0" smtClean="0">
                <a:solidFill>
                  <a:srgbClr val="000000"/>
                </a:solidFill>
                <a:latin typeface="楷体_GB2312" panose="02010609030101010101" pitchFamily="49" charset="-122"/>
                <a:ea typeface="楷体_GB2312" panose="02010609030101010101" pitchFamily="49" charset="-122"/>
              </a:rPr>
              <a:t>版</a:t>
            </a:r>
            <a:r>
              <a:rPr lang="en-US" altLang="zh-CN" sz="2000" b="1" kern="0" dirty="0" smtClean="0">
                <a:solidFill>
                  <a:srgbClr val="000000"/>
                </a:solidFill>
                <a:latin typeface="楷体_GB2312" panose="02010609030101010101" pitchFamily="49" charset="-122"/>
                <a:ea typeface="楷体_GB2312" panose="02010609030101010101" pitchFamily="49" charset="-122"/>
              </a:rPr>
              <a:t>GB30871</a:t>
            </a:r>
            <a:r>
              <a:rPr lang="zh-CN" altLang="en-US" sz="2000" b="1" kern="0" dirty="0">
                <a:solidFill>
                  <a:srgbClr val="000000"/>
                </a:solidFill>
                <a:latin typeface="楷体_GB2312" panose="02010609030101010101" pitchFamily="49" charset="-122"/>
                <a:ea typeface="楷体_GB2312" panose="02010609030101010101" pitchFamily="49" charset="-122"/>
              </a:rPr>
              <a:t>要求：在生产装置区、罐区等危险场所动土时，遇有埋设的易燃易爆、有毒有害介质管线、窨井等可能引起燃烧、爆炸、中毒、窒息危险，且挖掘深度超过</a:t>
            </a:r>
            <a:r>
              <a:rPr lang="en-US" altLang="zh-CN" sz="2000" b="1" kern="0" dirty="0">
                <a:solidFill>
                  <a:srgbClr val="000000"/>
                </a:solidFill>
                <a:latin typeface="楷体_GB2312" panose="02010609030101010101" pitchFamily="49" charset="-122"/>
                <a:ea typeface="楷体_GB2312" panose="02010609030101010101" pitchFamily="49" charset="-122"/>
              </a:rPr>
              <a:t>1.2m</a:t>
            </a:r>
            <a:r>
              <a:rPr lang="zh-CN" altLang="en-US" sz="2000" b="1" kern="0" dirty="0">
                <a:solidFill>
                  <a:srgbClr val="000000"/>
                </a:solidFill>
                <a:latin typeface="楷体_GB2312" panose="02010609030101010101" pitchFamily="49" charset="-122"/>
                <a:ea typeface="楷体_GB2312" panose="02010609030101010101" pitchFamily="49" charset="-122"/>
              </a:rPr>
              <a:t>时，应执行受限空间作业相关规定。</a:t>
            </a:r>
          </a:p>
          <a:p>
            <a:pPr eaLnBrk="0" fontAlgn="base" hangingPunct="0">
              <a:lnSpc>
                <a:spcPts val="2400"/>
              </a:lnSpc>
              <a:spcBef>
                <a:spcPts val="1200"/>
              </a:spcBef>
              <a:spcAft>
                <a:spcPct val="0"/>
              </a:spcAft>
              <a:buClr>
                <a:srgbClr val="477AB1"/>
              </a:buClr>
              <a:buSzPct val="50000"/>
            </a:pPr>
            <a:r>
              <a:rPr lang="zh-CN" altLang="en-US" sz="2000" b="1" kern="0" dirty="0">
                <a:solidFill>
                  <a:srgbClr val="000000"/>
                </a:solidFill>
                <a:latin typeface="楷体_GB2312" panose="02010609030101010101" pitchFamily="49" charset="-122"/>
                <a:ea typeface="楷体_GB2312" panose="02010609030101010101" pitchFamily="49" charset="-122"/>
              </a:rPr>
              <a:t>即满足如下条件时，应执行受限空间作业规定：（</a:t>
            </a:r>
            <a:r>
              <a:rPr lang="en-US" altLang="zh-CN" sz="2000" b="1" kern="0" dirty="0">
                <a:solidFill>
                  <a:srgbClr val="000000"/>
                </a:solidFill>
                <a:latin typeface="楷体_GB2312" panose="02010609030101010101" pitchFamily="49" charset="-122"/>
                <a:ea typeface="楷体_GB2312" panose="02010609030101010101" pitchFamily="49" charset="-122"/>
              </a:rPr>
              <a:t>1</a:t>
            </a:r>
            <a:r>
              <a:rPr lang="zh-CN" altLang="en-US" sz="2000" b="1" kern="0" dirty="0">
                <a:solidFill>
                  <a:srgbClr val="000000"/>
                </a:solidFill>
                <a:latin typeface="楷体_GB2312" panose="02010609030101010101" pitchFamily="49" charset="-122"/>
                <a:ea typeface="楷体_GB2312" panose="02010609030101010101" pitchFamily="49" charset="-122"/>
              </a:rPr>
              <a:t>）在生产装置区、罐区等危险场所动土且挖掘深度超过</a:t>
            </a:r>
            <a:r>
              <a:rPr lang="en-US" altLang="zh-CN" sz="2000" b="1" kern="0" dirty="0">
                <a:solidFill>
                  <a:srgbClr val="000000"/>
                </a:solidFill>
                <a:latin typeface="楷体_GB2312" panose="02010609030101010101" pitchFamily="49" charset="-122"/>
                <a:ea typeface="楷体_GB2312" panose="02010609030101010101" pitchFamily="49" charset="-122"/>
              </a:rPr>
              <a:t>1.2m</a:t>
            </a:r>
            <a:r>
              <a:rPr lang="zh-CN" altLang="en-US" sz="2000" b="1" kern="0" dirty="0">
                <a:solidFill>
                  <a:srgbClr val="000000"/>
                </a:solidFill>
                <a:latin typeface="楷体_GB2312" panose="02010609030101010101" pitchFamily="49" charset="-122"/>
                <a:ea typeface="楷体_GB2312" panose="02010609030101010101" pitchFamily="49" charset="-122"/>
              </a:rPr>
              <a:t>的，无论地下是否有易燃易爆、有毒有害介质管线、窨井等；（</a:t>
            </a:r>
            <a:r>
              <a:rPr lang="en-US" altLang="zh-CN" sz="2000" b="1" kern="0" dirty="0">
                <a:solidFill>
                  <a:srgbClr val="000000"/>
                </a:solidFill>
                <a:latin typeface="楷体_GB2312" panose="02010609030101010101" pitchFamily="49" charset="-122"/>
                <a:ea typeface="楷体_GB2312" panose="02010609030101010101" pitchFamily="49" charset="-122"/>
              </a:rPr>
              <a:t>2</a:t>
            </a:r>
            <a:r>
              <a:rPr lang="zh-CN" altLang="en-US" sz="2000" b="1" kern="0" dirty="0">
                <a:solidFill>
                  <a:srgbClr val="000000"/>
                </a:solidFill>
                <a:latin typeface="楷体_GB2312" panose="02010609030101010101" pitchFamily="49" charset="-122"/>
                <a:ea typeface="楷体_GB2312" panose="02010609030101010101" pitchFamily="49" charset="-122"/>
              </a:rPr>
              <a:t>）在非生产装置区、罐区等危险场所动土，但地下有易燃易爆、有毒有害介质管线、窨井等，且挖掘深度超过</a:t>
            </a:r>
            <a:r>
              <a:rPr lang="en-US" altLang="zh-CN" sz="2000" b="1" kern="0" dirty="0">
                <a:solidFill>
                  <a:srgbClr val="000000"/>
                </a:solidFill>
                <a:latin typeface="楷体_GB2312" panose="02010609030101010101" pitchFamily="49" charset="-122"/>
                <a:ea typeface="楷体_GB2312" panose="02010609030101010101" pitchFamily="49" charset="-122"/>
              </a:rPr>
              <a:t>1.2m</a:t>
            </a:r>
            <a:r>
              <a:rPr lang="zh-CN" altLang="en-US" sz="2000" b="1" kern="0" dirty="0">
                <a:solidFill>
                  <a:srgbClr val="000000"/>
                </a:solidFill>
                <a:latin typeface="楷体_GB2312" panose="02010609030101010101" pitchFamily="49" charset="-122"/>
                <a:ea typeface="楷体_GB2312" panose="02010609030101010101" pitchFamily="49" charset="-122"/>
              </a:rPr>
              <a:t>的</a:t>
            </a:r>
            <a:r>
              <a:rPr lang="zh-CN" altLang="en-US" sz="2000" b="1" kern="0" dirty="0" smtClean="0">
                <a:solidFill>
                  <a:srgbClr val="000000"/>
                </a:solidFill>
                <a:latin typeface="楷体_GB2312" panose="02010609030101010101" pitchFamily="49" charset="-122"/>
                <a:ea typeface="楷体_GB2312" panose="02010609030101010101" pitchFamily="49" charset="-122"/>
              </a:rPr>
              <a:t>。</a:t>
            </a:r>
            <a:endParaRPr lang="zh-CN" altLang="en-US" sz="2000" b="1" kern="0" dirty="0">
              <a:solidFill>
                <a:srgbClr val="000000"/>
              </a:solidFill>
              <a:latin typeface="楷体_GB2312" panose="02010609030101010101" pitchFamily="49" charset="-122"/>
              <a:ea typeface="楷体_GB2312" panose="02010609030101010101" pitchFamily="49" charset="-122"/>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6694" y="2276872"/>
            <a:ext cx="9812927"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0010055"/>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14559" y="2420888"/>
            <a:ext cx="9649072" cy="587661"/>
          </a:xfrm>
          <a:prstGeom prst="rect">
            <a:avLst/>
          </a:prstGeom>
        </p:spPr>
        <p:txBody>
          <a:bodyPr wrap="square">
            <a:spAutoFit/>
          </a:bodyPr>
          <a:lstStyle/>
          <a:p>
            <a:pPr eaLnBrk="0" fontAlgn="base" hangingPunct="0">
              <a:lnSpc>
                <a:spcPts val="3800"/>
              </a:lnSpc>
              <a:spcBef>
                <a:spcPts val="1200"/>
              </a:spcBef>
              <a:spcAft>
                <a:spcPct val="0"/>
              </a:spcAft>
              <a:buClr>
                <a:srgbClr val="477AB1"/>
              </a:buClr>
              <a:buSzPct val="50000"/>
            </a:pPr>
            <a:r>
              <a:rPr lang="zh-CN" altLang="en-US" sz="6000" b="1" kern="0" dirty="0" smtClean="0">
                <a:solidFill>
                  <a:srgbClr val="000000"/>
                </a:solidFill>
                <a:latin typeface="楷体_GB2312" panose="02010609030101010101" pitchFamily="49" charset="-122"/>
                <a:ea typeface="楷体_GB2312" panose="02010609030101010101" pitchFamily="49" charset="-122"/>
              </a:rPr>
              <a:t>          </a:t>
            </a:r>
            <a:r>
              <a:rPr lang="zh-CN" altLang="en-US" sz="6000" kern="0" dirty="0" smtClean="0">
                <a:solidFill>
                  <a:srgbClr val="EF7768"/>
                </a:solidFill>
                <a:latin typeface="楷体_GB2312" panose="02010609030101010101" pitchFamily="49" charset="-122"/>
                <a:ea typeface="楷体_GB2312" panose="02010609030101010101" pitchFamily="49" charset="-122"/>
              </a:rPr>
              <a:t>谢谢</a:t>
            </a:r>
            <a:endParaRPr lang="zh-CN" altLang="zh-CN" sz="6000" kern="0" dirty="0">
              <a:solidFill>
                <a:srgbClr val="EF7768"/>
              </a:solidFill>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257521276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1844824"/>
            <a:ext cx="9649072" cy="3433632"/>
          </a:xfrm>
          <a:prstGeom prst="rect">
            <a:avLst/>
          </a:prstGeom>
        </p:spPr>
        <p:txBody>
          <a:bodyPr wrap="square">
            <a:spAutoFit/>
          </a:bodyPr>
          <a:lstStyle/>
          <a:p>
            <a:pPr eaLnBrk="0" fontAlgn="base" hangingPunct="0">
              <a:lnSpc>
                <a:spcPts val="3800"/>
              </a:lnSpc>
              <a:spcBef>
                <a:spcPts val="1200"/>
              </a:spcBef>
              <a:spcAft>
                <a:spcPct val="0"/>
              </a:spcAft>
              <a:buClr>
                <a:srgbClr val="477AB1"/>
              </a:buClr>
              <a:buSzPct val="50000"/>
            </a:pPr>
            <a:r>
              <a:rPr lang="zh-CN" altLang="en-US" sz="2400" b="1" kern="0" dirty="0" smtClean="0">
                <a:solidFill>
                  <a:srgbClr val="000000"/>
                </a:solidFill>
                <a:latin typeface="楷体_GB2312" panose="02010609030101010101" pitchFamily="49" charset="-122"/>
                <a:ea typeface="楷体_GB2312" panose="02010609030101010101" pitchFamily="49" charset="-122"/>
              </a:rPr>
              <a:t>    危险</a:t>
            </a:r>
            <a:r>
              <a:rPr lang="zh-CN" altLang="en-US" sz="2400" b="1" kern="0" dirty="0">
                <a:solidFill>
                  <a:srgbClr val="000000"/>
                </a:solidFill>
                <a:latin typeface="楷体_GB2312" panose="02010609030101010101" pitchFamily="49" charset="-122"/>
                <a:ea typeface="楷体_GB2312" panose="02010609030101010101" pitchFamily="49" charset="-122"/>
              </a:rPr>
              <a:t>化学品企业特殊作业过程事故易发、多发，一直是企业管理的难点。</a:t>
            </a:r>
            <a:r>
              <a:rPr lang="en-US" altLang="zh-CN" sz="2400" b="1" kern="0" dirty="0">
                <a:solidFill>
                  <a:srgbClr val="000000"/>
                </a:solidFill>
                <a:latin typeface="楷体_GB2312" panose="02010609030101010101" pitchFamily="49" charset="-122"/>
                <a:ea typeface="楷体_GB2312" panose="02010609030101010101" pitchFamily="49" charset="-122"/>
              </a:rPr>
              <a:t>《</a:t>
            </a:r>
            <a:r>
              <a:rPr lang="zh-CN" altLang="en-US" sz="2400" b="1" kern="0" dirty="0">
                <a:solidFill>
                  <a:srgbClr val="000000"/>
                </a:solidFill>
                <a:latin typeface="楷体_GB2312" panose="02010609030101010101" pitchFamily="49" charset="-122"/>
                <a:ea typeface="楷体_GB2312" panose="02010609030101010101" pitchFamily="49" charset="-122"/>
              </a:rPr>
              <a:t>化学品生产单位特殊作业安全规范</a:t>
            </a:r>
            <a:r>
              <a:rPr lang="en-US" altLang="zh-CN" sz="2400" b="1" kern="0" dirty="0">
                <a:solidFill>
                  <a:srgbClr val="000000"/>
                </a:solidFill>
                <a:latin typeface="楷体_GB2312" panose="02010609030101010101" pitchFamily="49" charset="-122"/>
                <a:ea typeface="楷体_GB2312" panose="02010609030101010101" pitchFamily="49" charset="-122"/>
              </a:rPr>
              <a:t>》</a:t>
            </a:r>
            <a:r>
              <a:rPr lang="zh-CN" altLang="en-US" sz="2400" b="1" kern="0" dirty="0">
                <a:solidFill>
                  <a:srgbClr val="000000"/>
                </a:solidFill>
                <a:latin typeface="楷体_GB2312" panose="02010609030101010101" pitchFamily="49" charset="-122"/>
                <a:ea typeface="楷体_GB2312" panose="02010609030101010101" pitchFamily="49" charset="-122"/>
              </a:rPr>
              <a:t>（</a:t>
            </a:r>
            <a:r>
              <a:rPr lang="en-US" altLang="zh-CN" sz="2400" b="1" kern="0" dirty="0">
                <a:solidFill>
                  <a:srgbClr val="000000"/>
                </a:solidFill>
                <a:latin typeface="楷体_GB2312" panose="02010609030101010101" pitchFamily="49" charset="-122"/>
                <a:ea typeface="楷体_GB2312" panose="02010609030101010101" pitchFamily="49" charset="-122"/>
              </a:rPr>
              <a:t>GB 30871-2014</a:t>
            </a:r>
            <a:r>
              <a:rPr lang="zh-CN" altLang="en-US" sz="2400" b="1" kern="0" dirty="0">
                <a:solidFill>
                  <a:srgbClr val="000000"/>
                </a:solidFill>
                <a:latin typeface="楷体_GB2312" panose="02010609030101010101" pitchFamily="49" charset="-122"/>
                <a:ea typeface="楷体_GB2312" panose="02010609030101010101" pitchFamily="49" charset="-122"/>
              </a:rPr>
              <a:t>）自</a:t>
            </a:r>
            <a:r>
              <a:rPr lang="en-US" altLang="zh-CN" sz="2400" b="1" kern="0" dirty="0">
                <a:solidFill>
                  <a:srgbClr val="000000"/>
                </a:solidFill>
                <a:latin typeface="楷体_GB2312" panose="02010609030101010101" pitchFamily="49" charset="-122"/>
                <a:ea typeface="楷体_GB2312" panose="02010609030101010101" pitchFamily="49" charset="-122"/>
              </a:rPr>
              <a:t>2015</a:t>
            </a:r>
            <a:r>
              <a:rPr lang="zh-CN" altLang="en-US" sz="2400" b="1" kern="0" dirty="0">
                <a:solidFill>
                  <a:srgbClr val="000000"/>
                </a:solidFill>
                <a:latin typeface="楷体_GB2312" panose="02010609030101010101" pitchFamily="49" charset="-122"/>
                <a:ea typeface="楷体_GB2312" panose="02010609030101010101" pitchFamily="49" charset="-122"/>
              </a:rPr>
              <a:t>年实施以来，有效防范和遏制了企业在特殊作业环节发生的事故，但在标准执行过程中也暴露出部分现行标准条款约束力度不强，企业对标准的认知存在一些偏差和误区，对作业风险的管控措施仍存在一定不足等问题。为进一步强化对特殊作业过程风险的管控，新标准进行了</a:t>
            </a:r>
            <a:r>
              <a:rPr lang="zh-CN" altLang="en-US" sz="2400" b="1" kern="0" dirty="0" smtClean="0">
                <a:solidFill>
                  <a:srgbClr val="000000"/>
                </a:solidFill>
                <a:latin typeface="楷体_GB2312" panose="02010609030101010101" pitchFamily="49" charset="-122"/>
                <a:ea typeface="楷体_GB2312" panose="02010609030101010101" pitchFamily="49" charset="-122"/>
              </a:rPr>
              <a:t>修订。</a:t>
            </a:r>
            <a:endParaRPr lang="zh-CN" altLang="zh-CN" sz="2400" kern="0" dirty="0">
              <a:solidFill>
                <a:srgbClr val="000000"/>
              </a:solidFill>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11081068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1774726" y="908720"/>
            <a:ext cx="9145016" cy="4896544"/>
          </a:xfrm>
          <a:prstGeom prst="rect">
            <a:avLst/>
          </a:prstGeom>
        </p:spPr>
      </p:pic>
    </p:spTree>
    <p:extLst>
      <p:ext uri="{BB962C8B-B14F-4D97-AF65-F5344CB8AC3E}">
        <p14:creationId xmlns:p14="http://schemas.microsoft.com/office/powerpoint/2010/main" val="11081068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14559" y="548680"/>
            <a:ext cx="9649072" cy="579646"/>
          </a:xfrm>
          <a:prstGeom prst="rect">
            <a:avLst/>
          </a:prstGeom>
        </p:spPr>
        <p:txBody>
          <a:bodyPr wrap="square">
            <a:spAutoFit/>
          </a:bodyPr>
          <a:lstStyle/>
          <a:p>
            <a:pPr eaLnBrk="0" fontAlgn="base" hangingPunct="0">
              <a:lnSpc>
                <a:spcPts val="3800"/>
              </a:lnSpc>
              <a:spcBef>
                <a:spcPts val="1200"/>
              </a:spcBef>
              <a:spcAft>
                <a:spcPct val="0"/>
              </a:spcAft>
              <a:buClr>
                <a:srgbClr val="477AB1"/>
              </a:buClr>
              <a:buSzPct val="50000"/>
            </a:pPr>
            <a:r>
              <a:rPr lang="zh-CN" altLang="en-US" sz="2400" b="1" kern="0" dirty="0" smtClean="0">
                <a:solidFill>
                  <a:srgbClr val="000000"/>
                </a:solidFill>
                <a:latin typeface="楷体_GB2312" panose="02010609030101010101" pitchFamily="49" charset="-122"/>
                <a:ea typeface="楷体_GB2312" panose="02010609030101010101" pitchFamily="49" charset="-122"/>
              </a:rPr>
              <a:t>                      新</a:t>
            </a:r>
            <a:r>
              <a:rPr lang="zh-CN" altLang="en-US" sz="2400" b="1" kern="0" dirty="0">
                <a:solidFill>
                  <a:srgbClr val="000000"/>
                </a:solidFill>
                <a:latin typeface="楷体_GB2312" panose="02010609030101010101" pitchFamily="49" charset="-122"/>
                <a:ea typeface="楷体_GB2312" panose="02010609030101010101" pitchFamily="49" charset="-122"/>
              </a:rPr>
              <a:t>标准提升</a:t>
            </a:r>
            <a:r>
              <a:rPr lang="zh-CN" altLang="en-US" sz="2400" b="1" kern="0" dirty="0" smtClean="0">
                <a:solidFill>
                  <a:srgbClr val="000000"/>
                </a:solidFill>
                <a:latin typeface="楷体_GB2312" panose="02010609030101010101" pitchFamily="49" charset="-122"/>
                <a:ea typeface="楷体_GB2312" panose="02010609030101010101" pitchFamily="49" charset="-122"/>
              </a:rPr>
              <a:t>内容</a:t>
            </a:r>
            <a:endParaRPr lang="zh-CN" altLang="zh-CN" sz="2400" kern="0" dirty="0">
              <a:solidFill>
                <a:srgbClr val="000000"/>
              </a:solidFill>
              <a:latin typeface="楷体_GB2312" panose="02010609030101010101" pitchFamily="49" charset="-122"/>
              <a:ea typeface="楷体_GB2312" panose="02010609030101010101" pitchFamily="49" charset="-122"/>
            </a:endParaRP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1562259" y="1340768"/>
            <a:ext cx="9065895" cy="4831715"/>
          </a:xfrm>
          <a:prstGeom prst="rect">
            <a:avLst/>
          </a:prstGeom>
        </p:spPr>
      </p:pic>
    </p:spTree>
    <p:extLst>
      <p:ext uri="{BB962C8B-B14F-4D97-AF65-F5344CB8AC3E}">
        <p14:creationId xmlns:p14="http://schemas.microsoft.com/office/powerpoint/2010/main" val="11081068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630710" y="404664"/>
            <a:ext cx="9649072" cy="2067233"/>
          </a:xfrm>
          <a:prstGeom prst="rect">
            <a:avLst/>
          </a:prstGeom>
        </p:spPr>
        <p:txBody>
          <a:bodyPr wrap="square">
            <a:spAutoFit/>
          </a:bodyPr>
          <a:lstStyle/>
          <a:p>
            <a:pPr eaLnBrk="0" fontAlgn="base" hangingPunct="0">
              <a:lnSpc>
                <a:spcPts val="2600"/>
              </a:lnSpc>
              <a:spcBef>
                <a:spcPts val="1200"/>
              </a:spcBef>
              <a:spcAft>
                <a:spcPct val="0"/>
              </a:spcAft>
              <a:buClr>
                <a:srgbClr val="477AB1"/>
              </a:buClr>
              <a:buSzPct val="50000"/>
            </a:pPr>
            <a:r>
              <a:rPr lang="zh-CN" altLang="en-US" sz="2000" b="1" kern="0" dirty="0">
                <a:solidFill>
                  <a:srgbClr val="000000"/>
                </a:solidFill>
                <a:latin typeface="楷体_GB2312" panose="02010609030101010101" pitchFamily="49" charset="-122"/>
                <a:ea typeface="楷体_GB2312" panose="02010609030101010101" pitchFamily="49" charset="-122"/>
              </a:rPr>
              <a:t>                         </a:t>
            </a:r>
            <a:r>
              <a:rPr lang="zh-CN" altLang="en-US" sz="2000" b="1" kern="0" dirty="0" smtClean="0">
                <a:solidFill>
                  <a:srgbClr val="000000"/>
                </a:solidFill>
                <a:latin typeface="楷体_GB2312" panose="02010609030101010101" pitchFamily="49" charset="-122"/>
                <a:ea typeface="楷体_GB2312" panose="02010609030101010101" pitchFamily="49" charset="-122"/>
              </a:rPr>
              <a:t> </a:t>
            </a:r>
            <a:r>
              <a:rPr lang="zh-CN" altLang="en-US" sz="2400" b="1" kern="0" dirty="0" smtClean="0">
                <a:solidFill>
                  <a:srgbClr val="000000"/>
                </a:solidFill>
                <a:latin typeface="楷体_GB2312" panose="02010609030101010101" pitchFamily="49" charset="-122"/>
                <a:ea typeface="楷体_GB2312" panose="02010609030101010101" pitchFamily="49" charset="-122"/>
              </a:rPr>
              <a:t>主要</a:t>
            </a:r>
            <a:r>
              <a:rPr lang="zh-CN" altLang="en-US" sz="2400" b="1" kern="0" dirty="0">
                <a:solidFill>
                  <a:srgbClr val="000000"/>
                </a:solidFill>
                <a:latin typeface="楷体_GB2312" panose="02010609030101010101" pitchFamily="49" charset="-122"/>
                <a:ea typeface="楷体_GB2312" panose="02010609030101010101" pitchFamily="49" charset="-122"/>
              </a:rPr>
              <a:t>修改内容 </a:t>
            </a:r>
            <a:endParaRPr lang="en-US" altLang="zh-CN" sz="2400" b="1" kern="0" dirty="0">
              <a:solidFill>
                <a:srgbClr val="000000"/>
              </a:solidFill>
              <a:latin typeface="楷体_GB2312" panose="02010609030101010101" pitchFamily="49" charset="-122"/>
              <a:ea typeface="楷体_GB2312" panose="02010609030101010101" pitchFamily="49" charset="-122"/>
            </a:endParaRPr>
          </a:p>
          <a:p>
            <a:pPr eaLnBrk="0" fontAlgn="base" hangingPunct="0">
              <a:lnSpc>
                <a:spcPts val="2600"/>
              </a:lnSpc>
              <a:spcBef>
                <a:spcPts val="1200"/>
              </a:spcBef>
              <a:spcAft>
                <a:spcPct val="0"/>
              </a:spcAft>
              <a:buClr>
                <a:srgbClr val="477AB1"/>
              </a:buClr>
              <a:buSzPct val="50000"/>
            </a:pPr>
            <a:r>
              <a:rPr lang="zh-CN" altLang="en-US" sz="2000" b="1" kern="0" dirty="0">
                <a:solidFill>
                  <a:srgbClr val="FF0000"/>
                </a:solidFill>
                <a:latin typeface="楷体_GB2312" panose="02010609030101010101" pitchFamily="49" charset="-122"/>
                <a:ea typeface="楷体_GB2312" panose="02010609030101010101" pitchFamily="49" charset="-122"/>
              </a:rPr>
              <a:t>一、扩大了界定范围</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由原来仅适用于化学品生产单位设备检修中动火、进入受限空间、盲板抽堵、高处作业、吊装、临时用电、动土、断路的安全要求，扩大到化学品生产单位生产经营过程中。 </a:t>
            </a:r>
            <a:r>
              <a:rPr lang="en-US" altLang="zh-CN" sz="2000" b="1" kern="0" dirty="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见第</a:t>
            </a:r>
            <a:r>
              <a:rPr lang="en-US" altLang="zh-CN" sz="2000" b="1" kern="0" dirty="0">
                <a:solidFill>
                  <a:srgbClr val="000000"/>
                </a:solidFill>
                <a:latin typeface="楷体_GB2312" panose="02010609030101010101" pitchFamily="49" charset="-122"/>
                <a:ea typeface="楷体_GB2312" panose="02010609030101010101" pitchFamily="49" charset="-122"/>
              </a:rPr>
              <a:t>1</a:t>
            </a:r>
            <a:r>
              <a:rPr lang="zh-CN" altLang="en-US" sz="2000" b="1" kern="0" dirty="0">
                <a:solidFill>
                  <a:srgbClr val="000000"/>
                </a:solidFill>
                <a:latin typeface="楷体_GB2312" panose="02010609030101010101" pitchFamily="49" charset="-122"/>
                <a:ea typeface="楷体_GB2312" panose="02010609030101010101" pitchFamily="49" charset="-122"/>
              </a:rPr>
              <a:t>章；</a:t>
            </a:r>
            <a:r>
              <a:rPr lang="en-US" altLang="zh-CN" sz="2000" b="1" kern="0" dirty="0">
                <a:solidFill>
                  <a:srgbClr val="000000"/>
                </a:solidFill>
                <a:latin typeface="楷体_GB2312" panose="02010609030101010101" pitchFamily="49" charset="-122"/>
                <a:ea typeface="楷体_GB2312" panose="02010609030101010101" pitchFamily="49" charset="-122"/>
              </a:rPr>
              <a:t>2014</a:t>
            </a:r>
            <a:r>
              <a:rPr lang="zh-CN" altLang="en-US" sz="2000" b="1" kern="0" dirty="0">
                <a:solidFill>
                  <a:srgbClr val="000000"/>
                </a:solidFill>
                <a:latin typeface="楷体_GB2312" panose="02010609030101010101" pitchFamily="49" charset="-122"/>
                <a:ea typeface="楷体_GB2312" panose="02010609030101010101" pitchFamily="49" charset="-122"/>
              </a:rPr>
              <a:t>年版的第</a:t>
            </a:r>
            <a:r>
              <a:rPr lang="en-US" altLang="zh-CN" sz="2000" b="1" kern="0" dirty="0">
                <a:solidFill>
                  <a:srgbClr val="000000"/>
                </a:solidFill>
                <a:latin typeface="楷体_GB2312" panose="02010609030101010101" pitchFamily="49" charset="-122"/>
                <a:ea typeface="楷体_GB2312" panose="02010609030101010101" pitchFamily="49" charset="-122"/>
              </a:rPr>
              <a:t>1</a:t>
            </a:r>
            <a:r>
              <a:rPr lang="zh-CN" altLang="en-US" sz="2000" b="1" kern="0" dirty="0">
                <a:solidFill>
                  <a:srgbClr val="000000"/>
                </a:solidFill>
                <a:latin typeface="楷体_GB2312" panose="02010609030101010101" pitchFamily="49" charset="-122"/>
                <a:ea typeface="楷体_GB2312" panose="02010609030101010101" pitchFamily="49" charset="-122"/>
              </a:rPr>
              <a:t>章</a:t>
            </a:r>
            <a:r>
              <a:rPr lang="en-US" altLang="zh-CN" sz="2000" b="1" kern="0" dirty="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a:t>
            </a: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2705320" y="2348880"/>
            <a:ext cx="7067550" cy="3105150"/>
          </a:xfrm>
          <a:prstGeom prst="rect">
            <a:avLst/>
          </a:prstGeom>
        </p:spPr>
      </p:pic>
      <p:pic>
        <p:nvPicPr>
          <p:cNvPr id="6" name="图片 5"/>
          <p:cNvPicPr/>
          <p:nvPr/>
        </p:nvPicPr>
        <p:blipFill>
          <a:blip r:embed="rId4">
            <a:extLst>
              <a:ext uri="{28A0092B-C50C-407E-A947-70E740481C1C}">
                <a14:useLocalDpi xmlns:a14="http://schemas.microsoft.com/office/drawing/2010/main" val="0"/>
              </a:ext>
            </a:extLst>
          </a:blip>
          <a:stretch>
            <a:fillRect/>
          </a:stretch>
        </p:blipFill>
        <p:spPr>
          <a:xfrm>
            <a:off x="2457352" y="5454030"/>
            <a:ext cx="7563485" cy="1096645"/>
          </a:xfrm>
          <a:prstGeom prst="rect">
            <a:avLst/>
          </a:prstGeom>
        </p:spPr>
      </p:pic>
    </p:spTree>
    <p:extLst>
      <p:ext uri="{BB962C8B-B14F-4D97-AF65-F5344CB8AC3E}">
        <p14:creationId xmlns:p14="http://schemas.microsoft.com/office/powerpoint/2010/main" val="11081068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558702" y="692696"/>
            <a:ext cx="9649072" cy="5786199"/>
          </a:xfrm>
          <a:prstGeom prst="rect">
            <a:avLst/>
          </a:prstGeom>
        </p:spPr>
        <p:txBody>
          <a:bodyPr wrap="square">
            <a:spAutoFit/>
          </a:bodyPr>
          <a:lstStyle/>
          <a:p>
            <a:pPr eaLnBrk="0" fontAlgn="base" hangingPunct="0">
              <a:lnSpc>
                <a:spcPts val="2600"/>
              </a:lnSpc>
              <a:spcBef>
                <a:spcPts val="1200"/>
              </a:spcBef>
              <a:spcAft>
                <a:spcPct val="0"/>
              </a:spcAft>
              <a:buClr>
                <a:srgbClr val="477AB1"/>
              </a:buClr>
              <a:buSzPct val="50000"/>
            </a:pPr>
            <a:r>
              <a:rPr lang="zh-CN" altLang="en-US" sz="2000" b="1" kern="0" dirty="0">
                <a:solidFill>
                  <a:srgbClr val="FF0000"/>
                </a:solidFill>
                <a:latin typeface="楷体_GB2312" panose="02010609030101010101" pitchFamily="49" charset="-122"/>
                <a:ea typeface="楷体_GB2312" panose="02010609030101010101" pitchFamily="49" charset="-122"/>
              </a:rPr>
              <a:t>二、在规范性引用文件中增加了技术标准</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GB 16483 《</a:t>
            </a:r>
            <a:r>
              <a:rPr lang="zh-CN" altLang="en-US" sz="2000" b="1" kern="0" dirty="0">
                <a:solidFill>
                  <a:srgbClr val="000000"/>
                </a:solidFill>
                <a:latin typeface="楷体_GB2312" panose="02010609030101010101" pitchFamily="49" charset="-122"/>
                <a:ea typeface="楷体_GB2312" panose="02010609030101010101" pitchFamily="49" charset="-122"/>
              </a:rPr>
              <a:t>化学品安全技术说明书 内容和项目顺序</a:t>
            </a:r>
            <a:r>
              <a:rPr lang="en-US" altLang="zh-CN"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en-US" altLang="zh-CN" sz="2000" b="1" kern="0" dirty="0" smtClean="0">
                <a:solidFill>
                  <a:srgbClr val="000000"/>
                </a:solidFill>
                <a:latin typeface="楷体_GB2312" panose="02010609030101010101" pitchFamily="49" charset="-122"/>
                <a:ea typeface="楷体_GB2312" panose="02010609030101010101" pitchFamily="49" charset="-122"/>
              </a:rPr>
              <a:t>GB </a:t>
            </a:r>
            <a:r>
              <a:rPr lang="en-US" altLang="zh-CN" sz="2000" b="1" kern="0" dirty="0">
                <a:solidFill>
                  <a:srgbClr val="000000"/>
                </a:solidFill>
                <a:latin typeface="楷体_GB2312" panose="02010609030101010101" pitchFamily="49" charset="-122"/>
                <a:ea typeface="楷体_GB2312" panose="02010609030101010101" pitchFamily="49" charset="-122"/>
              </a:rPr>
              <a:t>26557 《</a:t>
            </a:r>
            <a:r>
              <a:rPr lang="zh-CN" altLang="en-US" sz="2000" b="1" kern="0" dirty="0">
                <a:solidFill>
                  <a:srgbClr val="000000"/>
                </a:solidFill>
                <a:latin typeface="楷体_GB2312" panose="02010609030101010101" pitchFamily="49" charset="-122"/>
                <a:ea typeface="楷体_GB2312" panose="02010609030101010101" pitchFamily="49" charset="-122"/>
              </a:rPr>
              <a:t>吊笼有垂直导向的人货两用施工升降机</a:t>
            </a:r>
            <a:r>
              <a:rPr lang="en-US" altLang="zh-CN"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GB/T 29510 《</a:t>
            </a:r>
            <a:r>
              <a:rPr lang="zh-CN" altLang="en-US" sz="2000" b="1" kern="0" dirty="0">
                <a:solidFill>
                  <a:srgbClr val="000000"/>
                </a:solidFill>
                <a:latin typeface="楷体_GB2312" panose="02010609030101010101" pitchFamily="49" charset="-122"/>
                <a:ea typeface="楷体_GB2312" panose="02010609030101010101" pitchFamily="49" charset="-122"/>
              </a:rPr>
              <a:t>个体防护装备配备基本要求</a:t>
            </a:r>
            <a:r>
              <a:rPr lang="en-US" altLang="zh-CN"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GB 50484 《</a:t>
            </a:r>
            <a:r>
              <a:rPr lang="zh-CN" altLang="en-US" sz="2000" b="1" kern="0" dirty="0">
                <a:solidFill>
                  <a:srgbClr val="000000"/>
                </a:solidFill>
                <a:latin typeface="楷体_GB2312" panose="02010609030101010101" pitchFamily="49" charset="-122"/>
                <a:ea typeface="楷体_GB2312" panose="02010609030101010101" pitchFamily="49" charset="-122"/>
              </a:rPr>
              <a:t>石油化工建设工程施工安全技术规范</a:t>
            </a:r>
            <a:r>
              <a:rPr lang="en-US" altLang="zh-CN"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GB 50493 《</a:t>
            </a:r>
            <a:r>
              <a:rPr lang="zh-CN" altLang="en-US" sz="2000" b="1" kern="0" dirty="0">
                <a:solidFill>
                  <a:srgbClr val="000000"/>
                </a:solidFill>
                <a:latin typeface="楷体_GB2312" panose="02010609030101010101" pitchFamily="49" charset="-122"/>
                <a:ea typeface="楷体_GB2312" panose="02010609030101010101" pitchFamily="49" charset="-122"/>
              </a:rPr>
              <a:t>石油化工可燃气体和有毒气体检测报警设计规范</a:t>
            </a:r>
            <a:r>
              <a:rPr lang="en-US" altLang="zh-CN"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GB 51210 《</a:t>
            </a:r>
            <a:r>
              <a:rPr lang="zh-CN" altLang="en-US" sz="2000" b="1" kern="0" dirty="0">
                <a:solidFill>
                  <a:srgbClr val="000000"/>
                </a:solidFill>
                <a:latin typeface="楷体_GB2312" panose="02010609030101010101" pitchFamily="49" charset="-122"/>
                <a:ea typeface="楷体_GB2312" panose="02010609030101010101" pitchFamily="49" charset="-122"/>
              </a:rPr>
              <a:t>建筑施工脚手架安全技术统一标准</a:t>
            </a:r>
            <a:r>
              <a:rPr lang="en-US" altLang="zh-CN"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GB 6441 《</a:t>
            </a:r>
            <a:r>
              <a:rPr lang="zh-CN" altLang="en-US" sz="2000" b="1" kern="0" dirty="0">
                <a:solidFill>
                  <a:srgbClr val="000000"/>
                </a:solidFill>
                <a:latin typeface="楷体_GB2312" panose="02010609030101010101" pitchFamily="49" charset="-122"/>
                <a:ea typeface="楷体_GB2312" panose="02010609030101010101" pitchFamily="49" charset="-122"/>
              </a:rPr>
              <a:t>企业职工伤亡事故分类</a:t>
            </a:r>
            <a:r>
              <a:rPr lang="en-US" altLang="zh-CN"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JJG693《</a:t>
            </a:r>
            <a:r>
              <a:rPr lang="zh-CN" altLang="en-US" sz="2000" b="1" kern="0" dirty="0">
                <a:solidFill>
                  <a:srgbClr val="000000"/>
                </a:solidFill>
                <a:latin typeface="楷体_GB2312" panose="02010609030101010101" pitchFamily="49" charset="-122"/>
                <a:ea typeface="楷体_GB2312" panose="02010609030101010101" pitchFamily="49" charset="-122"/>
              </a:rPr>
              <a:t>可燃气体检测报警器</a:t>
            </a:r>
            <a:r>
              <a:rPr lang="en-US" altLang="zh-CN"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JJG915《</a:t>
            </a:r>
            <a:r>
              <a:rPr lang="zh-CN" altLang="en-US" sz="2000" b="1" kern="0" dirty="0">
                <a:solidFill>
                  <a:srgbClr val="000000"/>
                </a:solidFill>
                <a:latin typeface="楷体_GB2312" panose="02010609030101010101" pitchFamily="49" charset="-122"/>
                <a:ea typeface="楷体_GB2312" panose="02010609030101010101" pitchFamily="49" charset="-122"/>
              </a:rPr>
              <a:t>一氧化碳检测报警器检定规程</a:t>
            </a:r>
            <a:r>
              <a:rPr lang="en-US" altLang="zh-CN"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JJG551《</a:t>
            </a:r>
            <a:r>
              <a:rPr lang="zh-CN" altLang="en-US" sz="2000" b="1" kern="0" dirty="0">
                <a:solidFill>
                  <a:srgbClr val="000000"/>
                </a:solidFill>
                <a:latin typeface="楷体_GB2312" panose="02010609030101010101" pitchFamily="49" charset="-122"/>
                <a:ea typeface="楷体_GB2312" panose="02010609030101010101" pitchFamily="49" charset="-122"/>
              </a:rPr>
              <a:t>二氧化硫气体检测仪检定规程</a:t>
            </a:r>
            <a:r>
              <a:rPr lang="en-US" altLang="zh-CN" sz="2000" b="1" kern="0" dirty="0">
                <a:solidFill>
                  <a:srgbClr val="000000"/>
                </a:solidFill>
                <a:latin typeface="楷体_GB2312" panose="02010609030101010101" pitchFamily="49" charset="-122"/>
                <a:ea typeface="楷体_GB2312" panose="02010609030101010101" pitchFamily="49" charset="-122"/>
              </a:rPr>
              <a:t>》</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JJG695《</a:t>
            </a:r>
            <a:r>
              <a:rPr lang="zh-CN" altLang="en-US" sz="2000" b="1" kern="0" dirty="0">
                <a:solidFill>
                  <a:srgbClr val="000000"/>
                </a:solidFill>
                <a:latin typeface="楷体_GB2312" panose="02010609030101010101" pitchFamily="49" charset="-122"/>
                <a:ea typeface="楷体_GB2312" panose="02010609030101010101" pitchFamily="49" charset="-122"/>
              </a:rPr>
              <a:t>硫化氢气体检测仪检定规程</a:t>
            </a:r>
            <a:r>
              <a:rPr lang="en-US" altLang="zh-CN" sz="2000" b="1" kern="0" dirty="0">
                <a:solidFill>
                  <a:srgbClr val="000000"/>
                </a:solidFill>
                <a:latin typeface="楷体_GB2312" panose="02010609030101010101" pitchFamily="49" charset="-122"/>
                <a:ea typeface="楷体_GB2312" panose="02010609030101010101" pitchFamily="49" charset="-122"/>
              </a:rPr>
              <a:t>》</a:t>
            </a:r>
          </a:p>
        </p:txBody>
      </p:sp>
    </p:spTree>
    <p:extLst>
      <p:ext uri="{BB962C8B-B14F-4D97-AF65-F5344CB8AC3E}">
        <p14:creationId xmlns:p14="http://schemas.microsoft.com/office/powerpoint/2010/main" val="11081068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486694" y="956241"/>
            <a:ext cx="9649072" cy="913070"/>
          </a:xfrm>
          <a:prstGeom prst="rect">
            <a:avLst/>
          </a:prstGeom>
        </p:spPr>
        <p:txBody>
          <a:bodyPr wrap="square">
            <a:spAutoFit/>
          </a:bodyPr>
          <a:lstStyle/>
          <a:p>
            <a:pPr eaLnBrk="0" fontAlgn="base" hangingPunct="0">
              <a:lnSpc>
                <a:spcPts val="2600"/>
              </a:lnSpc>
              <a:spcBef>
                <a:spcPts val="1200"/>
              </a:spcBef>
              <a:spcAft>
                <a:spcPct val="0"/>
              </a:spcAft>
              <a:buClr>
                <a:srgbClr val="477AB1"/>
              </a:buClr>
              <a:buSzPct val="50000"/>
            </a:pPr>
            <a:r>
              <a:rPr lang="zh-CN" altLang="en-US" sz="2000" b="1" kern="0" dirty="0">
                <a:solidFill>
                  <a:srgbClr val="FF0000"/>
                </a:solidFill>
                <a:latin typeface="楷体_GB2312" panose="02010609030101010101" pitchFamily="49" charset="-122"/>
                <a:ea typeface="楷体_GB2312" panose="02010609030101010101" pitchFamily="49" charset="-122"/>
              </a:rPr>
              <a:t>三、新旧版条款主要技术变化如下：</a:t>
            </a:r>
          </a:p>
          <a:p>
            <a:pPr eaLnBrk="0" fontAlgn="base" hangingPunct="0">
              <a:lnSpc>
                <a:spcPts val="2600"/>
              </a:lnSpc>
              <a:spcBef>
                <a:spcPts val="1200"/>
              </a:spcBef>
              <a:spcAft>
                <a:spcPct val="0"/>
              </a:spcAft>
              <a:buClr>
                <a:srgbClr val="477AB1"/>
              </a:buClr>
              <a:buSzPct val="50000"/>
            </a:pPr>
            <a:r>
              <a:rPr lang="en-US" altLang="zh-CN" sz="2000" b="1" kern="0" dirty="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将“易燃易爆场所”更改为“火灾爆炸危险场所”</a:t>
            </a:r>
            <a:r>
              <a:rPr lang="en-US" altLang="zh-CN" sz="2000" b="1" kern="0" dirty="0">
                <a:solidFill>
                  <a:srgbClr val="000000"/>
                </a:solidFill>
                <a:latin typeface="楷体_GB2312" panose="02010609030101010101" pitchFamily="49" charset="-122"/>
                <a:ea typeface="楷体_GB2312" panose="02010609030101010101" pitchFamily="49" charset="-122"/>
              </a:rPr>
              <a:t>(</a:t>
            </a:r>
            <a:r>
              <a:rPr lang="zh-CN" altLang="en-US" sz="2000" b="1" kern="0" dirty="0">
                <a:solidFill>
                  <a:srgbClr val="000000"/>
                </a:solidFill>
                <a:latin typeface="楷体_GB2312" panose="02010609030101010101" pitchFamily="49" charset="-122"/>
                <a:ea typeface="楷体_GB2312" panose="02010609030101010101" pitchFamily="49" charset="-122"/>
              </a:rPr>
              <a:t>见</a:t>
            </a:r>
            <a:r>
              <a:rPr lang="en-US" altLang="zh-CN" sz="2000" b="1" kern="0" dirty="0">
                <a:solidFill>
                  <a:srgbClr val="000000"/>
                </a:solidFill>
                <a:latin typeface="楷体_GB2312" panose="02010609030101010101" pitchFamily="49" charset="-122"/>
                <a:ea typeface="楷体_GB2312" panose="02010609030101010101" pitchFamily="49" charset="-122"/>
              </a:rPr>
              <a:t>3.2</a:t>
            </a:r>
            <a:r>
              <a:rPr lang="zh-CN" altLang="en-US" sz="2000" b="1" kern="0" dirty="0">
                <a:solidFill>
                  <a:srgbClr val="000000"/>
                </a:solidFill>
                <a:latin typeface="楷体_GB2312" panose="02010609030101010101" pitchFamily="49" charset="-122"/>
                <a:ea typeface="楷体_GB2312" panose="02010609030101010101" pitchFamily="49" charset="-122"/>
              </a:rPr>
              <a:t>；</a:t>
            </a:r>
            <a:r>
              <a:rPr lang="en-US" altLang="zh-CN" sz="2000" b="1" kern="0" dirty="0">
                <a:solidFill>
                  <a:srgbClr val="000000"/>
                </a:solidFill>
                <a:latin typeface="楷体_GB2312" panose="02010609030101010101" pitchFamily="49" charset="-122"/>
                <a:ea typeface="楷体_GB2312" panose="02010609030101010101" pitchFamily="49" charset="-122"/>
              </a:rPr>
              <a:t>2014</a:t>
            </a:r>
            <a:r>
              <a:rPr lang="zh-CN" altLang="en-US" sz="2000" b="1" kern="0" dirty="0">
                <a:solidFill>
                  <a:srgbClr val="000000"/>
                </a:solidFill>
                <a:latin typeface="楷体_GB2312" panose="02010609030101010101" pitchFamily="49" charset="-122"/>
                <a:ea typeface="楷体_GB2312" panose="02010609030101010101" pitchFamily="49" charset="-122"/>
              </a:rPr>
              <a:t>年版的</a:t>
            </a:r>
            <a:r>
              <a:rPr lang="en-US" altLang="zh-CN" sz="2000" b="1" kern="0" dirty="0">
                <a:solidFill>
                  <a:srgbClr val="000000"/>
                </a:solidFill>
                <a:latin typeface="楷体_GB2312" panose="02010609030101010101" pitchFamily="49" charset="-122"/>
                <a:ea typeface="楷体_GB2312" panose="02010609030101010101" pitchFamily="49" charset="-122"/>
              </a:rPr>
              <a:t>3.3)</a:t>
            </a:r>
            <a:r>
              <a:rPr lang="zh-CN" altLang="en-US" sz="2000" b="1" kern="0" dirty="0">
                <a:solidFill>
                  <a:srgbClr val="000000"/>
                </a:solidFill>
                <a:latin typeface="楷体_GB2312" panose="02010609030101010101" pitchFamily="49" charset="-122"/>
                <a:ea typeface="楷体_GB2312" panose="02010609030101010101" pitchFamily="49" charset="-122"/>
              </a:rPr>
              <a:t>。</a:t>
            </a: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2278782" y="2060848"/>
            <a:ext cx="7267575" cy="3745865"/>
          </a:xfrm>
          <a:prstGeom prst="rect">
            <a:avLst/>
          </a:prstGeom>
        </p:spPr>
      </p:pic>
    </p:spTree>
    <p:extLst>
      <p:ext uri="{BB962C8B-B14F-4D97-AF65-F5344CB8AC3E}">
        <p14:creationId xmlns:p14="http://schemas.microsoft.com/office/powerpoint/2010/main" val="11081068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98635" y="1412776"/>
            <a:ext cx="8280920" cy="561179"/>
          </a:xfrm>
          <a:prstGeom prst="rect">
            <a:avLst/>
          </a:prstGeom>
        </p:spPr>
        <p:txBody>
          <a:bodyPr wrap="square">
            <a:spAutoFit/>
          </a:bodyPr>
          <a:lstStyle/>
          <a:p>
            <a:pPr>
              <a:lnSpc>
                <a:spcPts val="4000"/>
              </a:lnSpc>
            </a:pPr>
            <a:r>
              <a:rPr lang="zh-CN" altLang="en-US" sz="28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800" dirty="0">
              <a:solidFill>
                <a:srgbClr val="F79646">
                  <a:lumMod val="50000"/>
                </a:srgbClr>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1379607" y="692696"/>
            <a:ext cx="9649072" cy="5965736"/>
          </a:xfrm>
          <a:prstGeom prst="rect">
            <a:avLst/>
          </a:prstGeom>
        </p:spPr>
        <p:txBody>
          <a:bodyPr wrap="square">
            <a:spAutoFit/>
          </a:bodyPr>
          <a:lstStyle/>
          <a:p>
            <a:pPr eaLnBrk="0" fontAlgn="base" hangingPunct="0">
              <a:lnSpc>
                <a:spcPts val="2600"/>
              </a:lnSpc>
              <a:spcBef>
                <a:spcPts val="1200"/>
              </a:spcBef>
              <a:spcAft>
                <a:spcPct val="0"/>
              </a:spcAft>
              <a:buClr>
                <a:srgbClr val="477AB1"/>
              </a:buClr>
              <a:buSzPct val="50000"/>
            </a:pPr>
            <a:r>
              <a:rPr lang="en-US" altLang="zh-CN" sz="2000" b="1" kern="0" dirty="0" smtClean="0">
                <a:latin typeface="楷体_GB2312" panose="02010609030101010101" pitchFamily="49" charset="-122"/>
                <a:ea typeface="楷体_GB2312" panose="02010609030101010101" pitchFamily="49" charset="-122"/>
              </a:rPr>
              <a:t>——</a:t>
            </a:r>
            <a:r>
              <a:rPr lang="zh-CN" altLang="en-US" sz="2000" b="1" kern="0" dirty="0">
                <a:latin typeface="楷体_GB2312" panose="02010609030101010101" pitchFamily="49" charset="-122"/>
                <a:ea typeface="楷体_GB2312" panose="02010609030101010101" pitchFamily="49" charset="-122"/>
              </a:rPr>
              <a:t>更改了动火作业范畴，将在禁火区内使用喷砂机作业划入动火作业定义范畴（见</a:t>
            </a:r>
            <a:r>
              <a:rPr lang="en-US" altLang="zh-CN" sz="2000" b="1" kern="0" dirty="0">
                <a:latin typeface="楷体_GB2312" panose="02010609030101010101" pitchFamily="49" charset="-122"/>
                <a:ea typeface="楷体_GB2312" panose="02010609030101010101" pitchFamily="49" charset="-122"/>
              </a:rPr>
              <a:t>3.4</a:t>
            </a:r>
            <a:r>
              <a:rPr lang="zh-CN" altLang="en-US" sz="2000" b="1" kern="0" dirty="0">
                <a:latin typeface="楷体_GB2312" panose="02010609030101010101" pitchFamily="49" charset="-122"/>
                <a:ea typeface="楷体_GB2312" panose="02010609030101010101" pitchFamily="49" charset="-122"/>
              </a:rPr>
              <a:t>；</a:t>
            </a:r>
            <a:r>
              <a:rPr lang="en-US" altLang="zh-CN" sz="2000" b="1" kern="0" dirty="0">
                <a:latin typeface="楷体_GB2312" panose="02010609030101010101" pitchFamily="49" charset="-122"/>
                <a:ea typeface="楷体_GB2312" panose="02010609030101010101" pitchFamily="49" charset="-122"/>
              </a:rPr>
              <a:t>2014</a:t>
            </a:r>
            <a:r>
              <a:rPr lang="zh-CN" altLang="en-US" sz="2000" b="1" kern="0" dirty="0">
                <a:latin typeface="楷体_GB2312" panose="02010609030101010101" pitchFamily="49" charset="-122"/>
                <a:ea typeface="楷体_GB2312" panose="02010609030101010101" pitchFamily="49" charset="-122"/>
              </a:rPr>
              <a:t>年版的</a:t>
            </a:r>
            <a:r>
              <a:rPr lang="en-US" altLang="zh-CN" sz="2000" b="1" kern="0" dirty="0">
                <a:latin typeface="楷体_GB2312" panose="02010609030101010101" pitchFamily="49" charset="-122"/>
                <a:ea typeface="楷体_GB2312" panose="02010609030101010101" pitchFamily="49" charset="-122"/>
              </a:rPr>
              <a:t>3.2</a:t>
            </a:r>
            <a:r>
              <a:rPr lang="zh-CN" altLang="en-US" sz="2000" b="1" kern="0" dirty="0">
                <a:latin typeface="楷体_GB2312" panose="02010609030101010101" pitchFamily="49" charset="-122"/>
                <a:ea typeface="楷体_GB2312" panose="02010609030101010101" pitchFamily="49" charset="-122"/>
              </a:rPr>
              <a:t>）</a:t>
            </a:r>
            <a:r>
              <a:rPr lang="zh-CN" altLang="en-US" sz="2000" b="1" kern="0" dirty="0" smtClean="0">
                <a:latin typeface="楷体_GB2312" panose="02010609030101010101" pitchFamily="49" charset="-122"/>
                <a:ea typeface="楷体_GB2312" panose="02010609030101010101" pitchFamily="49" charset="-122"/>
              </a:rPr>
              <a:t>。</a:t>
            </a:r>
            <a:endParaRPr lang="en-US" altLang="zh-CN" sz="2000" b="1" kern="0" dirty="0" smtClean="0">
              <a:latin typeface="楷体_GB2312" panose="02010609030101010101" pitchFamily="49" charset="-122"/>
              <a:ea typeface="楷体_GB2312" panose="02010609030101010101" pitchFamily="49" charset="-122"/>
            </a:endParaRPr>
          </a:p>
          <a:p>
            <a:pPr eaLnBrk="0" fontAlgn="base" hangingPunct="0">
              <a:lnSpc>
                <a:spcPts val="2600"/>
              </a:lnSpc>
              <a:spcBef>
                <a:spcPts val="1200"/>
              </a:spcBef>
              <a:spcAft>
                <a:spcPct val="0"/>
              </a:spcAft>
              <a:buClr>
                <a:srgbClr val="477AB1"/>
              </a:buClr>
              <a:buSzPct val="50000"/>
            </a:pPr>
            <a:endParaRPr lang="en-US" altLang="zh-CN" sz="2000" b="1" kern="0" dirty="0" smtClean="0">
              <a:latin typeface="楷体_GB2312" panose="02010609030101010101" pitchFamily="49" charset="-122"/>
              <a:ea typeface="楷体_GB2312" panose="02010609030101010101" pitchFamily="49" charset="-122"/>
            </a:endParaRPr>
          </a:p>
          <a:p>
            <a:pPr eaLnBrk="0" fontAlgn="base" hangingPunct="0">
              <a:lnSpc>
                <a:spcPts val="2600"/>
              </a:lnSpc>
              <a:spcBef>
                <a:spcPts val="1200"/>
              </a:spcBef>
              <a:spcAft>
                <a:spcPct val="0"/>
              </a:spcAft>
              <a:buClr>
                <a:srgbClr val="477AB1"/>
              </a:buClr>
              <a:buSzPct val="50000"/>
            </a:pPr>
            <a:endParaRPr lang="en-US" altLang="zh-CN" sz="2000" b="1" kern="0" dirty="0">
              <a:latin typeface="楷体_GB2312" panose="02010609030101010101" pitchFamily="49" charset="-122"/>
              <a:ea typeface="楷体_GB2312" panose="02010609030101010101" pitchFamily="49" charset="-122"/>
            </a:endParaRPr>
          </a:p>
          <a:p>
            <a:pPr eaLnBrk="0" fontAlgn="base" hangingPunct="0">
              <a:lnSpc>
                <a:spcPts val="2600"/>
              </a:lnSpc>
              <a:spcBef>
                <a:spcPts val="1200"/>
              </a:spcBef>
              <a:spcAft>
                <a:spcPct val="0"/>
              </a:spcAft>
              <a:buClr>
                <a:srgbClr val="477AB1"/>
              </a:buClr>
              <a:buSzPct val="50000"/>
            </a:pPr>
            <a:endParaRPr lang="en-US" altLang="zh-CN" sz="2000" b="1" kern="0" dirty="0" smtClean="0">
              <a:latin typeface="楷体_GB2312" panose="02010609030101010101" pitchFamily="49" charset="-122"/>
              <a:ea typeface="楷体_GB2312" panose="02010609030101010101" pitchFamily="49" charset="-122"/>
            </a:endParaRPr>
          </a:p>
          <a:p>
            <a:pPr eaLnBrk="0" fontAlgn="base" hangingPunct="0">
              <a:lnSpc>
                <a:spcPts val="2600"/>
              </a:lnSpc>
              <a:spcBef>
                <a:spcPts val="1200"/>
              </a:spcBef>
              <a:spcAft>
                <a:spcPct val="0"/>
              </a:spcAft>
              <a:buClr>
                <a:srgbClr val="477AB1"/>
              </a:buClr>
              <a:buSzPct val="50000"/>
            </a:pPr>
            <a:endParaRPr lang="en-US" altLang="zh-CN" sz="2000" b="1" kern="0" dirty="0">
              <a:latin typeface="楷体_GB2312" panose="02010609030101010101" pitchFamily="49" charset="-122"/>
              <a:ea typeface="楷体_GB2312" panose="02010609030101010101" pitchFamily="49" charset="-122"/>
            </a:endParaRPr>
          </a:p>
          <a:p>
            <a:pPr eaLnBrk="0" fontAlgn="base" hangingPunct="0">
              <a:lnSpc>
                <a:spcPts val="2600"/>
              </a:lnSpc>
              <a:spcBef>
                <a:spcPts val="1200"/>
              </a:spcBef>
              <a:spcAft>
                <a:spcPct val="0"/>
              </a:spcAft>
              <a:buClr>
                <a:srgbClr val="477AB1"/>
              </a:buClr>
              <a:buSzPct val="50000"/>
            </a:pPr>
            <a:endParaRPr lang="en-US" altLang="zh-CN" sz="2000" b="1" kern="0" dirty="0" smtClean="0">
              <a:latin typeface="楷体_GB2312" panose="02010609030101010101" pitchFamily="49" charset="-122"/>
              <a:ea typeface="楷体_GB2312" panose="02010609030101010101" pitchFamily="49" charset="-122"/>
            </a:endParaRPr>
          </a:p>
          <a:p>
            <a:pPr eaLnBrk="0" fontAlgn="base" hangingPunct="0">
              <a:lnSpc>
                <a:spcPts val="2600"/>
              </a:lnSpc>
              <a:spcBef>
                <a:spcPts val="1200"/>
              </a:spcBef>
              <a:spcAft>
                <a:spcPct val="0"/>
              </a:spcAft>
              <a:buClr>
                <a:srgbClr val="477AB1"/>
              </a:buClr>
              <a:buSzPct val="50000"/>
            </a:pPr>
            <a:endParaRPr lang="en-US" altLang="zh-CN" sz="2000" b="1" kern="0" dirty="0">
              <a:latin typeface="楷体_GB2312" panose="02010609030101010101" pitchFamily="49" charset="-122"/>
              <a:ea typeface="楷体_GB2312" panose="02010609030101010101" pitchFamily="49" charset="-122"/>
            </a:endParaRPr>
          </a:p>
          <a:p>
            <a:pPr eaLnBrk="0" fontAlgn="base" hangingPunct="0">
              <a:lnSpc>
                <a:spcPts val="2600"/>
              </a:lnSpc>
              <a:spcBef>
                <a:spcPts val="1200"/>
              </a:spcBef>
              <a:spcAft>
                <a:spcPct val="0"/>
              </a:spcAft>
              <a:buClr>
                <a:srgbClr val="477AB1"/>
              </a:buClr>
              <a:buSzPct val="50000"/>
            </a:pPr>
            <a:r>
              <a:rPr lang="en-US" altLang="zh-CN" sz="2000" b="1" kern="0" dirty="0" smtClean="0">
                <a:solidFill>
                  <a:srgbClr val="FF0000"/>
                </a:solidFill>
                <a:latin typeface="楷体_GB2312" panose="02010609030101010101" pitchFamily="49" charset="-122"/>
                <a:ea typeface="楷体_GB2312" panose="02010609030101010101" pitchFamily="49" charset="-122"/>
              </a:rPr>
              <a:t>Q</a:t>
            </a:r>
            <a:r>
              <a:rPr lang="zh-CN" altLang="en-US" sz="2000" b="1" kern="0" dirty="0">
                <a:solidFill>
                  <a:srgbClr val="FF0000"/>
                </a:solidFill>
                <a:latin typeface="楷体_GB2312" panose="02010609030101010101" pitchFamily="49" charset="-122"/>
                <a:ea typeface="楷体_GB2312" panose="02010609030101010101" pitchFamily="49" charset="-122"/>
              </a:rPr>
              <a:t>：动火作业定义中的“禁火区”就是“火灾爆炸危险场所”吗？</a:t>
            </a:r>
          </a:p>
          <a:p>
            <a:pPr eaLnBrk="0" fontAlgn="base" hangingPunct="0">
              <a:lnSpc>
                <a:spcPts val="2600"/>
              </a:lnSpc>
              <a:spcBef>
                <a:spcPts val="1200"/>
              </a:spcBef>
              <a:spcAft>
                <a:spcPct val="0"/>
              </a:spcAft>
              <a:buClr>
                <a:srgbClr val="477AB1"/>
              </a:buClr>
              <a:buSzPct val="50000"/>
            </a:pPr>
            <a:r>
              <a:rPr lang="en-US" altLang="zh-CN" sz="2000" b="1" kern="0" dirty="0">
                <a:latin typeface="楷体_GB2312" panose="02010609030101010101" pitchFamily="49" charset="-122"/>
                <a:ea typeface="楷体_GB2312" panose="02010609030101010101" pitchFamily="49" charset="-122"/>
              </a:rPr>
              <a:t>A</a:t>
            </a:r>
            <a:r>
              <a:rPr lang="zh-CN" altLang="en-US" sz="2000" b="1" kern="0" dirty="0">
                <a:latin typeface="楷体_GB2312" panose="02010609030101010101" pitchFamily="49" charset="-122"/>
                <a:ea typeface="楷体_GB2312" panose="02010609030101010101" pitchFamily="49" charset="-122"/>
              </a:rPr>
              <a:t>：“禁火区”不等同于“火灾爆炸危险场所”。“禁火区”即为禁止随意动火的区域，包含的范围相对较广泛，一般企业将生产区和其他特殊区域全部列为禁火区，所以禁火区会包括“火灾爆炸危险场所”和非火灾爆炸危险场所。</a:t>
            </a:r>
          </a:p>
          <a:p>
            <a:pPr eaLnBrk="0" fontAlgn="base" hangingPunct="0">
              <a:lnSpc>
                <a:spcPts val="3800"/>
              </a:lnSpc>
              <a:spcBef>
                <a:spcPts val="1200"/>
              </a:spcBef>
              <a:spcAft>
                <a:spcPct val="0"/>
              </a:spcAft>
              <a:buClr>
                <a:srgbClr val="477AB1"/>
              </a:buClr>
              <a:buSzPct val="50000"/>
            </a:pPr>
            <a:endParaRPr lang="zh-CN" altLang="zh-CN" sz="2400" kern="0" dirty="0">
              <a:solidFill>
                <a:srgbClr val="000000"/>
              </a:solidFill>
              <a:latin typeface="楷体_GB2312" panose="02010609030101010101" pitchFamily="49" charset="-122"/>
              <a:ea typeface="楷体_GB2312" panose="02010609030101010101" pitchFamily="49" charset="-122"/>
            </a:endParaRPr>
          </a:p>
        </p:txBody>
      </p:sp>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1706147" y="1676787"/>
            <a:ext cx="9065895" cy="2514600"/>
          </a:xfrm>
          <a:prstGeom prst="rect">
            <a:avLst/>
          </a:prstGeom>
        </p:spPr>
      </p:pic>
    </p:spTree>
    <p:extLst>
      <p:ext uri="{BB962C8B-B14F-4D97-AF65-F5344CB8AC3E}">
        <p14:creationId xmlns:p14="http://schemas.microsoft.com/office/powerpoint/2010/main" val="110810684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TotalTime>
  <Words>2208</Words>
  <Application>Microsoft Office PowerPoint</Application>
  <PresentationFormat>自定义</PresentationFormat>
  <Paragraphs>161</Paragraphs>
  <Slides>28</Slides>
  <Notes>28</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呵呵</dc:creator>
  <cp:lastModifiedBy>User</cp:lastModifiedBy>
  <cp:revision>669</cp:revision>
  <dcterms:created xsi:type="dcterms:W3CDTF">2017-04-11T01:02:00Z</dcterms:created>
  <dcterms:modified xsi:type="dcterms:W3CDTF">2022-05-05T07:01:39Z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